
<file path=[Content_Types].xml><?xml version="1.0" encoding="utf-8"?>
<Types xmlns="http://schemas.openxmlformats.org/package/2006/content-types">
  <Default Extension="bmp" ContentType="image/bmp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06"/>
    <p:restoredTop sz="94689"/>
  </p:normalViewPr>
  <p:slideViewPr>
    <p:cSldViewPr snapToGrid="0">
      <p:cViewPr varScale="1">
        <p:scale>
          <a:sx n="260" d="100"/>
          <a:sy n="260" d="100"/>
        </p:scale>
        <p:origin x="4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Shape 44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47" name="Shape 44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Shape 47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76" name="Shape 47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PAGE COUVERTURE (option 1)</a:t>
            </a:r>
            <a:br/>
            <a:r>
              <a:t>ÉBAUCHE (DOCUMENT NON FINALISÉ)</a:t>
            </a:r>
            <a:br/>
            <a:r>
              <a:rPr b="1"/>
              <a:t>À lire avant d’utiliser le gabarit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 : Les éléments du gabarit suivants ne peuvent être modifiés :</a:t>
            </a:r>
            <a:br/>
            <a:r>
              <a:t>• Entête organisationnelle grenat (Université d’Ottawa | University of Ottawa)</a:t>
            </a:r>
            <a:br/>
            <a:r>
              <a:t>• Pied de page organisationnel comprenant la bande grise et grenat ainsi que le logo, à l’exception de l’adresse Web qui peut être modifiée en suivant les étapes suivantes : dans le document PowerPoint, cliquez sur l’onglet View, puis sélectionnez Slide Master. Sur le menu d’affichage (à gauche), sélectionnez la troisième diapositive et inscrivez la nouvelle adresse sur celle-ci. 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COVER PAGE (option 1)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DRAFT ONLY (FILE NOT FINAL)</a:t>
            </a:r>
            <a:br/>
            <a:r>
              <a:rPr b="1"/>
              <a:t>Read before using template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NOTE: The following elements of the template should remain untouched and cannot be modified: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(Université d'Ottawa | University of Ottawa) garnet header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uOttawa footer including the grey/garnet stripe and logo, with the exception of the URL which can be customized to a specific URL by following these simple steps: On the PowerPoint View tab, in the Master Views group, select Slide Master. Select the third slide on the left side panel, and type in the desired URL on the slide. 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Shape 55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51" name="Shape 55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PAGE COUVERTURE (option 1)</a:t>
            </a:r>
            <a:br/>
            <a:r>
              <a:t>ÉBAUCHE (DOCUMENT NON FINALISÉ)</a:t>
            </a:r>
            <a:br/>
            <a:r>
              <a:rPr b="1"/>
              <a:t>À lire avant d’utiliser le gabarit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 : Les éléments du gabarit suivants ne peuvent être modifiés :</a:t>
            </a:r>
            <a:br/>
            <a:r>
              <a:t>• Entête organisationnelle grenat (Université d’Ottawa | University of Ottawa)</a:t>
            </a:r>
            <a:br/>
            <a:r>
              <a:t>• Pied de page organisationnel comprenant la bande grise et grenat ainsi que le logo, à l’exception de l’adresse Web qui peut être modifiée en suivant les étapes suivantes : dans le document PowerPoint, cliquez sur l’onglet View, puis sélectionnez Slide Master. Sur le menu d’affichage (à gauche), sélectionnez la troisième diapositive et inscrivez la nouvelle adresse sur celle-ci. 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COVER PAGE (option 1)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DRAFT ONLY (FILE NOT FINAL)</a:t>
            </a:r>
            <a:br/>
            <a:r>
              <a:rPr b="1"/>
              <a:t>Read before using template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NOTE: The following elements of the template should remain untouched and cannot be modified: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(Université d'Ottawa | University of Ottawa) garnet header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uOttawa footer including the grey/garnet stripe and logo, with the exception of the URL which can be customized to a specific URL by following these simple steps: On the PowerPoint View tab, in the Master Views group, select Slide Master. Select the third slide on the left side panel, and type in the desired URL on the slide. 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Shape 55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59" name="Shape 55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PAGE COUVERTURE (option 1)</a:t>
            </a:r>
            <a:br/>
            <a:r>
              <a:t>ÉBAUCHE (DOCUMENT NON FINALISÉ)</a:t>
            </a:r>
            <a:br/>
            <a:r>
              <a:rPr b="1"/>
              <a:t>À lire avant d’utiliser le gabarit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 : Les éléments du gabarit suivants ne peuvent être modifiés :</a:t>
            </a:r>
            <a:br/>
            <a:r>
              <a:t>• Entête organisationnelle grenat (Université d’Ottawa | University of Ottawa)</a:t>
            </a:r>
            <a:br/>
            <a:r>
              <a:t>• Pied de page organisationnel comprenant la bande grise et grenat ainsi que le logo, à l’exception de l’adresse Web qui peut être modifiée en suivant les étapes suivantes : dans le document PowerPoint, cliquez sur l’onglet View, puis sélectionnez Slide Master. Sur le menu d’affichage (à gauche), sélectionnez la troisième diapositive et inscrivez la nouvelle adresse sur celle-ci. 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COVER PAGE (option 1)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DRAFT ONLY (FILE NOT FINAL)</a:t>
            </a:r>
            <a:br/>
            <a:r>
              <a:rPr b="1"/>
              <a:t>Read before using template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NOTE: The following elements of the template should remain untouched and cannot be modified: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(Université d'Ottawa | University of Ottawa) garnet header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uOttawa footer including the grey/garnet stripe and logo, with the exception of the URL which can be customized to a specific URL by following these simple steps: On the PowerPoint View tab, in the Master Views group, select Slide Master. Select the third slide on the left side panel, and type in the desired URL on the slide. 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Shape 58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83" name="Shape 58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PAGE COUVERTURE (option 1)</a:t>
            </a:r>
            <a:br/>
            <a:r>
              <a:t>ÉBAUCHE (DOCUMENT NON FINALISÉ)</a:t>
            </a:r>
            <a:br/>
            <a:r>
              <a:rPr b="1"/>
              <a:t>À lire avant d’utiliser le gabarit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 : Les éléments du gabarit suivants ne peuvent être modifiés :</a:t>
            </a:r>
            <a:br/>
            <a:r>
              <a:t>• Entête organisationnelle grenat (Université d’Ottawa | University of Ottawa)</a:t>
            </a:r>
            <a:br/>
            <a:r>
              <a:t>• Pied de page organisationnel comprenant la bande grise et grenat ainsi que le logo, à l’exception de l’adresse Web qui peut être modifiée en suivant les étapes suivantes : dans le document PowerPoint, cliquez sur l’onglet View, puis sélectionnez Slide Master. Sur le menu d’affichage (à gauche), sélectionnez la troisième diapositive et inscrivez la nouvelle adresse sur celle-ci. 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COVER PAGE (option 1)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DRAFT ONLY (FILE NOT FINAL)</a:t>
            </a:r>
            <a:br/>
            <a:r>
              <a:rPr b="1"/>
              <a:t>Read before using template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NOTE: The following elements of the template should remain untouched and cannot be modified: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(Université d'Ottawa | University of Ottawa) garnet header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uOttawa footer including the grey/garnet stripe and logo, with the exception of the URL which can be customized to a specific URL by following these simple steps: On the PowerPoint View tab, in the Master Views group, select Slide Master. Select the third slide on the left side panel, and type in the desired URL on the slide. 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Shape 59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94" name="Shape 59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PAGE COUVERTURE (option 1)</a:t>
            </a:r>
            <a:br/>
            <a:r>
              <a:t>ÉBAUCHE (DOCUMENT NON FINALISÉ)</a:t>
            </a:r>
            <a:br/>
            <a:r>
              <a:rPr b="1"/>
              <a:t>À lire avant d’utiliser le gabarit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 : Les éléments du gabarit suivants ne peuvent être modifiés :</a:t>
            </a:r>
            <a:br/>
            <a:r>
              <a:t>• Entête organisationnelle grenat (Université d’Ottawa | University of Ottawa)</a:t>
            </a:r>
            <a:br/>
            <a:r>
              <a:t>• Pied de page organisationnel comprenant la bande grise et grenat ainsi que le logo, à l’exception de l’adresse Web qui peut être modifiée en suivant les étapes suivantes : dans le document PowerPoint, cliquez sur l’onglet View, puis sélectionnez Slide Master. Sur le menu d’affichage (à gauche), sélectionnez la troisième diapositive et inscrivez la nouvelle adresse sur celle-ci. 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COVER PAGE (option 1)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DRAFT ONLY (FILE NOT FINAL)</a:t>
            </a:r>
            <a:br/>
            <a:r>
              <a:rPr b="1"/>
              <a:t>Read before using template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NOTE: The following elements of the template should remain untouched and cannot be modified: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(Université d'Ottawa | University of Ottawa) garnet header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uOttawa footer including the grey/garnet stripe and logo, with the exception of the URL which can be customized to a specific URL by following these simple steps: On the PowerPoint View tab, in the Master Views group, select Slide Master. Select the third slide on the left side panel, and type in the desired URL on the slide. 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02" name="Shape 60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PAGE COUVERTURE (option 1)</a:t>
            </a:r>
            <a:br/>
            <a:r>
              <a:t>ÉBAUCHE (DOCUMENT NON FINALISÉ)</a:t>
            </a:r>
            <a:br/>
            <a:r>
              <a:rPr b="1"/>
              <a:t>À lire avant d’utiliser le gabarit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 : Les éléments du gabarit suivants ne peuvent être modifiés :</a:t>
            </a:r>
            <a:br/>
            <a:r>
              <a:t>• Entête organisationnelle grenat (Université d’Ottawa | University of Ottawa)</a:t>
            </a:r>
            <a:br/>
            <a:r>
              <a:t>• Pied de page organisationnel comprenant la bande grise et grenat ainsi que le logo, à l’exception de l’adresse Web qui peut être modifiée en suivant les étapes suivantes : dans le document PowerPoint, cliquez sur l’onglet View, puis sélectionnez Slide Master. Sur le menu d’affichage (à gauche), sélectionnez la troisième diapositive et inscrivez la nouvelle adresse sur celle-ci. 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COVER PAGE (option 1)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DRAFT ONLY (FILE NOT FINAL)</a:t>
            </a:r>
            <a:br/>
            <a:r>
              <a:rPr b="1"/>
              <a:t>Read before using template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NOTE: The following elements of the template should remain untouched and cannot be modified: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(Université d'Ottawa | University of Ottawa) garnet header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uOttawa footer including the grey/garnet stripe and logo, with the exception of the URL which can be customized to a specific URL by following these simple steps: On the PowerPoint View tab, in the Master Views group, select Slide Master. Select the third slide on the left side panel, and type in the desired URL on the slide. 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Shape 97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73" name="Shape 97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PAGE INTÉRIEURE</a:t>
            </a:r>
            <a:br/>
            <a:r>
              <a:t>ÉBAUCHE (DOCUMENT NON FINALISÉ)</a:t>
            </a:r>
            <a:br/>
            <a:r>
              <a:rPr b="1"/>
              <a:t>À lire avant d’utiliser le gabarit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 : Les éléments du gabarit suivants ne peuvent être modifiés :</a:t>
            </a:r>
            <a:br/>
            <a:r>
              <a:t>• Entête organisationnelle grenat (Université d’Ottawa | University of Ottawa)</a:t>
            </a:r>
            <a:br/>
            <a:r>
              <a:t>• Pied de page organisationnel comprenant la bande grise et grenat ainsi que le logo, à l’exception de l’adresse Web qui peut être modifiée en suivant les étapes suivantes : dans le document PowerPoint, cliquez sur l’onglet View, puis sélectionnez Slide Master. Sur le menu d’affichage (à gauche), sélectionnez la troisième diapositive et inscrivez la nouvelle adresse sur celle-ci. 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INSIDE PAGE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DRAFT ONLY (FILE NOT FINAL)</a:t>
            </a:r>
            <a:br/>
            <a:r>
              <a:rPr b="1"/>
              <a:t>Read before using template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NOTE: The following elements of the template should remain untouched and cannot be modified: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(Université d'Ottawa | University of Ottawa) garnet header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uOttawa footer including the grey/garnet stripe and logo, with the exception of the URL which can be customized to a specific URL by following these simple steps: On the PowerPoint View tab, in the Master Views group, select Slide Master. Select the third slide on the left side panel, and type in the desired URL on the slide. 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Shape 97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80" name="Shape 98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PAGE INTÉRIEURE</a:t>
            </a:r>
            <a:br/>
            <a:r>
              <a:t>ÉBAUCHE (DOCUMENT NON FINALISÉ)</a:t>
            </a:r>
            <a:br/>
            <a:r>
              <a:rPr b="1"/>
              <a:t>À lire avant d’utiliser le gabarit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 : Les éléments du gabarit suivants ne peuvent être modifiés :</a:t>
            </a:r>
            <a:br/>
            <a:r>
              <a:t>• Entête organisationnelle grenat (Université d’Ottawa | University of Ottawa)</a:t>
            </a:r>
            <a:br/>
            <a:r>
              <a:t>• Pied de page organisationnel comprenant la bande grise et grenat ainsi que le logo, à l’exception de l’adresse Web qui peut être modifiée en suivant les étapes suivantes : dans le document PowerPoint, cliquez sur l’onglet View, puis sélectionnez Slide Master. Sur le menu d’affichage (à gauche), sélectionnez la troisième diapositive et inscrivez la nouvelle adresse sur celle-ci. 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INSIDE PAGE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DRAFT ONLY (FILE NOT FINAL)</a:t>
            </a:r>
            <a:br/>
            <a:r>
              <a:rPr b="1"/>
              <a:t>Read before using template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NOTE: The following elements of the template should remain untouched and cannot be modified: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(Université d'Ottawa | University of Ottawa) garnet header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uOttawa footer including the grey/garnet stripe and logo, with the exception of the URL which can be customized to a specific URL by following these simple steps: On the PowerPoint View tab, in the Master Views group, select Slide Master. Select the third slide on the left side panel, and type in the desired URL on the slide. 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Shape 98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85" name="Shape 98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PAGE INTÉRIEURE</a:t>
            </a:r>
            <a:br/>
            <a:r>
              <a:t>ÉBAUCHE (DOCUMENT NON FINALISÉ)</a:t>
            </a:r>
            <a:br/>
            <a:r>
              <a:rPr b="1"/>
              <a:t>À lire avant d’utiliser le gabarit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 : Les éléments du gabarit suivants ne peuvent être modifiés :</a:t>
            </a:r>
            <a:br/>
            <a:r>
              <a:t>• Entête organisationnelle grenat (Université d’Ottawa | University of Ottawa)</a:t>
            </a:r>
            <a:br/>
            <a:r>
              <a:t>• Pied de page organisationnel comprenant la bande grise et grenat ainsi que le logo, à l’exception de l’adresse Web qui peut être modifiée en suivant les étapes suivantes : dans le document PowerPoint, cliquez sur l’onglet View, puis sélectionnez Slide Master. Sur le menu d’affichage (à gauche), sélectionnez la troisième diapositive et inscrivez la nouvelle adresse sur celle-ci. 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INSIDE PAGE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DRAFT ONLY (FILE NOT FINAL)</a:t>
            </a:r>
            <a:br/>
            <a:r>
              <a:rPr b="1"/>
              <a:t>Read before using template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NOTE: The following elements of the template should remain untouched and cannot be modified: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(Université d'Ottawa | University of Ottawa) garnet header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uOttawa footer including the grey/garnet stripe and logo, with the exception of the URL which can be customized to a specific URL by following these simple steps: On the PowerPoint View tab, in the Master Views group, select Slide Master. Select the third slide on the left side panel, and type in the desired URL on the slide. 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Shape 99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91" name="Shape 99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PAGE INTÉRIEURE</a:t>
            </a:r>
            <a:br/>
            <a:r>
              <a:t>ÉBAUCHE (DOCUMENT NON FINALISÉ)</a:t>
            </a:r>
            <a:br/>
            <a:r>
              <a:rPr b="1"/>
              <a:t>À lire avant d’utiliser le gabarit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 : Les éléments du gabarit suivants ne peuvent être modifiés :</a:t>
            </a:r>
            <a:br/>
            <a:r>
              <a:t>• Entête organisationnelle grenat (Université d’Ottawa | University of Ottawa)</a:t>
            </a:r>
            <a:br/>
            <a:r>
              <a:t>• Pied de page organisationnel comprenant la bande grise et grenat ainsi que le logo, à l’exception de l’adresse Web qui peut être modifiée en suivant les étapes suivantes : dans le document PowerPoint, cliquez sur l’onglet View, puis sélectionnez Slide Master. Sur le menu d’affichage (à gauche), sélectionnez la troisième diapositive et inscrivez la nouvelle adresse sur celle-ci. 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INSIDE PAGE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DRAFT ONLY (FILE NOT FINAL)</a:t>
            </a:r>
            <a:br/>
            <a:r>
              <a:rPr b="1"/>
              <a:t>Read before using template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NOTE: The following elements of the template should remain untouched and cannot be modified: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(Université d'Ottawa | University of Ottawa) garnet header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uOttawa footer including the grey/garnet stripe and logo, with the exception of the URL which can be customized to a specific URL by following these simple steps: On the PowerPoint View tab, in the Master Views group, select Slide Master. Select the third slide on the left side panel, and type in the desired URL on the slide. 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Shape 99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97" name="Shape 99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PAGE INTÉRIEURE</a:t>
            </a:r>
            <a:br/>
            <a:r>
              <a:t>ÉBAUCHE (DOCUMENT NON FINALISÉ)</a:t>
            </a:r>
            <a:br/>
            <a:r>
              <a:rPr b="1"/>
              <a:t>À lire avant d’utiliser le gabarit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 : Les éléments du gabarit suivants ne peuvent être modifiés :</a:t>
            </a:r>
            <a:br/>
            <a:r>
              <a:t>• Entête organisationnelle grenat (Université d’Ottawa | University of Ottawa)</a:t>
            </a:r>
            <a:br/>
            <a:r>
              <a:t>• Pied de page organisationnel comprenant la bande grise et grenat ainsi que le logo, à l’exception de l’adresse Web qui peut être modifiée en suivant les étapes suivantes : dans le document PowerPoint, cliquez sur l’onglet View, puis sélectionnez Slide Master. Sur le menu d’affichage (à gauche), sélectionnez la troisième diapositive et inscrivez la nouvelle adresse sur celle-ci. 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INSIDE PAGE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DRAFT ONLY (FILE NOT FINAL)</a:t>
            </a:r>
            <a:br/>
            <a:r>
              <a:rPr b="1"/>
              <a:t>Read before using template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NOTE: The following elements of the template should remain untouched and cannot be modified: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(Université d'Ottawa | University of Ottawa) garnet header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uOttawa footer including the grey/garnet stripe and logo, with the exception of the URL which can be customized to a specific URL by following these simple steps: On the PowerPoint View tab, in the Master Views group, select Slide Master. Select the third slide on the left side panel, and type in the desired URL on the slide. 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Shape 48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85" name="Shape 48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PAGE INTÉRIEURE</a:t>
            </a:r>
            <a:br/>
            <a:r>
              <a:t>ÉBAUCHE (DOCUMENT NON FINALISÉ)</a:t>
            </a:r>
            <a:br/>
            <a:r>
              <a:rPr b="1"/>
              <a:t>À lire avant d’utiliser le gabarit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 : Les éléments du gabarit suivants ne peuvent être modifiés :</a:t>
            </a:r>
            <a:br/>
            <a:r>
              <a:t>• Entête organisationnelle grenat (Université d’Ottawa | University of Ottawa)</a:t>
            </a:r>
            <a:br/>
            <a:r>
              <a:t>• Pied de page organisationnel comprenant la bande grise et grenat ainsi que le logo, à l’exception de l’adresse Web qui peut être modifiée en suivant les étapes suivantes : dans le document PowerPoint, cliquez sur l’onglet View, puis sélectionnez Slide Master. Sur le menu d’affichage (à gauche), sélectionnez la troisième diapositive et inscrivez la nouvelle adresse sur celle-ci. 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INSIDE PAGE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DRAFT ONLY (FILE NOT FINAL)</a:t>
            </a:r>
            <a:br/>
            <a:r>
              <a:rPr b="1"/>
              <a:t>Read before using template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NOTE: The following elements of the template should remain untouched and cannot be modified: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(Université d'Ottawa | University of Ottawa) garnet header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uOttawa footer including the grey/garnet stripe and logo, with the exception of the URL which can be customized to a specific URL by following these simple steps: On the PowerPoint View tab, in the Master Views group, select Slide Master. Select the third slide on the left side panel, and type in the desired URL on the slide. 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Shape 100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04" name="Shape 100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PAGE INTÉRIEURE</a:t>
            </a:r>
            <a:br/>
            <a:r>
              <a:t>ÉBAUCHE (DOCUMENT NON FINALISÉ)</a:t>
            </a:r>
            <a:br/>
            <a:r>
              <a:rPr b="1"/>
              <a:t>À lire avant d’utiliser le gabarit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 : Les éléments du gabarit suivants ne peuvent être modifiés :</a:t>
            </a:r>
            <a:br/>
            <a:r>
              <a:t>• Entête organisationnelle grenat (Université d’Ottawa | University of Ottawa)</a:t>
            </a:r>
            <a:br/>
            <a:r>
              <a:t>• Pied de page organisationnel comprenant la bande grise et grenat ainsi que le logo, à l’exception de l’adresse Web qui peut être modifiée en suivant les étapes suivantes : dans le document PowerPoint, cliquez sur l’onglet View, puis sélectionnez Slide Master. Sur le menu d’affichage (à gauche), sélectionnez la troisième diapositive et inscrivez la nouvelle adresse sur celle-ci. 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INSIDE PAGE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DRAFT ONLY (FILE NOT FINAL)</a:t>
            </a:r>
            <a:br/>
            <a:r>
              <a:rPr b="1"/>
              <a:t>Read before using template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NOTE: The following elements of the template should remain untouched and cannot be modified: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(Université d'Ottawa | University of Ottawa) garnet header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uOttawa footer including the grey/garnet stripe and logo, with the exception of the URL which can be customized to a specific URL by following these simple steps: On the PowerPoint View tab, in the Master Views group, select Slide Master. Select the third slide on the left side panel, and type in the desired URL on the slide. 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Shape 101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11" name="Shape 101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PAGE INTÉRIEURE</a:t>
            </a:r>
            <a:br/>
            <a:r>
              <a:t>ÉBAUCHE (DOCUMENT NON FINALISÉ)</a:t>
            </a:r>
            <a:br/>
            <a:r>
              <a:rPr b="1"/>
              <a:t>À lire avant d’utiliser le gabarit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 : Les éléments du gabarit suivants ne peuvent être modifiés :</a:t>
            </a:r>
            <a:br/>
            <a:r>
              <a:t>• Entête organisationnelle grenat (Université d’Ottawa | University of Ottawa)</a:t>
            </a:r>
            <a:br/>
            <a:r>
              <a:t>• Pied de page organisationnel comprenant la bande grise et grenat ainsi que le logo, à l’exception de l’adresse Web qui peut être modifiée en suivant les étapes suivantes : dans le document PowerPoint, cliquez sur l’onglet View, puis sélectionnez Slide Master. Sur le menu d’affichage (à gauche), sélectionnez la troisième diapositive et inscrivez la nouvelle adresse sur celle-ci. 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INSIDE PAGE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DRAFT ONLY (FILE NOT FINAL)</a:t>
            </a:r>
            <a:br/>
            <a:r>
              <a:rPr b="1"/>
              <a:t>Read before using template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NOTE: The following elements of the template should remain untouched and cannot be modified: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(Université d'Ottawa | University of Ottawa) garnet header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uOttawa footer including the grey/garnet stripe and logo, with the exception of the URL which can be customized to a specific URL by following these simple steps: On the PowerPoint View tab, in the Master Views group, select Slide Master. Select the third slide on the left side panel, and type in the desired URL on the slide. 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Shape 101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20" name="Shape 102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PAGE INTÉRIEURE</a:t>
            </a:r>
            <a:br/>
            <a:r>
              <a:t>ÉBAUCHE (DOCUMENT NON FINALISÉ)</a:t>
            </a:r>
            <a:br/>
            <a:r>
              <a:rPr b="1"/>
              <a:t>À lire avant d’utiliser le gabarit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 : Les éléments du gabarit suivants ne peuvent être modifiés :</a:t>
            </a:r>
            <a:br/>
            <a:r>
              <a:t>• Entête organisationnelle grenat (Université d’Ottawa | University of Ottawa)</a:t>
            </a:r>
            <a:br/>
            <a:r>
              <a:t>• Pied de page organisationnel comprenant la bande grise et grenat ainsi que le logo, à l’exception de l’adresse Web qui peut être modifiée en suivant les étapes suivantes : dans le document PowerPoint, cliquez sur l’onglet View, puis sélectionnez Slide Master. Sur le menu d’affichage (à gauche), sélectionnez la troisième diapositive et inscrivez la nouvelle adresse sur celle-ci. 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INSIDE PAGE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DRAFT ONLY (FILE NOT FINAL)</a:t>
            </a:r>
            <a:br/>
            <a:r>
              <a:rPr b="1"/>
              <a:t>Read before using template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NOTE: The following elements of the template should remain untouched and cannot be modified: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(Université d'Ottawa | University of Ottawa) garnet header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uOttawa footer including the grey/garnet stripe and logo, with the exception of the URL which can be customized to a specific URL by following these simple steps: On the PowerPoint View tab, in the Master Views group, select Slide Master. Select the third slide on the left side panel, and type in the desired URL on the slide. 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Shape 102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28" name="Shape 102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PAGE INTÉRIEURE</a:t>
            </a:r>
            <a:br/>
            <a:r>
              <a:t>ÉBAUCHE (DOCUMENT NON FINALISÉ)</a:t>
            </a:r>
            <a:br/>
            <a:r>
              <a:rPr b="1"/>
              <a:t>À lire avant d’utiliser le gabarit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 : Les éléments du gabarit suivants ne peuvent être modifiés :</a:t>
            </a:r>
            <a:br/>
            <a:r>
              <a:t>• Entête organisationnelle grenat (Université d’Ottawa | University of Ottawa)</a:t>
            </a:r>
            <a:br/>
            <a:r>
              <a:t>• Pied de page organisationnel comprenant la bande grise et grenat ainsi que le logo, à l’exception de l’adresse Web qui peut être modifiée en suivant les étapes suivantes : dans le document PowerPoint, cliquez sur l’onglet View, puis sélectionnez Slide Master. Sur le menu d’affichage (à gauche), sélectionnez la troisième diapositive et inscrivez la nouvelle adresse sur celle-ci. 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INSIDE PAGE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DRAFT ONLY (FILE NOT FINAL)</a:t>
            </a:r>
            <a:br/>
            <a:r>
              <a:rPr b="1"/>
              <a:t>Read before using template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NOTE: The following elements of the template should remain untouched and cannot be modified: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(Université d'Ottawa | University of Ottawa) garnet header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uOttawa footer including the grey/garnet stripe and logo, with the exception of the URL which can be customized to a specific URL by following these simple steps: On the PowerPoint View tab, in the Master Views group, select Slide Master. Select the third slide on the left side panel, and type in the desired URL on the slide. 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Shape 103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36" name="Shape 103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PAGE INTÉRIEURE</a:t>
            </a:r>
            <a:br/>
            <a:r>
              <a:t>ÉBAUCHE (DOCUMENT NON FINALISÉ)</a:t>
            </a:r>
            <a:br/>
            <a:r>
              <a:rPr b="1"/>
              <a:t>À lire avant d’utiliser le gabarit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 : Les éléments du gabarit suivants ne peuvent être modifiés :</a:t>
            </a:r>
            <a:br/>
            <a:r>
              <a:t>• Entête organisationnelle grenat (Université d’Ottawa | University of Ottawa)</a:t>
            </a:r>
            <a:br/>
            <a:r>
              <a:t>• Pied de page organisationnel comprenant la bande grise et grenat ainsi que le logo, à l’exception de l’adresse Web qui peut être modifiée en suivant les étapes suivantes : dans le document PowerPoint, cliquez sur l’onglet View, puis sélectionnez Slide Master. Sur le menu d’affichage (à gauche), sélectionnez la troisième diapositive et inscrivez la nouvelle adresse sur celle-ci. 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INSIDE PAGE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DRAFT ONLY (FILE NOT FINAL)</a:t>
            </a:r>
            <a:br/>
            <a:r>
              <a:rPr b="1"/>
              <a:t>Read before using template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NOTE: The following elements of the template should remain untouched and cannot be modified: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(Université d'Ottawa | University of Ottawa) garnet header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uOttawa footer including the grey/garnet stripe and logo, with the exception of the URL which can be customized to a specific URL by following these simple steps: On the PowerPoint View tab, in the Master Views group, select Slide Master. Select the third slide on the left side panel, and type in the desired URL on the slide. 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Shape 104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41" name="Shape 104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PAGE INTÉRIEURE</a:t>
            </a:r>
            <a:br/>
            <a:r>
              <a:t>ÉBAUCHE (DOCUMENT NON FINALISÉ)</a:t>
            </a:r>
            <a:br/>
            <a:r>
              <a:rPr b="1"/>
              <a:t>À lire avant d’utiliser le gabarit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 : Les éléments du gabarit suivants ne peuvent être modifiés :</a:t>
            </a:r>
            <a:br/>
            <a:r>
              <a:t>• Entête organisationnelle grenat (Université d’Ottawa | University of Ottawa)</a:t>
            </a:r>
            <a:br/>
            <a:r>
              <a:t>• Pied de page organisationnel comprenant la bande grise et grenat ainsi que le logo, à l’exception de l’adresse Web qui peut être modifiée en suivant les étapes suivantes : dans le document PowerPoint, cliquez sur l’onglet View, puis sélectionnez Slide Master. Sur le menu d’affichage (à gauche), sélectionnez la troisième diapositive et inscrivez la nouvelle adresse sur celle-ci. 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INSIDE PAGE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DRAFT ONLY (FILE NOT FINAL)</a:t>
            </a:r>
            <a:br/>
            <a:r>
              <a:rPr b="1"/>
              <a:t>Read before using template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NOTE: The following elements of the template should remain untouched and cannot be modified: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(Université d'Ottawa | University of Ottawa) garnet header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uOttawa footer including the grey/garnet stripe and logo, with the exception of the URL which can be customized to a specific URL by following these simple steps: On the PowerPoint View tab, in the Master Views group, select Slide Master. Select the third slide on the left side panel, and type in the desired URL on the slide. 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Shape 105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5" name="Shape 105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PAGE INTÉRIEURE</a:t>
            </a:r>
            <a:br/>
            <a:r>
              <a:t>ÉBAUCHE (DOCUMENT NON FINALISÉ)</a:t>
            </a:r>
            <a:br/>
            <a:r>
              <a:rPr b="1"/>
              <a:t>À lire avant d’utiliser le gabarit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 : Les éléments du gabarit suivants ne peuvent être modifiés :</a:t>
            </a:r>
            <a:br/>
            <a:r>
              <a:t>• Entête organisationnelle grenat (Université d’Ottawa | University of Ottawa)</a:t>
            </a:r>
            <a:br/>
            <a:r>
              <a:t>• Pied de page organisationnel comprenant la bande grise et grenat ainsi que le logo, à l’exception de l’adresse Web qui peut être modifiée en suivant les étapes suivantes : dans le document PowerPoint, cliquez sur l’onglet View, puis sélectionnez Slide Master. Sur le menu d’affichage (à gauche), sélectionnez la troisième diapositive et inscrivez la nouvelle adresse sur celle-ci. 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INSIDE PAGE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DRAFT ONLY (FILE NOT FINAL)</a:t>
            </a:r>
            <a:br/>
            <a:r>
              <a:rPr b="1"/>
              <a:t>Read before using template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NOTE: The following elements of the template should remain untouched and cannot be modified: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(Université d'Ottawa | University of Ottawa) garnet header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uOttawa footer including the grey/garnet stripe and logo, with the exception of the URL which can be customized to a specific URL by following these simple steps: On the PowerPoint View tab, in the Master Views group, select Slide Master. Select the third slide on the left side panel, and type in the desired URL on the slide. 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Shape 106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61" name="Shape 106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PAGE INTÉRIEURE</a:t>
            </a:r>
            <a:br/>
            <a:r>
              <a:t>ÉBAUCHE (DOCUMENT NON FINALISÉ)</a:t>
            </a:r>
            <a:br/>
            <a:r>
              <a:rPr b="1"/>
              <a:t>À lire avant d’utiliser le gabarit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 : Les éléments du gabarit suivants ne peuvent être modifiés :</a:t>
            </a:r>
            <a:br/>
            <a:r>
              <a:t>• Entête organisationnelle grenat (Université d’Ottawa | University of Ottawa)</a:t>
            </a:r>
            <a:br/>
            <a:r>
              <a:t>• Pied de page organisationnel comprenant la bande grise et grenat ainsi que le logo, à l’exception de l’adresse Web qui peut être modifiée en suivant les étapes suivantes : dans le document PowerPoint, cliquez sur l’onglet View, puis sélectionnez Slide Master. Sur le menu d’affichage (à gauche), sélectionnez la troisième diapositive et inscrivez la nouvelle adresse sur celle-ci. 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INSIDE PAGE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DRAFT ONLY (FILE NOT FINAL)</a:t>
            </a:r>
            <a:br/>
            <a:r>
              <a:rPr b="1"/>
              <a:t>Read before using template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NOTE: The following elements of the template should remain untouched and cannot be modified: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(Université d'Ottawa | University of Ottawa) garnet header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uOttawa footer including the grey/garnet stripe and logo, with the exception of the URL which can be customized to a specific URL by following these simple steps: On the PowerPoint View tab, in the Master Views group, select Slide Master. Select the third slide on the left side panel, and type in the desired URL on the slide. 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Shape 106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68" name="Shape 106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PAGE INTÉRIEURE</a:t>
            </a:r>
            <a:br/>
            <a:r>
              <a:t>ÉBAUCHE (DOCUMENT NON FINALISÉ)</a:t>
            </a:r>
            <a:br/>
            <a:r>
              <a:rPr b="1"/>
              <a:t>À lire avant d’utiliser le gabarit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 : Les éléments du gabarit suivants ne peuvent être modifiés :</a:t>
            </a:r>
            <a:br/>
            <a:r>
              <a:t>• Entête organisationnelle grenat (Université d’Ottawa | University of Ottawa)</a:t>
            </a:r>
            <a:br/>
            <a:r>
              <a:t>• Pied de page organisationnel comprenant la bande grise et grenat ainsi que le logo, à l’exception de l’adresse Web qui peut être modifiée en suivant les étapes suivantes : dans le document PowerPoint, cliquez sur l’onglet View, puis sélectionnez Slide Master. Sur le menu d’affichage (à gauche), sélectionnez la troisième diapositive et inscrivez la nouvelle adresse sur celle-ci. 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INSIDE PAGE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DRAFT ONLY (FILE NOT FINAL)</a:t>
            </a:r>
            <a:br/>
            <a:r>
              <a:rPr b="1"/>
              <a:t>Read before using template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NOTE: The following elements of the template should remain untouched and cannot be modified: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(Université d'Ottawa | University of Ottawa) garnet header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uOttawa footer including the grey/garnet stripe and logo, with the exception of the URL which can be customized to a specific URL by following these simple steps: On the PowerPoint View tab, in the Master Views group, select Slide Master. Select the third slide on the left side panel, and type in the desired URL on the slide. 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Shape 107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74" name="Shape 107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PAGE INTÉRIEURE</a:t>
            </a:r>
            <a:br/>
            <a:r>
              <a:t>ÉBAUCHE (DOCUMENT NON FINALISÉ)</a:t>
            </a:r>
            <a:br/>
            <a:r>
              <a:rPr b="1"/>
              <a:t>À lire avant d’utiliser le gabarit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 : Les éléments du gabarit suivants ne peuvent être modifiés :</a:t>
            </a:r>
            <a:br/>
            <a:r>
              <a:t>• Entête organisationnelle grenat (Université d’Ottawa | University of Ottawa)</a:t>
            </a:r>
            <a:br/>
            <a:r>
              <a:t>• Pied de page organisationnel comprenant la bande grise et grenat ainsi que le logo, à l’exception de l’adresse Web qui peut être modifiée en suivant les étapes suivantes : dans le document PowerPoint, cliquez sur l’onglet View, puis sélectionnez Slide Master. Sur le menu d’affichage (à gauche), sélectionnez la troisième diapositive et inscrivez la nouvelle adresse sur celle-ci. 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INSIDE PAGE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DRAFT ONLY (FILE NOT FINAL)</a:t>
            </a:r>
            <a:br/>
            <a:r>
              <a:rPr b="1"/>
              <a:t>Read before using template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NOTE: The following elements of the template should remain untouched and cannot be modified: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(Université d'Ottawa | University of Ottawa) garnet header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uOttawa footer including the grey/garnet stripe and logo, with the exception of the URL which can be customized to a specific URL by following these simple steps: On the PowerPoint View tab, in the Master Views group, select Slide Master. Select the third slide on the left side panel, and type in the desired URL on the slide. 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Shape 49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1" name="Shape 49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PAGE INTÉRIEURE</a:t>
            </a:r>
            <a:br/>
            <a:r>
              <a:t>ÉBAUCHE (DOCUMENT NON FINALISÉ)</a:t>
            </a:r>
            <a:br/>
            <a:r>
              <a:rPr b="1"/>
              <a:t>À lire avant d’utiliser le gabarit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 : Les éléments du gabarit suivants ne peuvent être modifiés :</a:t>
            </a:r>
            <a:br/>
            <a:r>
              <a:t>• Entête organisationnelle grenat (Université d’Ottawa | University of Ottawa)</a:t>
            </a:r>
            <a:br/>
            <a:r>
              <a:t>• Pied de page organisationnel comprenant la bande grise et grenat ainsi que le logo, à l’exception de l’adresse Web qui peut être modifiée en suivant les étapes suivantes : dans le document PowerPoint, cliquez sur l’onglet View, puis sélectionnez Slide Master. Sur le menu d’affichage (à gauche), sélectionnez la troisième diapositive et inscrivez la nouvelle adresse sur celle-ci. 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INSIDE PAGE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DRAFT ONLY (FILE NOT FINAL)</a:t>
            </a:r>
            <a:br/>
            <a:r>
              <a:rPr b="1"/>
              <a:t>Read before using template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NOTE: The following elements of the template should remain untouched and cannot be modified: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(Université d'Ottawa | University of Ottawa) garnet header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uOttawa footer including the grey/garnet stripe and logo, with the exception of the URL which can be customized to a specific URL by following these simple steps: On the PowerPoint View tab, in the Master Views group, select Slide Master. Select the third slide on the left side panel, and type in the desired URL on the slide. 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Shape 107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79" name="Shape 107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PAGE INTÉRIEURE</a:t>
            </a:r>
            <a:br/>
            <a:r>
              <a:t>ÉBAUCHE (DOCUMENT NON FINALISÉ)</a:t>
            </a:r>
            <a:br/>
            <a:r>
              <a:rPr b="1"/>
              <a:t>À lire avant d’utiliser le gabarit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 : Les éléments du gabarit suivants ne peuvent être modifiés :</a:t>
            </a:r>
            <a:br/>
            <a:r>
              <a:t>• Entête organisationnelle grenat (Université d’Ottawa | University of Ottawa)</a:t>
            </a:r>
            <a:br/>
            <a:r>
              <a:t>• Pied de page organisationnel comprenant la bande grise et grenat ainsi que le logo, à l’exception de l’adresse Web qui peut être modifiée en suivant les étapes suivantes : dans le document PowerPoint, cliquez sur l’onglet View, puis sélectionnez Slide Master. Sur le menu d’affichage (à gauche), sélectionnez la troisième diapositive et inscrivez la nouvelle adresse sur celle-ci. 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INSIDE PAGE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DRAFT ONLY (FILE NOT FINAL)</a:t>
            </a:r>
            <a:br/>
            <a:r>
              <a:rPr b="1"/>
              <a:t>Read before using template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NOTE: The following elements of the template should remain untouched and cannot be modified: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(Université d'Ottawa | University of Ottawa) garnet header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uOttawa footer including the grey/garnet stripe and logo, with the exception of the URL which can be customized to a specific URL by following these simple steps: On the PowerPoint View tab, in the Master Views group, select Slide Master. Select the third slide on the left side panel, and type in the desired URL on the slide. 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Shape 108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87" name="Shape 108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PAGE INTÉRIEURE</a:t>
            </a:r>
            <a:br/>
            <a:r>
              <a:t>ÉBAUCHE (DOCUMENT NON FINALISÉ)</a:t>
            </a:r>
            <a:br/>
            <a:r>
              <a:rPr b="1"/>
              <a:t>À lire avant d’utiliser le gabarit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 : Les éléments du gabarit suivants ne peuvent être modifiés :</a:t>
            </a:r>
            <a:br/>
            <a:r>
              <a:t>• Entête organisationnelle grenat (Université d’Ottawa | University of Ottawa)</a:t>
            </a:r>
            <a:br/>
            <a:r>
              <a:t>• Pied de page organisationnel comprenant la bande grise et grenat ainsi que le logo, à l’exception de l’adresse Web qui peut être modifiée en suivant les étapes suivantes : dans le document PowerPoint, cliquez sur l’onglet View, puis sélectionnez Slide Master. Sur le menu d’affichage (à gauche), sélectionnez la troisième diapositive et inscrivez la nouvelle adresse sur celle-ci. 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INSIDE PAGE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DRAFT ONLY (FILE NOT FINAL)</a:t>
            </a:r>
            <a:br/>
            <a:r>
              <a:rPr b="1"/>
              <a:t>Read before using template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NOTE: The following elements of the template should remain untouched and cannot be modified: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(Université d'Ottawa | University of Ottawa) garnet header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uOttawa footer including the grey/garnet stripe and logo, with the exception of the URL which can be customized to a specific URL by following these simple steps: On the PowerPoint View tab, in the Master Views group, select Slide Master. Select the third slide on the left side panel, and type in the desired URL on the slide. 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Shape 110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2" name="Shape 110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PAGE INTÉRIEURE</a:t>
            </a:r>
            <a:br/>
            <a:r>
              <a:t>ÉBAUCHE (DOCUMENT NON FINALISÉ)</a:t>
            </a:r>
            <a:br/>
            <a:r>
              <a:rPr b="1"/>
              <a:t>À lire avant d’utiliser le gabarit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 : Les éléments du gabarit suivants ne peuvent être modifiés :</a:t>
            </a:r>
            <a:br/>
            <a:r>
              <a:t>• Entête organisationnelle grenat (Université d’Ottawa | University of Ottawa)</a:t>
            </a:r>
            <a:br/>
            <a:r>
              <a:t>• Pied de page organisationnel comprenant la bande grise et grenat ainsi que le logo, à l’exception de l’adresse Web qui peut être modifiée en suivant les étapes suivantes : dans le document PowerPoint, cliquez sur l’onglet View, puis sélectionnez Slide Master. Sur le menu d’affichage (à gauche), sélectionnez la troisième diapositive et inscrivez la nouvelle adresse sur celle-ci. 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INSIDE PAGE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DRAFT ONLY (FILE NOT FINAL)</a:t>
            </a:r>
            <a:br/>
            <a:r>
              <a:rPr b="1"/>
              <a:t>Read before using template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NOTE: The following elements of the template should remain untouched and cannot be modified: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(Université d'Ottawa | University of Ottawa) garnet header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uOttawa footer including the grey/garnet stripe and logo, with the exception of the URL which can be customized to a specific URL by following these simple steps: On the PowerPoint View tab, in the Master Views group, select Slide Master. Select the third slide on the left side panel, and type in the desired URL on the slide. 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Shape 110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10" name="Shape 111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PAGE INTÉRIEURE</a:t>
            </a:r>
            <a:br/>
            <a:r>
              <a:t>ÉBAUCHE (DOCUMENT NON FINALISÉ)</a:t>
            </a:r>
            <a:br/>
            <a:r>
              <a:rPr b="1"/>
              <a:t>À lire avant d’utiliser le gabarit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 : Les éléments du gabarit suivants ne peuvent être modifiés :</a:t>
            </a:r>
            <a:br/>
            <a:r>
              <a:t>• Entête organisationnelle grenat (Université d’Ottawa | University of Ottawa)</a:t>
            </a:r>
            <a:br/>
            <a:r>
              <a:t>• Pied de page organisationnel comprenant la bande grise et grenat ainsi que le logo, à l’exception de l’adresse Web qui peut être modifiée en suivant les étapes suivantes : dans le document PowerPoint, cliquez sur l’onglet View, puis sélectionnez Slide Master. Sur le menu d’affichage (à gauche), sélectionnez la troisième diapositive et inscrivez la nouvelle adresse sur celle-ci. 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INSIDE PAGE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DRAFT ONLY (FILE NOT FINAL)</a:t>
            </a:r>
            <a:br/>
            <a:r>
              <a:rPr b="1"/>
              <a:t>Read before using template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NOTE: The following elements of the template should remain untouched and cannot be modified: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(Université d'Ottawa | University of Ottawa) garnet header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uOttawa footer including the grey/garnet stripe and logo, with the exception of the URL which can be customized to a specific URL by following these simple steps: On the PowerPoint View tab, in the Master Views group, select Slide Master. Select the third slide on the left side panel, and type in the desired URL on the slide. 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Shape 111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17" name="Shape 111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PAGE INTÉRIEURE</a:t>
            </a:r>
            <a:br/>
            <a:r>
              <a:t>ÉBAUCHE (DOCUMENT NON FINALISÉ)</a:t>
            </a:r>
            <a:br/>
            <a:r>
              <a:rPr b="1"/>
              <a:t>À lire avant d’utiliser le gabarit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 : Les éléments du gabarit suivants ne peuvent être modifiés :</a:t>
            </a:r>
            <a:br/>
            <a:r>
              <a:t>• Entête organisationnelle grenat (Université d’Ottawa | University of Ottawa)</a:t>
            </a:r>
            <a:br/>
            <a:r>
              <a:t>• Pied de page organisationnel comprenant la bande grise et grenat ainsi que le logo, à l’exception de l’adresse Web qui peut être modifiée en suivant les étapes suivantes : dans le document PowerPoint, cliquez sur l’onglet View, puis sélectionnez Slide Master. Sur le menu d’affichage (à gauche), sélectionnez la troisième diapositive et inscrivez la nouvelle adresse sur celle-ci. 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INSIDE PAGE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DRAFT ONLY (FILE NOT FINAL)</a:t>
            </a:r>
            <a:br/>
            <a:r>
              <a:rPr b="1"/>
              <a:t>Read before using template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NOTE: The following elements of the template should remain untouched and cannot be modified: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(Université d'Ottawa | University of Ottawa) garnet header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uOttawa footer including the grey/garnet stripe and logo, with the exception of the URL which can be customized to a specific URL by following these simple steps: On the PowerPoint View tab, in the Master Views group, select Slide Master. Select the third slide on the left side panel, and type in the desired URL on the slide. 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Shape 112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24" name="Shape 112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PAGE INTÉRIEURE</a:t>
            </a:r>
            <a:br/>
            <a:r>
              <a:t>ÉBAUCHE (DOCUMENT NON FINALISÉ)</a:t>
            </a:r>
            <a:br/>
            <a:r>
              <a:rPr b="1"/>
              <a:t>À lire avant d’utiliser le gabarit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 : Les éléments du gabarit suivants ne peuvent être modifiés :</a:t>
            </a:r>
            <a:br/>
            <a:r>
              <a:t>• Entête organisationnelle grenat (Université d’Ottawa | University of Ottawa)</a:t>
            </a:r>
            <a:br/>
            <a:r>
              <a:t>• Pied de page organisationnel comprenant la bande grise et grenat ainsi que le logo, à l’exception de l’adresse Web qui peut être modifiée en suivant les étapes suivantes : dans le document PowerPoint, cliquez sur l’onglet View, puis sélectionnez Slide Master. Sur le menu d’affichage (à gauche), sélectionnez la troisième diapositive et inscrivez la nouvelle adresse sur celle-ci. 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INSIDE PAGE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DRAFT ONLY (FILE NOT FINAL)</a:t>
            </a:r>
            <a:br/>
            <a:r>
              <a:rPr b="1"/>
              <a:t>Read before using template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NOTE: The following elements of the template should remain untouched and cannot be modified: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(Université d'Ottawa | University of Ottawa) garnet header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uOttawa footer including the grey/garnet stripe and logo, with the exception of the URL which can be customized to a specific URL by following these simple steps: On the PowerPoint View tab, in the Master Views group, select Slide Master. Select the third slide on the left side panel, and type in the desired URL on the slide. 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8" name="Shape 113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39" name="Shape 113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PAGE INTÉRIEURE</a:t>
            </a:r>
            <a:br/>
            <a:r>
              <a:t>ÉBAUCHE (DOCUMENT NON FINALISÉ)</a:t>
            </a:r>
            <a:br/>
            <a:r>
              <a:rPr b="1"/>
              <a:t>À lire avant d’utiliser le gabarit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 : Les éléments du gabarit suivants ne peuvent être modifiés :</a:t>
            </a:r>
            <a:br/>
            <a:r>
              <a:t>• Entête organisationnelle grenat (Université d’Ottawa | University of Ottawa)</a:t>
            </a:r>
            <a:br/>
            <a:r>
              <a:t>• Pied de page organisationnel comprenant la bande grise et grenat ainsi que le logo, à l’exception de l’adresse Web qui peut être modifiée en suivant les étapes suivantes : dans le document PowerPoint, cliquez sur l’onglet View, puis sélectionnez Slide Master. Sur le menu d’affichage (à gauche), sélectionnez la troisième diapositive et inscrivez la nouvelle adresse sur celle-ci. 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INSIDE PAGE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DRAFT ONLY (FILE NOT FINAL)</a:t>
            </a:r>
            <a:br/>
            <a:r>
              <a:rPr b="1"/>
              <a:t>Read before using template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NOTE: The following elements of the template should remain untouched and cannot be modified: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(Université d'Ottawa | University of Ottawa) garnet header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uOttawa footer including the grey/garnet stripe and logo, with the exception of the URL which can be customized to a specific URL by following these simple steps: On the PowerPoint View tab, in the Master Views group, select Slide Master. Select the third slide on the left side panel, and type in the desired URL on the slide. 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Shape 115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55" name="Shape 115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PAGE INTÉRIEURE</a:t>
            </a:r>
            <a:br/>
            <a:r>
              <a:t>ÉBAUCHE (DOCUMENT NON FINALISÉ)</a:t>
            </a:r>
            <a:br/>
            <a:r>
              <a:rPr b="1"/>
              <a:t>À lire avant d’utiliser le gabarit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 : Les éléments du gabarit suivants ne peuvent être modifiés :</a:t>
            </a:r>
            <a:br/>
            <a:r>
              <a:t>• Entête organisationnelle grenat (Université d’Ottawa | University of Ottawa)</a:t>
            </a:r>
            <a:br/>
            <a:r>
              <a:t>• Pied de page organisationnel comprenant la bande grise et grenat ainsi que le logo, à l’exception de l’adresse Web qui peut être modifiée en suivant les étapes suivantes : dans le document PowerPoint, cliquez sur l’onglet View, puis sélectionnez Slide Master. Sur le menu d’affichage (à gauche), sélectionnez la troisième diapositive et inscrivez la nouvelle adresse sur celle-ci. 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INSIDE PAGE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DRAFT ONLY (FILE NOT FINAL)</a:t>
            </a:r>
            <a:br/>
            <a:r>
              <a:rPr b="1"/>
              <a:t>Read before using template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NOTE: The following elements of the template should remain untouched and cannot be modified: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(Université d'Ottawa | University of Ottawa) garnet header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uOttawa footer including the grey/garnet stripe and logo, with the exception of the URL which can be customized to a specific URL by following these simple steps: On the PowerPoint View tab, in the Master Views group, select Slide Master. Select the third slide on the left side panel, and type in the desired URL on the slide. 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Shape 115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60" name="Shape 116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PAGE INTÉRIEURE</a:t>
            </a:r>
            <a:br/>
            <a:r>
              <a:t>ÉBAUCHE (DOCUMENT NON FINALISÉ)</a:t>
            </a:r>
            <a:br/>
            <a:r>
              <a:rPr b="1"/>
              <a:t>À lire avant d’utiliser le gabarit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 : Les éléments du gabarit suivants ne peuvent être modifiés :</a:t>
            </a:r>
            <a:br/>
            <a:r>
              <a:t>• Entête organisationnelle grenat (Université d’Ottawa | University of Ottawa)</a:t>
            </a:r>
            <a:br/>
            <a:r>
              <a:t>• Pied de page organisationnel comprenant la bande grise et grenat ainsi que le logo, à l’exception de l’adresse Web qui peut être modifiée en suivant les étapes suivantes : dans le document PowerPoint, cliquez sur l’onglet View, puis sélectionnez Slide Master. Sur le menu d’affichage (à gauche), sélectionnez la troisième diapositive et inscrivez la nouvelle adresse sur celle-ci. 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INSIDE PAGE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DRAFT ONLY (FILE NOT FINAL)</a:t>
            </a:r>
            <a:br/>
            <a:r>
              <a:rPr b="1"/>
              <a:t>Read before using template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NOTE: The following elements of the template should remain untouched and cannot be modified: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(Université d'Ottawa | University of Ottawa) garnet header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uOttawa footer including the grey/garnet stripe and logo, with the exception of the URL which can be customized to a specific URL by following these simple steps: On the PowerPoint View tab, in the Master Views group, select Slide Master. Select the third slide on the left side panel, and type in the desired URL on the slide. 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Shape 116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69" name="Shape 116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PAGE INTÉRIEURE</a:t>
            </a:r>
            <a:br/>
            <a:r>
              <a:t>ÉBAUCHE (DOCUMENT NON FINALISÉ)</a:t>
            </a:r>
            <a:br/>
            <a:r>
              <a:rPr b="1"/>
              <a:t>À lire avant d’utiliser le gabarit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 : Les éléments du gabarit suivants ne peuvent être modifiés :</a:t>
            </a:r>
            <a:br/>
            <a:r>
              <a:t>• Entête organisationnelle grenat (Université d’Ottawa | University of Ottawa)</a:t>
            </a:r>
            <a:br/>
            <a:r>
              <a:t>• Pied de page organisationnel comprenant la bande grise et grenat ainsi que le logo, à l’exception de l’adresse Web qui peut être modifiée en suivant les étapes suivantes : dans le document PowerPoint, cliquez sur l’onglet View, puis sélectionnez Slide Master. Sur le menu d’affichage (à gauche), sélectionnez la troisième diapositive et inscrivez la nouvelle adresse sur celle-ci. 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INSIDE PAGE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DRAFT ONLY (FILE NOT FINAL)</a:t>
            </a:r>
            <a:br/>
            <a:r>
              <a:rPr b="1"/>
              <a:t>Read before using template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NOTE: The following elements of the template should remain untouched and cannot be modified: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(Université d'Ottawa | University of Ottawa) garnet header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uOttawa footer including the grey/garnet stripe and logo, with the exception of the URL which can be customized to a specific URL by following these simple steps: On the PowerPoint View tab, in the Master Views group, select Slide Master. Select the third slide on the left side panel, and type in the desired URL on the slide. 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Shape 49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8" name="Shape 49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PAGE INTÉRIEURE</a:t>
            </a:r>
            <a:br/>
            <a:r>
              <a:t>ÉBAUCHE (DOCUMENT NON FINALISÉ)</a:t>
            </a:r>
            <a:br/>
            <a:r>
              <a:rPr b="1"/>
              <a:t>À lire avant d’utiliser le gabarit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 : Les éléments du gabarit suivants ne peuvent être modifiés :</a:t>
            </a:r>
            <a:br/>
            <a:r>
              <a:t>• Entête organisationnelle grenat (Université d’Ottawa | University of Ottawa)</a:t>
            </a:r>
            <a:br/>
            <a:r>
              <a:t>• Pied de page organisationnel comprenant la bande grise et grenat ainsi que le logo, à l’exception de l’adresse Web qui peut être modifiée en suivant les étapes suivantes : dans le document PowerPoint, cliquez sur l’onglet View, puis sélectionnez Slide Master. Sur le menu d’affichage (à gauche), sélectionnez la troisième diapositive et inscrivez la nouvelle adresse sur celle-ci. 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INSIDE PAGE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DRAFT ONLY (FILE NOT FINAL)</a:t>
            </a:r>
            <a:br/>
            <a:r>
              <a:rPr b="1"/>
              <a:t>Read before using template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NOTE: The following elements of the template should remain untouched and cannot be modified: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(Université d'Ottawa | University of Ottawa) garnet header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uOttawa footer including the grey/garnet stripe and logo, with the exception of the URL which can be customized to a specific URL by following these simple steps: On the PowerPoint View tab, in the Master Views group, select Slide Master. Select the third slide on the left side panel, and type in the desired URL on the slide. 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Shape 117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5" name="Shape 117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PAGE INTÉRIEURE</a:t>
            </a:r>
            <a:br/>
            <a:r>
              <a:t>ÉBAUCHE (DOCUMENT NON FINALISÉ)</a:t>
            </a:r>
            <a:br/>
            <a:r>
              <a:rPr b="1"/>
              <a:t>À lire avant d’utiliser le gabarit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 : Les éléments du gabarit suivants ne peuvent être modifiés :</a:t>
            </a:r>
            <a:br/>
            <a:r>
              <a:t>• Entête organisationnelle grenat (Université d’Ottawa | University of Ottawa)</a:t>
            </a:r>
            <a:br/>
            <a:r>
              <a:t>• Pied de page organisationnel comprenant la bande grise et grenat ainsi que le logo, à l’exception de l’adresse Web qui peut être modifiée en suivant les étapes suivantes : dans le document PowerPoint, cliquez sur l’onglet View, puis sélectionnez Slide Master. Sur le menu d’affichage (à gauche), sélectionnez la troisième diapositive et inscrivez la nouvelle adresse sur celle-ci. 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INSIDE PAGE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DRAFT ONLY (FILE NOT FINAL)</a:t>
            </a:r>
            <a:br/>
            <a:r>
              <a:rPr b="1"/>
              <a:t>Read before using template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NOTE: The following elements of the template should remain untouched and cannot be modified: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(Université d'Ottawa | University of Ottawa) garnet header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uOttawa footer including the grey/garnet stripe and logo, with the exception of the URL which can be customized to a specific URL by following these simple steps: On the PowerPoint View tab, in the Master Views group, select Slide Master. Select the third slide on the left side panel, and type in the desired URL on the slide. 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" name="Shape 118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83" name="Shape 118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PAGE INTÉRIEURE</a:t>
            </a:r>
            <a:br/>
            <a:r>
              <a:t>ÉBAUCHE (DOCUMENT NON FINALISÉ)</a:t>
            </a:r>
            <a:br/>
            <a:r>
              <a:rPr b="1"/>
              <a:t>À lire avant d’utiliser le gabarit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 : Les éléments du gabarit suivants ne peuvent être modifiés :</a:t>
            </a:r>
            <a:br/>
            <a:r>
              <a:t>• Entête organisationnelle grenat (Université d’Ottawa | University of Ottawa)</a:t>
            </a:r>
            <a:br/>
            <a:r>
              <a:t>• Pied de page organisationnel comprenant la bande grise et grenat ainsi que le logo, à l’exception de l’adresse Web qui peut être modifiée en suivant les étapes suivantes : dans le document PowerPoint, cliquez sur l’onglet View, puis sélectionnez Slide Master. Sur le menu d’affichage (à gauche), sélectionnez la troisième diapositive et inscrivez la nouvelle adresse sur celle-ci. 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INSIDE PAGE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DRAFT ONLY (FILE NOT FINAL)</a:t>
            </a:r>
            <a:br/>
            <a:r>
              <a:rPr b="1"/>
              <a:t>Read before using template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NOTE: The following elements of the template should remain untouched and cannot be modified: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(Université d'Ottawa | University of Ottawa) garnet header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uOttawa footer including the grey/garnet stripe and logo, with the exception of the URL which can be customized to a specific URL by following these simple steps: On the PowerPoint View tab, in the Master Views group, select Slide Master. Select the third slide on the left side panel, and type in the desired URL on the slide. 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" name="Shape 120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04" name="Shape 120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PAGE INTÉRIEURE</a:t>
            </a:r>
            <a:br/>
            <a:r>
              <a:t>ÉBAUCHE (DOCUMENT NON FINALISÉ)</a:t>
            </a:r>
            <a:br/>
            <a:r>
              <a:rPr b="1"/>
              <a:t>À lire avant d’utiliser le gabarit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 : Les éléments du gabarit suivants ne peuvent être modifiés :</a:t>
            </a:r>
            <a:br/>
            <a:r>
              <a:t>• Entête organisationnelle grenat (Université d’Ottawa | University of Ottawa)</a:t>
            </a:r>
            <a:br/>
            <a:r>
              <a:t>• Pied de page organisationnel comprenant la bande grise et grenat ainsi que le logo, à l’exception de l’adresse Web qui peut être modifiée en suivant les étapes suivantes : dans le document PowerPoint, cliquez sur l’onglet View, puis sélectionnez Slide Master. Sur le menu d’affichage (à gauche), sélectionnez la troisième diapositive et inscrivez la nouvelle adresse sur celle-ci. 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INSIDE PAGE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DRAFT ONLY (FILE NOT FINAL)</a:t>
            </a:r>
            <a:br/>
            <a:r>
              <a:rPr b="1"/>
              <a:t>Read before using template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NOTE: The following elements of the template should remain untouched and cannot be modified: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(Université d'Ottawa | University of Ottawa) garnet header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uOttawa footer including the grey/garnet stripe and logo, with the exception of the URL which can be customized to a specific URL by following these simple steps: On the PowerPoint View tab, in the Master Views group, select Slide Master. Select the third slide on the left side panel, and type in the desired URL on the slide. 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Shape 120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09" name="Shape 120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PAGE INTÉRIEURE</a:t>
            </a:r>
            <a:br/>
            <a:r>
              <a:t>ÉBAUCHE (DOCUMENT NON FINALISÉ)</a:t>
            </a:r>
            <a:br/>
            <a:r>
              <a:rPr b="1"/>
              <a:t>À lire avant d’utiliser le gabarit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 : Les éléments du gabarit suivants ne peuvent être modifiés :</a:t>
            </a:r>
            <a:br/>
            <a:r>
              <a:t>• Entête organisationnelle grenat (Université d’Ottawa | University of Ottawa)</a:t>
            </a:r>
            <a:br/>
            <a:r>
              <a:t>• Pied de page organisationnel comprenant la bande grise et grenat ainsi que le logo, à l’exception de l’adresse Web qui peut être modifiée en suivant les étapes suivantes : dans le document PowerPoint, cliquez sur l’onglet View, puis sélectionnez Slide Master. Sur le menu d’affichage (à gauche), sélectionnez la troisième diapositive et inscrivez la nouvelle adresse sur celle-ci. 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INSIDE PAGE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DRAFT ONLY (FILE NOT FINAL)</a:t>
            </a:r>
            <a:br/>
            <a:r>
              <a:rPr b="1"/>
              <a:t>Read before using template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NOTE: The following elements of the template should remain untouched and cannot be modified: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(Université d'Ottawa | University of Ottawa) garnet header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uOttawa footer including the grey/garnet stripe and logo, with the exception of the URL which can be customized to a specific URL by following these simple steps: On the PowerPoint View tab, in the Master Views group, select Slide Master. Select the third slide on the left side panel, and type in the desired URL on the slide. 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Shape 121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16" name="Shape 121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PAGE INTÉRIEURE</a:t>
            </a:r>
            <a:br/>
            <a:r>
              <a:t>ÉBAUCHE (DOCUMENT NON FINALISÉ)</a:t>
            </a:r>
            <a:br/>
            <a:r>
              <a:rPr b="1"/>
              <a:t>À lire avant d’utiliser le gabarit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 : Les éléments du gabarit suivants ne peuvent être modifiés :</a:t>
            </a:r>
            <a:br/>
            <a:r>
              <a:t>• Entête organisationnelle grenat (Université d’Ottawa | University of Ottawa)</a:t>
            </a:r>
            <a:br/>
            <a:r>
              <a:t>• Pied de page organisationnel comprenant la bande grise et grenat ainsi que le logo, à l’exception de l’adresse Web qui peut être modifiée en suivant les étapes suivantes : dans le document PowerPoint, cliquez sur l’onglet View, puis sélectionnez Slide Master. Sur le menu d’affichage (à gauche), sélectionnez la troisième diapositive et inscrivez la nouvelle adresse sur celle-ci. 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INSIDE PAGE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DRAFT ONLY (FILE NOT FINAL)</a:t>
            </a:r>
            <a:br/>
            <a:r>
              <a:rPr b="1"/>
              <a:t>Read before using template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NOTE: The following elements of the template should remain untouched and cannot be modified: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(Université d'Ottawa | University of Ottawa) garnet header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uOttawa footer including the grey/garnet stripe and logo, with the exception of the URL which can be customized to a specific URL by following these simple steps: On the PowerPoint View tab, in the Master Views group, select Slide Master. Select the third slide on the left side panel, and type in the desired URL on the slide. 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Shape 122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22" name="Shape 122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PAGE INTÉRIEURE</a:t>
            </a:r>
            <a:br/>
            <a:r>
              <a:t>ÉBAUCHE (DOCUMENT NON FINALISÉ)</a:t>
            </a:r>
            <a:br/>
            <a:r>
              <a:rPr b="1"/>
              <a:t>À lire avant d’utiliser le gabarit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 : Les éléments du gabarit suivants ne peuvent être modifiés :</a:t>
            </a:r>
            <a:br/>
            <a:r>
              <a:t>• Entête organisationnelle grenat (Université d’Ottawa | University of Ottawa)</a:t>
            </a:r>
            <a:br/>
            <a:r>
              <a:t>• Pied de page organisationnel comprenant la bande grise et grenat ainsi que le logo, à l’exception de l’adresse Web qui peut être modifiée en suivant les étapes suivantes : dans le document PowerPoint, cliquez sur l’onglet View, puis sélectionnez Slide Master. Sur le menu d’affichage (à gauche), sélectionnez la troisième diapositive et inscrivez la nouvelle adresse sur celle-ci. 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INSIDE PAGE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DRAFT ONLY (FILE NOT FINAL)</a:t>
            </a:r>
            <a:br/>
            <a:r>
              <a:rPr b="1"/>
              <a:t>Read before using template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NOTE: The following elements of the template should remain untouched and cannot be modified: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(Université d'Ottawa | University of Ottawa) garnet header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uOttawa footer including the grey/garnet stripe and logo, with the exception of the URL which can be customized to a specific URL by following these simple steps: On the PowerPoint View tab, in the Master Views group, select Slide Master. Select the third slide on the left side panel, and type in the desired URL on the slide. </a:t>
            </a: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Shape 122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29" name="Shape 122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PAGE INTÉRIEURE</a:t>
            </a:r>
            <a:br/>
            <a:r>
              <a:t>ÉBAUCHE (DOCUMENT NON FINALISÉ)</a:t>
            </a:r>
            <a:br/>
            <a:r>
              <a:rPr b="1"/>
              <a:t>À lire avant d’utiliser le gabarit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 : Les éléments du gabarit suivants ne peuvent être modifiés :</a:t>
            </a:r>
            <a:br/>
            <a:r>
              <a:t>• Entête organisationnelle grenat (Université d’Ottawa | University of Ottawa)</a:t>
            </a:r>
            <a:br/>
            <a:r>
              <a:t>• Pied de page organisationnel comprenant la bande grise et grenat ainsi que le logo, à l’exception de l’adresse Web qui peut être modifiée en suivant les étapes suivantes : dans le document PowerPoint, cliquez sur l’onglet View, puis sélectionnez Slide Master. Sur le menu d’affichage (à gauche), sélectionnez la troisième diapositive et inscrivez la nouvelle adresse sur celle-ci. 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INSIDE PAGE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DRAFT ONLY (FILE NOT FINAL)</a:t>
            </a:r>
            <a:br/>
            <a:r>
              <a:rPr b="1"/>
              <a:t>Read before using template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NOTE: The following elements of the template should remain untouched and cannot be modified: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(Université d'Ottawa | University of Ottawa) garnet header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uOttawa footer including the grey/garnet stripe and logo, with the exception of the URL which can be customized to a specific URL by following these simple steps: On the PowerPoint View tab, in the Master Views group, select Slide Master. Select the third slide on the left side panel, and type in the desired URL on the slide. </a:t>
            </a: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Shape 123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34" name="Shape 123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PAGE INTÉRIEURE</a:t>
            </a:r>
            <a:br/>
            <a:r>
              <a:t>ÉBAUCHE (DOCUMENT NON FINALISÉ)</a:t>
            </a:r>
            <a:br/>
            <a:r>
              <a:rPr b="1"/>
              <a:t>À lire avant d’utiliser le gabarit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 : Les éléments du gabarit suivants ne peuvent être modifiés :</a:t>
            </a:r>
            <a:br/>
            <a:r>
              <a:t>• Entête organisationnelle grenat (Université d’Ottawa | University of Ottawa)</a:t>
            </a:r>
            <a:br/>
            <a:r>
              <a:t>• Pied de page organisationnel comprenant la bande grise et grenat ainsi que le logo, à l’exception de l’adresse Web qui peut être modifiée en suivant les étapes suivantes : dans le document PowerPoint, cliquez sur l’onglet View, puis sélectionnez Slide Master. Sur le menu d’affichage (à gauche), sélectionnez la troisième diapositive et inscrivez la nouvelle adresse sur celle-ci. 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INSIDE PAGE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DRAFT ONLY (FILE NOT FINAL)</a:t>
            </a:r>
            <a:br/>
            <a:r>
              <a:rPr b="1"/>
              <a:t>Read before using template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NOTE: The following elements of the template should remain untouched and cannot be modified: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(Université d'Ottawa | University of Ottawa) garnet header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uOttawa footer including the grey/garnet stripe and logo, with the exception of the URL which can be customized to a specific URL by following these simple steps: On the PowerPoint View tab, in the Master Views group, select Slide Master. Select the third slide on the left side panel, and type in the desired URL on the slide. </a:t>
            </a: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Shape 124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41" name="Shape 124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PAGE INTÉRIEURE</a:t>
            </a:r>
            <a:br/>
            <a:r>
              <a:t>ÉBAUCHE (DOCUMENT NON FINALISÉ)</a:t>
            </a:r>
            <a:br/>
            <a:r>
              <a:rPr b="1"/>
              <a:t>À lire avant d’utiliser le gabarit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 : Les éléments du gabarit suivants ne peuvent être modifiés :</a:t>
            </a:r>
            <a:br/>
            <a:r>
              <a:t>• Entête organisationnelle grenat (Université d’Ottawa | University of Ottawa)</a:t>
            </a:r>
            <a:br/>
            <a:r>
              <a:t>• Pied de page organisationnel comprenant la bande grise et grenat ainsi que le logo, à l’exception de l’adresse Web qui peut être modifiée en suivant les étapes suivantes : dans le document PowerPoint, cliquez sur l’onglet View, puis sélectionnez Slide Master. Sur le menu d’affichage (à gauche), sélectionnez la troisième diapositive et inscrivez la nouvelle adresse sur celle-ci. 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INSIDE PAGE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DRAFT ONLY (FILE NOT FINAL)</a:t>
            </a:r>
            <a:br/>
            <a:r>
              <a:rPr b="1"/>
              <a:t>Read before using template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NOTE: The following elements of the template should remain untouched and cannot be modified: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(Université d'Ottawa | University of Ottawa) garnet header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uOttawa footer including the grey/garnet stripe and logo, with the exception of the URL which can be customized to a specific URL by following these simple steps: On the PowerPoint View tab, in the Master Views group, select Slide Master. Select the third slide on the left side panel, and type in the desired URL on the slide. </a:t>
            </a: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1" name="Shape 125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52" name="Shape 125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PAGE INTÉRIEURE</a:t>
            </a:r>
            <a:br/>
            <a:r>
              <a:t>ÉBAUCHE (DOCUMENT NON FINALISÉ)</a:t>
            </a:r>
            <a:br/>
            <a:r>
              <a:rPr b="1"/>
              <a:t>À lire avant d’utiliser le gabarit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 : Les éléments du gabarit suivants ne peuvent être modifiés :</a:t>
            </a:r>
            <a:br/>
            <a:r>
              <a:t>• Entête organisationnelle grenat (Université d’Ottawa | University of Ottawa)</a:t>
            </a:r>
            <a:br/>
            <a:r>
              <a:t>• Pied de page organisationnel comprenant la bande grise et grenat ainsi que le logo, à l’exception de l’adresse Web qui peut être modifiée en suivant les étapes suivantes : dans le document PowerPoint, cliquez sur l’onglet View, puis sélectionnez Slide Master. Sur le menu d’affichage (à gauche), sélectionnez la troisième diapositive et inscrivez la nouvelle adresse sur celle-ci. 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INSIDE PAGE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DRAFT ONLY (FILE NOT FINAL)</a:t>
            </a:r>
            <a:br/>
            <a:r>
              <a:rPr b="1"/>
              <a:t>Read before using template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NOTE: The following elements of the template should remain untouched and cannot be modified: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(Université d'Ottawa | University of Ottawa) garnet header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uOttawa footer including the grey/garnet stripe and logo, with the exception of the URL which can be customized to a specific URL by following these simple steps: On the PowerPoint View tab, in the Master Views group, select Slide Master. Select the third slide on the left side panel, and type in the desired URL on the slide. 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Shape 50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09" name="Shape 50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PAGE INTÉRIEURE</a:t>
            </a:r>
            <a:br/>
            <a:r>
              <a:t>ÉBAUCHE (DOCUMENT NON FINALISÉ)</a:t>
            </a:r>
            <a:br/>
            <a:r>
              <a:rPr b="1"/>
              <a:t>À lire avant d’utiliser le gabarit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 : Les éléments du gabarit suivants ne peuvent être modifiés :</a:t>
            </a:r>
            <a:br/>
            <a:r>
              <a:t>• Entête organisationnelle grenat (Université d’Ottawa | University of Ottawa)</a:t>
            </a:r>
            <a:br/>
            <a:r>
              <a:t>• Pied de page organisationnel comprenant la bande grise et grenat ainsi que le logo, à l’exception de l’adresse Web qui peut être modifiée en suivant les étapes suivantes : dans le document PowerPoint, cliquez sur l’onglet View, puis sélectionnez Slide Master. Sur le menu d’affichage (à gauche), sélectionnez la troisième diapositive et inscrivez la nouvelle adresse sur celle-ci. 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INSIDE PAGE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DRAFT ONLY (FILE NOT FINAL)</a:t>
            </a:r>
            <a:br/>
            <a:r>
              <a:rPr b="1"/>
              <a:t>Read before using template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NOTE: The following elements of the template should remain untouched and cannot be modified: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(Université d'Ottawa | University of Ottawa) garnet header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uOttawa footer including the grey/garnet stripe and logo, with the exception of the URL which can be customized to a specific URL by following these simple steps: On the PowerPoint View tab, in the Master Views group, select Slide Master. Select the third slide on the left side panel, and type in the desired URL on the slide. </a:t>
            </a: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Shape 125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59" name="Shape 125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PAGE INTÉRIEURE</a:t>
            </a:r>
            <a:br/>
            <a:r>
              <a:t>ÉBAUCHE (DOCUMENT NON FINALISÉ)</a:t>
            </a:r>
            <a:br/>
            <a:r>
              <a:rPr b="1"/>
              <a:t>À lire avant d’utiliser le gabarit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 : Les éléments du gabarit suivants ne peuvent être modifiés :</a:t>
            </a:r>
            <a:br/>
            <a:r>
              <a:t>• Entête organisationnelle grenat (Université d’Ottawa | University of Ottawa)</a:t>
            </a:r>
            <a:br/>
            <a:r>
              <a:t>• Pied de page organisationnel comprenant la bande grise et grenat ainsi que le logo, à l’exception de l’adresse Web qui peut être modifiée en suivant les étapes suivantes : dans le document PowerPoint, cliquez sur l’onglet View, puis sélectionnez Slide Master. Sur le menu d’affichage (à gauche), sélectionnez la troisième diapositive et inscrivez la nouvelle adresse sur celle-ci. 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INSIDE PAGE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DRAFT ONLY (FILE NOT FINAL)</a:t>
            </a:r>
            <a:br/>
            <a:r>
              <a:rPr b="1"/>
              <a:t>Read before using template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NOTE: The following elements of the template should remain untouched and cannot be modified: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(Université d'Ottawa | University of Ottawa) garnet header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uOttawa footer including the grey/garnet stripe and logo, with the exception of the URL which can be customized to a specific URL by following these simple steps: On the PowerPoint View tab, in the Master Views group, select Slide Master. Select the third slide on the left side panel, and type in the desired URL on the slide. </a:t>
            </a: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" name="Shape 126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4" name="Shape 126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PAGE INTÉRIEURE</a:t>
            </a:r>
            <a:br/>
            <a:r>
              <a:t>ÉBAUCHE (DOCUMENT NON FINALISÉ)</a:t>
            </a:r>
            <a:br/>
            <a:r>
              <a:rPr b="1"/>
              <a:t>À lire avant d’utiliser le gabarit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 : Les éléments du gabarit suivants ne peuvent être modifiés :</a:t>
            </a:r>
            <a:br/>
            <a:r>
              <a:t>• Entête organisationnelle grenat (Université d’Ottawa | University of Ottawa)</a:t>
            </a:r>
            <a:br/>
            <a:r>
              <a:t>• Pied de page organisationnel comprenant la bande grise et grenat ainsi que le logo, à l’exception de l’adresse Web qui peut être modifiée en suivant les étapes suivantes : dans le document PowerPoint, cliquez sur l’onglet View, puis sélectionnez Slide Master. Sur le menu d’affichage (à gauche), sélectionnez la troisième diapositive et inscrivez la nouvelle adresse sur celle-ci. 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INSIDE PAGE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DRAFT ONLY (FILE NOT FINAL)</a:t>
            </a:r>
            <a:br/>
            <a:r>
              <a:rPr b="1"/>
              <a:t>Read before using template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NOTE: The following elements of the template should remain untouched and cannot be modified: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(Université d'Ottawa | University of Ottawa) garnet header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uOttawa footer including the grey/garnet stripe and logo, with the exception of the URL which can be customized to a specific URL by following these simple steps: On the PowerPoint View tab, in the Master Views group, select Slide Master. Select the third slide on the left side panel, and type in the desired URL on the slide. </a:t>
            </a: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Shape 126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9" name="Shape 126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PAGE INTÉRIEURE</a:t>
            </a:r>
            <a:br/>
            <a:r>
              <a:t>ÉBAUCHE (DOCUMENT NON FINALISÉ)</a:t>
            </a:r>
            <a:br/>
            <a:r>
              <a:rPr b="1"/>
              <a:t>À lire avant d’utiliser le gabarit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 : Les éléments du gabarit suivants ne peuvent être modifiés :</a:t>
            </a:r>
            <a:br/>
            <a:r>
              <a:t>• Entête organisationnelle grenat (Université d’Ottawa | University of Ottawa)</a:t>
            </a:r>
            <a:br/>
            <a:r>
              <a:t>• Pied de page organisationnel comprenant la bande grise et grenat ainsi que le logo, à l’exception de l’adresse Web qui peut être modifiée en suivant les étapes suivantes : dans le document PowerPoint, cliquez sur l’onglet View, puis sélectionnez Slide Master. Sur le menu d’affichage (à gauche), sélectionnez la troisième diapositive et inscrivez la nouvelle adresse sur celle-ci. 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INSIDE PAGE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DRAFT ONLY (FILE NOT FINAL)</a:t>
            </a:r>
            <a:br/>
            <a:r>
              <a:rPr b="1"/>
              <a:t>Read before using template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NOTE: The following elements of the template should remain untouched and cannot be modified: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(Université d'Ottawa | University of Ottawa) garnet header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uOttawa footer including the grey/garnet stripe and logo, with the exception of the URL which can be customized to a specific URL by following these simple steps: On the PowerPoint View tab, in the Master Views group, select Slide Master. Select the third slide on the left side panel, and type in the desired URL on the slide. </a:t>
            </a: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Shape 127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77" name="Shape 127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PAGE INTÉRIEURE</a:t>
            </a:r>
            <a:br/>
            <a:r>
              <a:t>ÉBAUCHE (DOCUMENT NON FINALISÉ)</a:t>
            </a:r>
            <a:br/>
            <a:r>
              <a:rPr b="1"/>
              <a:t>À lire avant d’utiliser le gabarit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 : Les éléments du gabarit suivants ne peuvent être modifiés :</a:t>
            </a:r>
            <a:br/>
            <a:r>
              <a:t>• Entête organisationnelle grenat (Université d’Ottawa | University of Ottawa)</a:t>
            </a:r>
            <a:br/>
            <a:r>
              <a:t>• Pied de page organisationnel comprenant la bande grise et grenat ainsi que le logo, à l’exception de l’adresse Web qui peut être modifiée en suivant les étapes suivantes : dans le document PowerPoint, cliquez sur l’onglet View, puis sélectionnez Slide Master. Sur le menu d’affichage (à gauche), sélectionnez la troisième diapositive et inscrivez la nouvelle adresse sur celle-ci. 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INSIDE PAGE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DRAFT ONLY (FILE NOT FINAL)</a:t>
            </a:r>
            <a:br/>
            <a:r>
              <a:rPr b="1"/>
              <a:t>Read before using template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NOTE: The following elements of the template should remain untouched and cannot be modified: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(Université d'Ottawa | University of Ottawa) garnet header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uOttawa footer including the grey/garnet stripe and logo, with the exception of the URL which can be customized to a specific URL by following these simple steps: On the PowerPoint View tab, in the Master Views group, select Slide Master. Select the third slide on the left side panel, and type in the desired URL on the slide. </a:t>
            </a: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Shape 129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94" name="Shape 129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PAGE INTÉRIEURE</a:t>
            </a:r>
            <a:br/>
            <a:r>
              <a:t>ÉBAUCHE (DOCUMENT NON FINALISÉ)</a:t>
            </a:r>
            <a:br/>
            <a:r>
              <a:rPr b="1"/>
              <a:t>À lire avant d’utiliser le gabarit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 : Les éléments du gabarit suivants ne peuvent être modifiés :</a:t>
            </a:r>
            <a:br/>
            <a:r>
              <a:t>• Entête organisationnelle grenat (Université d’Ottawa | University of Ottawa)</a:t>
            </a:r>
            <a:br/>
            <a:r>
              <a:t>• Pied de page organisationnel comprenant la bande grise et grenat ainsi que le logo, à l’exception de l’adresse Web qui peut être modifiée en suivant les étapes suivantes : dans le document PowerPoint, cliquez sur l’onglet View, puis sélectionnez Slide Master. Sur le menu d’affichage (à gauche), sélectionnez la troisième diapositive et inscrivez la nouvelle adresse sur celle-ci. 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INSIDE PAGE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DRAFT ONLY (FILE NOT FINAL)</a:t>
            </a:r>
            <a:br/>
            <a:r>
              <a:rPr b="1"/>
              <a:t>Read before using template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NOTE: The following elements of the template should remain untouched and cannot be modified: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(Université d'Ottawa | University of Ottawa) garnet header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uOttawa footer including the grey/garnet stripe and logo, with the exception of the URL which can be customized to a specific URL by following these simple steps: On the PowerPoint View tab, in the Master Views group, select Slide Master. Select the third slide on the left side panel, and type in the desired URL on the slide. </a:t>
            </a: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Shape 129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99" name="Shape 12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PAGE INTÉRIEURE</a:t>
            </a:r>
            <a:br/>
            <a:r>
              <a:t>ÉBAUCHE (DOCUMENT NON FINALISÉ)</a:t>
            </a:r>
            <a:br/>
            <a:r>
              <a:rPr b="1"/>
              <a:t>À lire avant d’utiliser le gabarit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 : Les éléments du gabarit suivants ne peuvent être modifiés :</a:t>
            </a:r>
            <a:br/>
            <a:r>
              <a:t>• Entête organisationnelle grenat (Université d’Ottawa | University of Ottawa)</a:t>
            </a:r>
            <a:br/>
            <a:r>
              <a:t>• Pied de page organisationnel comprenant la bande grise et grenat ainsi que le logo, à l’exception de l’adresse Web qui peut être modifiée en suivant les étapes suivantes : dans le document PowerPoint, cliquez sur l’onglet View, puis sélectionnez Slide Master. Sur le menu d’affichage (à gauche), sélectionnez la troisième diapositive et inscrivez la nouvelle adresse sur celle-ci. 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INSIDE PAGE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DRAFT ONLY (FILE NOT FINAL)</a:t>
            </a:r>
            <a:br/>
            <a:r>
              <a:rPr b="1"/>
              <a:t>Read before using template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NOTE: The following elements of the template should remain untouched and cannot be modified: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(Université d'Ottawa | University of Ottawa) garnet header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uOttawa footer including the grey/garnet stripe and logo, with the exception of the URL which can be customized to a specific URL by following these simple steps: On the PowerPoint View tab, in the Master Views group, select Slide Master. Select the third slide on the left side panel, and type in the desired URL on the slide. </a:t>
            </a: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Shape 133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40" name="Shape 134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PAGE INTÉRIEURE</a:t>
            </a:r>
            <a:br/>
            <a:r>
              <a:t>ÉBAUCHE (DOCUMENT NON FINALISÉ)</a:t>
            </a:r>
            <a:br/>
            <a:r>
              <a:rPr b="1"/>
              <a:t>À lire avant d’utiliser le gabarit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 : Les éléments du gabarit suivants ne peuvent être modifiés :</a:t>
            </a:r>
            <a:br/>
            <a:r>
              <a:t>• Entête organisationnelle grenat (Université d’Ottawa | University of Ottawa)</a:t>
            </a:r>
            <a:br/>
            <a:r>
              <a:t>• Pied de page organisationnel comprenant la bande grise et grenat ainsi que le logo, à l’exception de l’adresse Web qui peut être modifiée en suivant les étapes suivantes : dans le document PowerPoint, cliquez sur l’onglet View, puis sélectionnez Slide Master. Sur le menu d’affichage (à gauche), sélectionnez la troisième diapositive et inscrivez la nouvelle adresse sur celle-ci. 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INSIDE PAGE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DRAFT ONLY (FILE NOT FINAL)</a:t>
            </a:r>
            <a:br/>
            <a:r>
              <a:rPr b="1"/>
              <a:t>Read before using template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NOTE: The following elements of the template should remain untouched and cannot be modified: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(Université d'Ottawa | University of Ottawa) garnet header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uOttawa footer including the grey/garnet stripe and logo, with the exception of the URL which can be customized to a specific URL by following these simple steps: On the PowerPoint View tab, in the Master Views group, select Slide Master. Select the third slide on the left side panel, and type in the desired URL on the slide. </a:t>
            </a: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9" name="Shape 143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40" name="Shape 144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74982" indent="-174982">
              <a:buSzPct val="100000"/>
              <a:buFont typeface="Arial"/>
              <a:buChar char="•"/>
              <a:defRPr sz="800">
                <a:latin typeface="Arial"/>
                <a:ea typeface="Arial"/>
                <a:cs typeface="Arial"/>
                <a:sym typeface="Arial"/>
              </a:defRPr>
            </a:pPr>
            <a:r>
              <a:t>An increased understanding of tumour immunology has led to the identification of specific targets for immune-based approaches, which include a group of cell-surface molecules called immune checkpoint proteins</a:t>
            </a:r>
            <a:r>
              <a:rPr baseline="30000"/>
              <a:t>1</a:t>
            </a:r>
          </a:p>
          <a:p>
            <a:pPr marL="174982" indent="-174982">
              <a:buSzPct val="100000"/>
              <a:buFont typeface="Arial"/>
              <a:buChar char="•"/>
              <a:defRPr sz="800">
                <a:latin typeface="Arial"/>
                <a:ea typeface="Arial"/>
                <a:cs typeface="Arial"/>
                <a:sym typeface="Arial"/>
              </a:defRPr>
            </a:pPr>
            <a:r>
              <a:t>Immune checkpoints are receptor:ligand systems on immune cells that, when engaged, lead to down-modulation of the immune responses under normal circumstances to prevent autoimmunity and/or reduce damage to healthy tissue</a:t>
            </a:r>
            <a:r>
              <a:rPr baseline="30000"/>
              <a:t>1</a:t>
            </a:r>
          </a:p>
          <a:p>
            <a:pPr marL="174982" indent="-174982">
              <a:buSzPct val="100000"/>
              <a:buFont typeface="Arial"/>
              <a:buChar char="•"/>
              <a:defRPr sz="800">
                <a:latin typeface="Arial"/>
                <a:ea typeface="Arial"/>
                <a:cs typeface="Arial"/>
                <a:sym typeface="Arial"/>
              </a:defRPr>
            </a:pPr>
            <a:r>
              <a:t>Some cancer cells take advantage of this and can turn on the immune checkpoint pathway to stop immune cells (ie, T cells) from attacking cancer cells</a:t>
            </a:r>
            <a:r>
              <a:rPr baseline="30000"/>
              <a:t>2</a:t>
            </a:r>
          </a:p>
          <a:p>
            <a:pPr marL="174982" indent="-174982">
              <a:buSzPct val="100000"/>
              <a:buFont typeface="Arial"/>
              <a:buChar char="•"/>
              <a:defRPr sz="800">
                <a:latin typeface="Arial"/>
                <a:ea typeface="Arial"/>
                <a:cs typeface="Arial"/>
                <a:sym typeface="Arial"/>
              </a:defRPr>
            </a:pPr>
            <a:r>
              <a:t>Blockade of immune checkpoint pathways, by use of monoclonal antibodies for example, has shown efficacy against certain types of cancers, presumably by enhancing pre-existing anti-tumour immunity (ie, the immune cells are turned back on to attack and kill the cancer cells)</a:t>
            </a:r>
            <a:r>
              <a:rPr baseline="30000"/>
              <a:t>1,2</a:t>
            </a:r>
          </a:p>
          <a:p>
            <a:pPr marL="174982" indent="-174982">
              <a:buSzPct val="100000"/>
              <a:buFont typeface="Arial"/>
              <a:buChar char="•"/>
              <a:defRPr sz="800">
                <a:latin typeface="Arial"/>
                <a:ea typeface="Arial"/>
                <a:cs typeface="Arial"/>
                <a:sym typeface="Arial"/>
              </a:defRPr>
            </a:pPr>
            <a:r>
              <a:t>Two immune checkpoint pathways that have been utilized in cancer treatment are the cytotoxic T lymphocyte-associated antigen (CTLA-4) and programmed death-1 (PD-1) pathways</a:t>
            </a:r>
            <a:r>
              <a:rPr baseline="30000"/>
              <a:t>1</a:t>
            </a:r>
          </a:p>
          <a:p>
            <a:pPr>
              <a:defRPr sz="800" b="1">
                <a:latin typeface="Arial"/>
                <a:ea typeface="Arial"/>
                <a:cs typeface="Arial"/>
                <a:sym typeface="Arial"/>
              </a:defRPr>
            </a:pPr>
            <a:endParaRPr sz="600"/>
          </a:p>
          <a:p>
            <a:pPr>
              <a:defRPr sz="800" b="1">
                <a:latin typeface="Arial"/>
                <a:ea typeface="Arial"/>
                <a:cs typeface="Arial"/>
                <a:sym typeface="Arial"/>
              </a:defRPr>
            </a:pPr>
            <a:r>
              <a:t>CTLA-4</a:t>
            </a:r>
            <a:r>
              <a:rPr baseline="30000"/>
              <a:t>1</a:t>
            </a:r>
          </a:p>
          <a:p>
            <a:pPr marL="174982" indent="-174982">
              <a:buSzPct val="100000"/>
              <a:buFont typeface="Arial"/>
              <a:buChar char="•"/>
              <a:defRPr sz="800">
                <a:latin typeface="Arial"/>
                <a:ea typeface="Arial"/>
                <a:cs typeface="Arial"/>
                <a:sym typeface="Arial"/>
              </a:defRPr>
            </a:pPr>
            <a:r>
              <a:t>The T cell needs to receive two different signals to initiate its activation, proliferation and anti-tumour effects</a:t>
            </a:r>
          </a:p>
          <a:p>
            <a:pPr marL="699926" lvl="1" indent="-233308">
              <a:buSzPct val="100000"/>
              <a:buAutoNum type="arabicPeriod"/>
              <a:defRPr sz="800">
                <a:latin typeface="Arial"/>
                <a:ea typeface="Arial"/>
                <a:cs typeface="Arial"/>
                <a:sym typeface="Arial"/>
              </a:defRPr>
            </a:pPr>
            <a:r>
              <a:t>T-cell recognition of a presented tumour antigen</a:t>
            </a:r>
          </a:p>
          <a:p>
            <a:pPr marL="699926" lvl="1" indent="-233308">
              <a:buSzPct val="100000"/>
              <a:buAutoNum type="arabicPeriod"/>
              <a:defRPr sz="800">
                <a:latin typeface="Arial"/>
                <a:ea typeface="Arial"/>
                <a:cs typeface="Arial"/>
                <a:sym typeface="Arial"/>
              </a:defRPr>
            </a:pPr>
            <a:r>
              <a:t>Costimulatory signal to strengthen the activation response</a:t>
            </a:r>
          </a:p>
          <a:p>
            <a:pPr marL="233308" indent="-233308">
              <a:buSzPct val="100000"/>
              <a:buFont typeface="Arial"/>
              <a:buChar char="•"/>
              <a:defRPr sz="800">
                <a:latin typeface="Arial"/>
                <a:ea typeface="Arial"/>
                <a:cs typeface="Arial"/>
                <a:sym typeface="Arial"/>
              </a:defRPr>
            </a:pPr>
            <a:r>
              <a:t>After recognizing the tumour antigen, signalling through the CTLA-4 pathway prevents the costimulatory signal, serving as a natural inhibitor mechanism of the immune response</a:t>
            </a:r>
          </a:p>
          <a:p>
            <a:pPr marL="233308" indent="-233308">
              <a:buSzPct val="100000"/>
              <a:buFont typeface="Arial"/>
              <a:buChar char="•"/>
              <a:defRPr sz="800">
                <a:latin typeface="Arial"/>
                <a:ea typeface="Arial"/>
                <a:cs typeface="Arial"/>
                <a:sym typeface="Arial"/>
              </a:defRPr>
            </a:pPr>
            <a:r>
              <a:t>Anti-CTLA-4 antibodies are designed to block the CTLA-4 signalling, thereby allowing the costimulatory signal for generation of the anti-tumour T-cell responses</a:t>
            </a:r>
            <a:r>
              <a:rPr baseline="30000"/>
              <a:t>1</a:t>
            </a:r>
          </a:p>
          <a:p>
            <a:pPr marL="233308" indent="-233308">
              <a:buSzPct val="100000"/>
              <a:buFont typeface="Arial"/>
              <a:buChar char="•"/>
              <a:defRPr sz="800">
                <a:latin typeface="Arial"/>
                <a:ea typeface="Arial"/>
                <a:cs typeface="Arial"/>
                <a:sym typeface="Arial"/>
              </a:defRPr>
            </a:pPr>
            <a:r>
              <a:t>Ipilimumab and tremelimumab are examples of anti-CTLA-4 antibodies</a:t>
            </a:r>
            <a:r>
              <a:rPr baseline="30000"/>
              <a:t>3,4</a:t>
            </a:r>
          </a:p>
          <a:p>
            <a:pPr marL="233308" indent="-233308">
              <a:buSzPct val="100000"/>
              <a:buFont typeface="Arial"/>
              <a:buChar char="•"/>
              <a:defRPr sz="800">
                <a:latin typeface="Arial"/>
                <a:ea typeface="Arial"/>
                <a:cs typeface="Arial"/>
                <a:sym typeface="Arial"/>
              </a:defRPr>
            </a:pPr>
            <a:endParaRPr sz="600"/>
          </a:p>
          <a:p>
            <a:pPr>
              <a:defRPr sz="800" b="1">
                <a:latin typeface="Arial"/>
                <a:ea typeface="Arial"/>
                <a:cs typeface="Arial"/>
                <a:sym typeface="Arial"/>
              </a:defRPr>
            </a:pPr>
            <a:r>
              <a:t>PD-1/PD-L1</a:t>
            </a:r>
            <a:r>
              <a:rPr baseline="30000"/>
              <a:t>1,2</a:t>
            </a:r>
          </a:p>
          <a:p>
            <a:pPr marL="174982" indent="-174982">
              <a:buSzPct val="100000"/>
              <a:buFont typeface="Arial"/>
              <a:buChar char="•"/>
              <a:defRPr sz="800">
                <a:latin typeface="Arial"/>
                <a:ea typeface="Arial"/>
                <a:cs typeface="Arial"/>
                <a:sym typeface="Arial"/>
              </a:defRPr>
            </a:pPr>
            <a:r>
              <a:t>PD-1 is an inhibitory receptor expressed on T cells</a:t>
            </a:r>
          </a:p>
          <a:p>
            <a:pPr marL="174982" indent="-174982">
              <a:buSzPct val="100000"/>
              <a:buFont typeface="Arial"/>
              <a:buChar char="•"/>
              <a:defRPr sz="800">
                <a:latin typeface="Arial"/>
                <a:ea typeface="Arial"/>
                <a:cs typeface="Arial"/>
                <a:sym typeface="Arial"/>
              </a:defRPr>
            </a:pPr>
            <a:r>
              <a:t>PD-L1 (predominantly) and PD-L2 are ligands for PD-1 </a:t>
            </a:r>
          </a:p>
          <a:p>
            <a:pPr marL="174982" indent="-174982">
              <a:buSzPct val="100000"/>
              <a:buFont typeface="Arial"/>
              <a:buChar char="•"/>
              <a:defRPr sz="800">
                <a:latin typeface="Arial"/>
                <a:ea typeface="Arial"/>
                <a:cs typeface="Arial"/>
                <a:sym typeface="Arial"/>
              </a:defRPr>
            </a:pPr>
            <a:r>
              <a:t>PD-1:PD-L1 ligand binding leads to inhibition of T-cell proliferation and decreased production of inflammatory cytokines </a:t>
            </a:r>
          </a:p>
          <a:p>
            <a:pPr marL="174982" indent="-174982">
              <a:buSzPct val="100000"/>
              <a:buFont typeface="Arial"/>
              <a:buChar char="•"/>
              <a:defRPr sz="800">
                <a:latin typeface="Arial"/>
                <a:ea typeface="Arial"/>
                <a:cs typeface="Arial"/>
                <a:sym typeface="Arial"/>
              </a:defRPr>
            </a:pPr>
            <a:r>
              <a:t>Some cancer cells express high amounts of PD-L1, which helps protect them from immune attack</a:t>
            </a:r>
          </a:p>
          <a:p>
            <a:pPr marL="174982" indent="-174982">
              <a:buSzPct val="100000"/>
              <a:buFont typeface="Arial"/>
              <a:buChar char="•"/>
              <a:defRPr sz="800">
                <a:latin typeface="Arial"/>
                <a:ea typeface="Arial"/>
                <a:cs typeface="Arial"/>
                <a:sym typeface="Arial"/>
              </a:defRPr>
            </a:pPr>
            <a:r>
              <a:t>Monoclonal antibodies against PD-1 and PD-L1 act to inhibit PD-1:PD-L1 binding and restore anti-tumour immune responses</a:t>
            </a:r>
          </a:p>
          <a:p>
            <a:pPr marL="174982" indent="-174982">
              <a:buSzPct val="100000"/>
              <a:buFont typeface="Arial"/>
              <a:buChar char="•"/>
              <a:defRPr sz="800">
                <a:latin typeface="Arial"/>
                <a:ea typeface="Arial"/>
                <a:cs typeface="Arial"/>
                <a:sym typeface="Arial"/>
              </a:defRPr>
            </a:pPr>
            <a:r>
              <a:t>Nivolumab and pembrolizumab are examples of anti-PD-1 antibodies,</a:t>
            </a:r>
            <a:r>
              <a:rPr baseline="30000"/>
              <a:t>5,6</a:t>
            </a:r>
            <a:r>
              <a:t> while atezolizumab, durvalumab and avelumab are examples of anti-PD-L1 antibodies</a:t>
            </a:r>
            <a:r>
              <a:rPr baseline="30000"/>
              <a:t>7-9</a:t>
            </a:r>
          </a:p>
          <a:p>
            <a:pPr>
              <a:defRPr sz="900">
                <a:latin typeface="Arial"/>
                <a:ea typeface="Arial"/>
                <a:cs typeface="Arial"/>
                <a:sym typeface="Arial"/>
              </a:defRPr>
            </a:pPr>
            <a:endParaRPr sz="600"/>
          </a:p>
          <a:p>
            <a:pPr>
              <a:defRPr sz="800" b="1">
                <a:latin typeface="Arial"/>
                <a:ea typeface="Arial"/>
                <a:cs typeface="Arial"/>
                <a:sym typeface="Arial"/>
              </a:defRPr>
            </a:pPr>
            <a:r>
              <a:t>Additional information</a:t>
            </a:r>
          </a:p>
          <a:p>
            <a:pPr marL="171450" indent="-171450">
              <a:buSzPct val="100000"/>
              <a:buFont typeface="Arial"/>
              <a:buChar char="•"/>
              <a:defRPr sz="800">
                <a:latin typeface="Arial"/>
                <a:ea typeface="Arial"/>
                <a:cs typeface="Arial"/>
                <a:sym typeface="Arial"/>
              </a:defRPr>
            </a:pPr>
            <a:r>
              <a:t>PD-1/PD-L1 inhibitors may be combined with CTLA-4 inhibitors with good responses</a:t>
            </a:r>
            <a:r>
              <a:rPr baseline="30000"/>
              <a:t>10,11</a:t>
            </a:r>
          </a:p>
          <a:p>
            <a:pPr marL="171450" indent="-171450">
              <a:buSzPct val="100000"/>
              <a:buFont typeface="Arial"/>
              <a:buChar char="•"/>
              <a:defRPr sz="800">
                <a:latin typeface="Arial"/>
                <a:ea typeface="Arial"/>
                <a:cs typeface="Arial"/>
                <a:sym typeface="Arial"/>
              </a:defRPr>
            </a:pPr>
            <a:r>
              <a:t>Clinical studies evaluating the efficacy of combining IO therapy with other agents are ongoing</a:t>
            </a:r>
            <a:r>
              <a:rPr baseline="30000"/>
              <a:t>12,13</a:t>
            </a:r>
          </a:p>
          <a:p>
            <a:pPr>
              <a:defRPr sz="900">
                <a:latin typeface="Arial"/>
                <a:ea typeface="Arial"/>
                <a:cs typeface="Arial"/>
                <a:sym typeface="Arial"/>
              </a:defRPr>
            </a:pPr>
            <a:endParaRPr sz="600"/>
          </a:p>
          <a:p>
            <a:pPr>
              <a:defRPr sz="700" b="1">
                <a:latin typeface="Arial"/>
                <a:ea typeface="Arial"/>
                <a:cs typeface="Arial"/>
                <a:sym typeface="Arial"/>
              </a:defRPr>
            </a:pPr>
            <a:r>
              <a:t>References</a:t>
            </a:r>
          </a:p>
          <a:p>
            <a:pPr marL="248629" indent="-248629" defTabSz="994516">
              <a:buSzPct val="100000"/>
              <a:buAutoNum type="arabicPeriod"/>
              <a:defRPr sz="700">
                <a:latin typeface="Arial"/>
                <a:ea typeface="Arial"/>
                <a:cs typeface="Arial"/>
                <a:sym typeface="Arial"/>
              </a:defRPr>
            </a:pPr>
            <a:r>
              <a:t>Kreamer KM. Immune checkpoint blockade: a new paradigm in treating advanced cancer. Journal of the Advanced Practitioner in Oncology. 2014;5:418-431.</a:t>
            </a:r>
          </a:p>
          <a:p>
            <a:pPr marL="248629" indent="-248629" defTabSz="994516">
              <a:buSzPct val="100000"/>
              <a:buAutoNum type="arabicPeriod"/>
              <a:defRPr sz="700">
                <a:latin typeface="Arial"/>
                <a:ea typeface="Arial"/>
                <a:cs typeface="Arial"/>
                <a:sym typeface="Arial"/>
              </a:defRPr>
            </a:pPr>
            <a:r>
              <a:t>Canadian Cancer Society. Immunotherapy. http://www.cancer.ca/en/cancer-information/diagnosis-and-treatment/chemotherapy-and-other-drug-therapies/immunotherapy/?region=on. Accessed September 22, 2017.</a:t>
            </a:r>
            <a:endParaRPr sz="500"/>
          </a:p>
          <a:p>
            <a:pPr marL="248629" indent="-248629" defTabSz="994516">
              <a:buSzPct val="100000"/>
              <a:buAutoNum type="arabicPeriod"/>
              <a:defRPr sz="700">
                <a:latin typeface="Arial"/>
                <a:ea typeface="Arial"/>
                <a:cs typeface="Arial"/>
                <a:sym typeface="Arial"/>
              </a:defRPr>
            </a:pPr>
            <a:r>
              <a:t>(Product Monograph 1) YERVOY</a:t>
            </a:r>
            <a:r>
              <a:rPr baseline="30000"/>
              <a:t>®</a:t>
            </a:r>
            <a:r>
              <a:t> Product Monograph, Bristol-Myers Squibb Canada, December 2017.</a:t>
            </a:r>
          </a:p>
          <a:p>
            <a:pPr marL="233308" indent="-233308" defTabSz="933237">
              <a:buSzPct val="100000"/>
              <a:buAutoNum type="arabicPeriod"/>
              <a:defRPr sz="700">
                <a:latin typeface="Arial"/>
                <a:ea typeface="Arial"/>
                <a:cs typeface="Arial"/>
                <a:sym typeface="Arial"/>
              </a:defRPr>
            </a:pPr>
            <a:r>
              <a:t>Antonia S, et al. Safety and antitumor activity of durvalumab plus tremelimumab in non-small cell lung cancer: a multicentre, phase 1b study. Lancet Oncol. 2016;17(3):299-308.</a:t>
            </a:r>
          </a:p>
          <a:p>
            <a:pPr marL="233308" indent="-233308" defTabSz="933237">
              <a:buSzPct val="100000"/>
              <a:buAutoNum type="arabicPeriod"/>
              <a:defRPr sz="700">
                <a:latin typeface="Arial"/>
                <a:ea typeface="Arial"/>
                <a:cs typeface="Arial"/>
                <a:sym typeface="Arial"/>
              </a:defRPr>
            </a:pPr>
            <a:r>
              <a:t>(Product Monograph 2) OPDIVO</a:t>
            </a:r>
            <a:r>
              <a:rPr baseline="30000"/>
              <a:t>®</a:t>
            </a:r>
            <a:r>
              <a:t> Product Monograph, Bristol-Myers Squibb Canada, March 2018.</a:t>
            </a:r>
          </a:p>
          <a:p>
            <a:pPr marL="233308" indent="-233308" defTabSz="933237">
              <a:buSzPct val="100000"/>
              <a:buAutoNum type="arabicPeriod"/>
              <a:defRPr sz="700">
                <a:latin typeface="Arial"/>
                <a:ea typeface="Arial"/>
                <a:cs typeface="Arial"/>
                <a:sym typeface="Arial"/>
              </a:defRPr>
            </a:pPr>
            <a:r>
              <a:t>(Product Monograph 3) KEYTRUDA</a:t>
            </a:r>
            <a:r>
              <a:rPr baseline="30000"/>
              <a:t>®</a:t>
            </a:r>
            <a:r>
              <a:t> Product Monograph, Merck Canada Inc., March 2018.</a:t>
            </a:r>
          </a:p>
          <a:p>
            <a:pPr marL="233308" indent="-233308" defTabSz="933237">
              <a:buSzPct val="100000"/>
              <a:buAutoNum type="arabicPeriod"/>
              <a:defRPr sz="700">
                <a:latin typeface="Arial"/>
                <a:ea typeface="Arial"/>
                <a:cs typeface="Arial"/>
                <a:sym typeface="Arial"/>
              </a:defRPr>
            </a:pPr>
            <a:r>
              <a:t>(Product Monograph 4) TECENTRIQ™ Product Monograph, Hoffmann-La Roche Ltd., December 2017.</a:t>
            </a:r>
          </a:p>
          <a:p>
            <a:pPr marL="233308" indent="-233308" defTabSz="933237">
              <a:buSzPct val="100000"/>
              <a:buAutoNum type="arabicPeriod"/>
              <a:defRPr sz="700">
                <a:latin typeface="Arial"/>
                <a:ea typeface="Arial"/>
                <a:cs typeface="Arial"/>
                <a:sym typeface="Arial"/>
              </a:defRPr>
            </a:pPr>
            <a:r>
              <a:t>(Product Monograph 5) IMFINZI</a:t>
            </a:r>
            <a:r>
              <a:rPr baseline="30000"/>
              <a:t>®</a:t>
            </a:r>
            <a:r>
              <a:t> Product Monograph, AstraZeneca Canada Inc., November 2017.</a:t>
            </a:r>
          </a:p>
          <a:p>
            <a:pPr marL="233308" indent="-233308" defTabSz="933237">
              <a:buSzPct val="100000"/>
              <a:buAutoNum type="arabicPeriod"/>
              <a:defRPr sz="700">
                <a:latin typeface="Arial"/>
                <a:ea typeface="Arial"/>
                <a:cs typeface="Arial"/>
                <a:sym typeface="Arial"/>
              </a:defRPr>
            </a:pPr>
            <a:r>
              <a:t>(Product Monograph 6) BAVENCIO</a:t>
            </a:r>
            <a:r>
              <a:rPr baseline="30000"/>
              <a:t>® </a:t>
            </a:r>
            <a:r>
              <a:t>Product Monograph, EMD Serono/Pfizer, December 2017.</a:t>
            </a:r>
          </a:p>
          <a:p>
            <a:pPr marL="233308" indent="-233308" defTabSz="933237">
              <a:buSzPct val="100000"/>
              <a:buAutoNum type="arabicPeriod"/>
              <a:defRPr sz="700">
                <a:latin typeface="Arial"/>
                <a:ea typeface="Arial"/>
                <a:cs typeface="Arial"/>
                <a:sym typeface="Arial"/>
              </a:defRPr>
            </a:pPr>
            <a:r>
              <a:t>Wolchok JD, et al. Overall survival with combined nivolumab and ipilimumab in advanced melanoma. N Engl J Med. 2017;377:1345-1356.</a:t>
            </a:r>
          </a:p>
          <a:p>
            <a:pPr marL="233308" indent="-233308" defTabSz="933237">
              <a:buSzPct val="100000"/>
              <a:buAutoNum type="arabicPeriod"/>
              <a:defRPr sz="700">
                <a:latin typeface="Arial"/>
                <a:ea typeface="Arial"/>
                <a:cs typeface="Arial"/>
                <a:sym typeface="Arial"/>
              </a:defRPr>
            </a:pPr>
            <a:r>
              <a:t>Motzer RJ, et al. Nivolumab plus ipilimumab versus sunitinib in advanced renal-cell carcinoma. N Engl J Med. 2018;378:1277-1290.</a:t>
            </a:r>
          </a:p>
          <a:p>
            <a:pPr marL="233308" indent="-233308" defTabSz="933237">
              <a:buSzPct val="100000"/>
              <a:buAutoNum type="arabicPeriod"/>
              <a:defRPr sz="700">
                <a:latin typeface="Arial"/>
                <a:ea typeface="Arial"/>
                <a:cs typeface="Arial"/>
                <a:sym typeface="Arial"/>
              </a:defRPr>
            </a:pPr>
            <a:r>
              <a:t>Niyongere S, et al. Immunotherapy combination strategies (non-chemotherapy) in non-small cell lung cancer. J Thorac Dis. 2018;10(Suppl 3):S433-S450.</a:t>
            </a:r>
          </a:p>
          <a:p>
            <a:pPr marL="233308" indent="-233308" defTabSz="933237">
              <a:buSzPct val="100000"/>
              <a:buAutoNum type="arabicPeriod"/>
              <a:defRPr sz="700">
                <a:latin typeface="Arial"/>
                <a:ea typeface="Arial"/>
                <a:cs typeface="Arial"/>
                <a:sym typeface="Arial"/>
              </a:defRPr>
            </a:pPr>
            <a:r>
              <a:t>Langer CJ et al. Carboplatin and pemetrexed with or without pembrolizumab for advanced, non-squamous non-small-cell lung cancer: a randomised, phase 2 cohort of the open-label KEYNOTE-021 study. Lancet Oncol. 2016;17:1497-1508.</a:t>
            </a:r>
          </a:p>
          <a:p>
            <a:pPr marL="233308" indent="-233308" defTabSz="933237">
              <a:buSzPct val="100000"/>
              <a:buAutoNum type="arabicPeriod"/>
              <a:defRPr sz="700">
                <a:latin typeface="Arial"/>
                <a:ea typeface="Arial"/>
                <a:cs typeface="Arial"/>
                <a:sym typeface="Arial"/>
              </a:defRPr>
            </a:pPr>
            <a:endParaRPr sz="500"/>
          </a:p>
          <a:p>
            <a:pPr marL="233308" indent="-233308" defTabSz="933237">
              <a:buSzPct val="100000"/>
              <a:buAutoNum type="arabicPeriod" startAt="15"/>
              <a:defRPr sz="700">
                <a:latin typeface="Arial"/>
                <a:ea typeface="Arial"/>
                <a:cs typeface="Arial"/>
                <a:sym typeface="Arial"/>
              </a:defRPr>
            </a:pPr>
            <a:endParaRPr sz="500"/>
          </a:p>
          <a:p>
            <a:pPr marL="248629" indent="-248629" defTabSz="994516">
              <a:buSzPct val="100000"/>
              <a:buAutoNum type="arabicPeriod" startAt="16"/>
              <a:defRPr sz="800">
                <a:latin typeface="Arial"/>
                <a:ea typeface="Arial"/>
                <a:cs typeface="Arial"/>
                <a:sym typeface="Arial"/>
              </a:defRPr>
            </a:pPr>
            <a:endParaRPr sz="60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0" name="Shape 180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01" name="Shape 180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PAGE INTÉRIEURE</a:t>
            </a:r>
            <a:br/>
            <a:r>
              <a:t>ÉBAUCHE (DOCUMENT NON FINALISÉ)</a:t>
            </a:r>
            <a:br/>
            <a:r>
              <a:rPr b="1"/>
              <a:t>À lire avant d’utiliser le gabarit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 : Les éléments du gabarit suivants ne peuvent être modifiés :</a:t>
            </a:r>
            <a:br/>
            <a:r>
              <a:t>• Entête organisationnelle grenat (Université d’Ottawa | University of Ottawa)</a:t>
            </a:r>
            <a:br/>
            <a:r>
              <a:t>• Pied de page organisationnel comprenant la bande grise et grenat ainsi que le logo, à l’exception de l’adresse Web qui peut être modifiée en suivant les étapes suivantes : dans le document PowerPoint, cliquez sur l’onglet View, puis sélectionnez Slide Master. Sur le menu d’affichage (à gauche), sélectionnez la troisième diapositive et inscrivez la nouvelle adresse sur celle-ci. 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INSIDE PAGE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DRAFT ONLY (FILE NOT FINAL)</a:t>
            </a:r>
            <a:br/>
            <a:r>
              <a:rPr b="1"/>
              <a:t>Read before using template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NOTE: The following elements of the template should remain untouched and cannot be modified: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(Université d'Ottawa | University of Ottawa) garnet header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uOttawa footer including the grey/garnet stripe and logo, with the exception of the URL which can be customized to a specific URL by following these simple steps: On the PowerPoint View tab, in the Master Views group, select Slide Master. Select the third slide on the left side panel, and type in the desired URL on the slide. </a:t>
            </a: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5" name="Shape 180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06" name="Shape 180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PAGE INTÉRIEURE</a:t>
            </a:r>
            <a:br/>
            <a:r>
              <a:t>ÉBAUCHE (DOCUMENT NON FINALISÉ)</a:t>
            </a:r>
            <a:br/>
            <a:r>
              <a:rPr b="1"/>
              <a:t>À lire avant d’utiliser le gabarit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 : Les éléments du gabarit suivants ne peuvent être modifiés :</a:t>
            </a:r>
            <a:br/>
            <a:r>
              <a:t>• Entête organisationnelle grenat (Université d’Ottawa | University of Ottawa)</a:t>
            </a:r>
            <a:br/>
            <a:r>
              <a:t>• Pied de page organisationnel comprenant la bande grise et grenat ainsi que le logo, à l’exception de l’adresse Web qui peut être modifiée en suivant les étapes suivantes : dans le document PowerPoint, cliquez sur l’onglet View, puis sélectionnez Slide Master. Sur le menu d’affichage (à gauche), sélectionnez la troisième diapositive et inscrivez la nouvelle adresse sur celle-ci. 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INSIDE PAGE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DRAFT ONLY (FILE NOT FINAL)</a:t>
            </a:r>
            <a:br/>
            <a:r>
              <a:rPr b="1"/>
              <a:t>Read before using template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NOTE: The following elements of the template should remain untouched and cannot be modified: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(Université d'Ottawa | University of Ottawa) garnet header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uOttawa footer including the grey/garnet stripe and logo, with the exception of the URL which can be customized to a specific URL by following these simple steps: On the PowerPoint View tab, in the Master Views group, select Slide Master. Select the third slide on the left side panel, and type in the desired URL on the slide. 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Shape 52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24" name="Shape 52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PAGE INTÉRIEURE</a:t>
            </a:r>
            <a:br/>
            <a:r>
              <a:t>ÉBAUCHE (DOCUMENT NON FINALISÉ)</a:t>
            </a:r>
            <a:br/>
            <a:r>
              <a:rPr b="1"/>
              <a:t>À lire avant d’utiliser le gabarit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 : Les éléments du gabarit suivants ne peuvent être modifiés :</a:t>
            </a:r>
            <a:br/>
            <a:r>
              <a:t>• Entête organisationnelle grenat (Université d’Ottawa | University of Ottawa)</a:t>
            </a:r>
            <a:br/>
            <a:r>
              <a:t>• Pied de page organisationnel comprenant la bande grise et grenat ainsi que le logo, à l’exception de l’adresse Web qui peut être modifiée en suivant les étapes suivantes : dans le document PowerPoint, cliquez sur l’onglet View, puis sélectionnez Slide Master. Sur le menu d’affichage (à gauche), sélectionnez la troisième diapositive et inscrivez la nouvelle adresse sur celle-ci. 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INSIDE PAGE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DRAFT ONLY (FILE NOT FINAL)</a:t>
            </a:r>
            <a:br/>
            <a:r>
              <a:rPr b="1"/>
              <a:t>Read before using template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NOTE: The following elements of the template should remain untouched and cannot be modified: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(Université d'Ottawa | University of Ottawa) garnet header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uOttawa footer including the grey/garnet stripe and logo, with the exception of the URL which can be customized to a specific URL by following these simple steps: On the PowerPoint View tab, in the Master Views group, select Slide Master. Select the third slide on the left side panel, and type in the desired URL on the slide. </a:t>
            </a: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5" name="Shape 181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16" name="Shape 181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PAGE INTÉRIEURE</a:t>
            </a:r>
            <a:br/>
            <a:r>
              <a:t>ÉBAUCHE (DOCUMENT NON FINALISÉ)</a:t>
            </a:r>
            <a:br/>
            <a:r>
              <a:rPr b="1"/>
              <a:t>À lire avant d’utiliser le gabarit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 : Les éléments du gabarit suivants ne peuvent être modifiés :</a:t>
            </a:r>
            <a:br/>
            <a:r>
              <a:t>• Entête organisationnelle grenat (Université d’Ottawa | University of Ottawa)</a:t>
            </a:r>
            <a:br/>
            <a:r>
              <a:t>• Pied de page organisationnel comprenant la bande grise et grenat ainsi que le logo, à l’exception de l’adresse Web qui peut être modifiée en suivant les étapes suivantes : dans le document PowerPoint, cliquez sur l’onglet View, puis sélectionnez Slide Master. Sur le menu d’affichage (à gauche), sélectionnez la troisième diapositive et inscrivez la nouvelle adresse sur celle-ci. 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INSIDE PAGE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DRAFT ONLY (FILE NOT FINAL)</a:t>
            </a:r>
            <a:br/>
            <a:r>
              <a:rPr b="1"/>
              <a:t>Read before using template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NOTE: The following elements of the template should remain untouched and cannot be modified: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(Université d'Ottawa | University of Ottawa) garnet header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uOttawa footer including the grey/garnet stripe and logo, with the exception of the URL which can be customized to a specific URL by following these simple steps: On the PowerPoint View tab, in the Master Views group, select Slide Master. Select the third slide on the left side panel, and type in the desired URL on the slide. </a:t>
            </a: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0" name="Shape 182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21" name="Shape 182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PAGE INTÉRIEURE</a:t>
            </a:r>
            <a:br/>
            <a:r>
              <a:t>ÉBAUCHE (DOCUMENT NON FINALISÉ)</a:t>
            </a:r>
            <a:br/>
            <a:r>
              <a:rPr b="1"/>
              <a:t>À lire avant d’utiliser le gabarit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 : Les éléments du gabarit suivants ne peuvent être modifiés :</a:t>
            </a:r>
            <a:br/>
            <a:r>
              <a:t>• Entête organisationnelle grenat (Université d’Ottawa | University of Ottawa)</a:t>
            </a:r>
            <a:br/>
            <a:r>
              <a:t>• Pied de page organisationnel comprenant la bande grise et grenat ainsi que le logo, à l’exception de l’adresse Web qui peut être modifiée en suivant les étapes suivantes : dans le document PowerPoint, cliquez sur l’onglet View, puis sélectionnez Slide Master. Sur le menu d’affichage (à gauche), sélectionnez la troisième diapositive et inscrivez la nouvelle adresse sur celle-ci. 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INSIDE PAGE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DRAFT ONLY (FILE NOT FINAL)</a:t>
            </a:r>
            <a:br/>
            <a:r>
              <a:rPr b="1"/>
              <a:t>Read before using template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NOTE: The following elements of the template should remain untouched and cannot be modified: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(Université d'Ottawa | University of Ottawa) garnet header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uOttawa footer including the grey/garnet stripe and logo, with the exception of the URL which can be customized to a specific URL by following these simple steps: On the PowerPoint View tab, in the Master Views group, select Slide Master. Select the third slide on the left side panel, and type in the desired URL on the slide. </a:t>
            </a: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6" name="Shape 182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27" name="Shape 182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PAGE INTÉRIEURE</a:t>
            </a:r>
            <a:br/>
            <a:r>
              <a:t>ÉBAUCHE (DOCUMENT NON FINALISÉ)</a:t>
            </a:r>
            <a:br/>
            <a:r>
              <a:rPr b="1"/>
              <a:t>À lire avant d’utiliser le gabarit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 : Les éléments du gabarit suivants ne peuvent être modifiés :</a:t>
            </a:r>
            <a:br/>
            <a:r>
              <a:t>• Entête organisationnelle grenat (Université d’Ottawa | University of Ottawa)</a:t>
            </a:r>
            <a:br/>
            <a:r>
              <a:t>• Pied de page organisationnel comprenant la bande grise et grenat ainsi que le logo, à l’exception de l’adresse Web qui peut être modifiée en suivant les étapes suivantes : dans le document PowerPoint, cliquez sur l’onglet View, puis sélectionnez Slide Master. Sur le menu d’affichage (à gauche), sélectionnez la troisième diapositive et inscrivez la nouvelle adresse sur celle-ci. 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INSIDE PAGE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DRAFT ONLY (FILE NOT FINAL)</a:t>
            </a:r>
            <a:br/>
            <a:r>
              <a:rPr b="1"/>
              <a:t>Read before using template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NOTE: The following elements of the template should remain untouched and cannot be modified: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(Université d'Ottawa | University of Ottawa) garnet header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uOttawa footer including the grey/garnet stripe and logo, with the exception of the URL which can be customized to a specific URL by following these simple steps: On the PowerPoint View tab, in the Master Views group, select Slide Master. Select the third slide on the left side panel, and type in the desired URL on the slide. </a:t>
            </a: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" name="Shape 183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32" name="Shape 183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PAGE INTÉRIEURE</a:t>
            </a:r>
            <a:br/>
            <a:r>
              <a:t>ÉBAUCHE (DOCUMENT NON FINALISÉ)</a:t>
            </a:r>
            <a:br/>
            <a:r>
              <a:rPr b="1"/>
              <a:t>À lire avant d’utiliser le gabarit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 : Les éléments du gabarit suivants ne peuvent être modifiés :</a:t>
            </a:r>
            <a:br/>
            <a:r>
              <a:t>• Entête organisationnelle grenat (Université d’Ottawa | University of Ottawa)</a:t>
            </a:r>
            <a:br/>
            <a:r>
              <a:t>• Pied de page organisationnel comprenant la bande grise et grenat ainsi que le logo, à l’exception de l’adresse Web qui peut être modifiée en suivant les étapes suivantes : dans le document PowerPoint, cliquez sur l’onglet View, puis sélectionnez Slide Master. Sur le menu d’affichage (à gauche), sélectionnez la troisième diapositive et inscrivez la nouvelle adresse sur celle-ci. 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INSIDE PAGE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DRAFT ONLY (FILE NOT FINAL)</a:t>
            </a:r>
            <a:br/>
            <a:r>
              <a:rPr b="1"/>
              <a:t>Read before using template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NOTE: The following elements of the template should remain untouched and cannot be modified: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(Université d'Ottawa | University of Ottawa) garnet header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uOttawa footer including the grey/garnet stripe and logo, with the exception of the URL which can be customized to a specific URL by following these simple steps: On the PowerPoint View tab, in the Master Views group, select Slide Master. Select the third slide on the left side panel, and type in the desired URL on the slide. </a:t>
            </a: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6" name="Shape 183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37" name="Shape 183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PAGE INTÉRIEURE</a:t>
            </a:r>
            <a:br/>
            <a:r>
              <a:t>ÉBAUCHE (DOCUMENT NON FINALISÉ)</a:t>
            </a:r>
            <a:br/>
            <a:r>
              <a:rPr b="1"/>
              <a:t>À lire avant d’utiliser le gabarit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 : Les éléments du gabarit suivants ne peuvent être modifiés :</a:t>
            </a:r>
            <a:br/>
            <a:r>
              <a:t>• Entête organisationnelle grenat (Université d’Ottawa | University of Ottawa)</a:t>
            </a:r>
            <a:br/>
            <a:r>
              <a:t>• Pied de page organisationnel comprenant la bande grise et grenat ainsi que le logo, à l’exception de l’adresse Web qui peut être modifiée en suivant les étapes suivantes : dans le document PowerPoint, cliquez sur l’onglet View, puis sélectionnez Slide Master. Sur le menu d’affichage (à gauche), sélectionnez la troisième diapositive et inscrivez la nouvelle adresse sur celle-ci. 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INSIDE PAGE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DRAFT ONLY (FILE NOT FINAL)</a:t>
            </a:r>
            <a:br/>
            <a:r>
              <a:rPr b="1"/>
              <a:t>Read before using template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NOTE: The following elements of the template should remain untouched and cannot be modified: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(Université d'Ottawa | University of Ottawa) garnet header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uOttawa footer including the grey/garnet stripe and logo, with the exception of the URL which can be customized to a specific URL by following these simple steps: On the PowerPoint View tab, in the Master Views group, select Slide Master. Select the third slide on the left side panel, and type in the desired URL on the slide. 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32" name="Shape 53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PAGE INTÉRIEURE</a:t>
            </a:r>
            <a:br/>
            <a:r>
              <a:t>ÉBAUCHE (DOCUMENT NON FINALISÉ)</a:t>
            </a:r>
            <a:br/>
            <a:r>
              <a:rPr b="1"/>
              <a:t>À lire avant d’utiliser le gabarit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 : Les éléments du gabarit suivants ne peuvent être modifiés :</a:t>
            </a:r>
            <a:br/>
            <a:r>
              <a:t>• Entête organisationnelle grenat (Université d’Ottawa | University of Ottawa)</a:t>
            </a:r>
            <a:br/>
            <a:r>
              <a:t>• Pied de page organisationnel comprenant la bande grise et grenat ainsi que le logo, à l’exception de l’adresse Web qui peut être modifiée en suivant les étapes suivantes : dans le document PowerPoint, cliquez sur l’onglet View, puis sélectionnez Slide Master. Sur le menu d’affichage (à gauche), sélectionnez la troisième diapositive et inscrivez la nouvelle adresse sur celle-ci. 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INSIDE PAGE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DRAFT ONLY (FILE NOT FINAL)</a:t>
            </a:r>
            <a:br/>
            <a:r>
              <a:rPr b="1"/>
              <a:t>Read before using template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NOTE: The following elements of the template should remain untouched and cannot be modified: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(Université d'Ottawa | University of Ottawa) garnet header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uOttawa footer including the grey/garnet stripe and logo, with the exception of the URL which can be customized to a specific URL by following these simple steps: On the PowerPoint View tab, in the Master Views group, select Slide Master. Select the third slide on the left side panel, and type in the desired URL on the slide. 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Shape 53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38" name="Shape 53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PAGE INTÉRIEURE</a:t>
            </a:r>
            <a:br/>
            <a:r>
              <a:t>ÉBAUCHE (DOCUMENT NON FINALISÉ)</a:t>
            </a:r>
            <a:br/>
            <a:r>
              <a:rPr b="1"/>
              <a:t>À lire avant d’utiliser le gabarit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 : Les éléments du gabarit suivants ne peuvent être modifiés :</a:t>
            </a:r>
            <a:br/>
            <a:r>
              <a:t>• Entête organisationnelle grenat (Université d’Ottawa | University of Ottawa)</a:t>
            </a:r>
            <a:br/>
            <a:r>
              <a:t>• Pied de page organisationnel comprenant la bande grise et grenat ainsi que le logo, à l’exception de l’adresse Web qui peut être modifiée en suivant les étapes suivantes : dans le document PowerPoint, cliquez sur l’onglet View, puis sélectionnez Slide Master. Sur le menu d’affichage (à gauche), sélectionnez la troisième diapositive et inscrivez la nouvelle adresse sur celle-ci. 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INSIDE PAGE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DRAFT ONLY (FILE NOT FINAL)</a:t>
            </a:r>
            <a:br/>
            <a:r>
              <a:rPr b="1"/>
              <a:t>Read before using template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NOTE: The following elements of the template should remain untouched and cannot be modified: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(Université d'Ottawa | University of Ottawa) garnet header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uOttawa footer including the grey/garnet stripe and logo, with the exception of the URL which can be customized to a specific URL by following these simple steps: On the PowerPoint View tab, in the Master Views group, select Slide Master. Select the third slide on the left side panel, and type in the desired URL on the slide. 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Shape 54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43" name="Shape 54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PAGE INTÉRIEURE</a:t>
            </a:r>
            <a:br/>
            <a:r>
              <a:t>ÉBAUCHE (DOCUMENT NON FINALISÉ)</a:t>
            </a:r>
            <a:br/>
            <a:r>
              <a:rPr b="1"/>
              <a:t>À lire avant d’utiliser le gabarit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 : Les éléments du gabarit suivants ne peuvent être modifiés :</a:t>
            </a:r>
            <a:br/>
            <a:r>
              <a:t>• Entête organisationnelle grenat (Université d’Ottawa | University of Ottawa)</a:t>
            </a:r>
            <a:br/>
            <a:r>
              <a:t>• Pied de page organisationnel comprenant la bande grise et grenat ainsi que le logo, à l’exception de l’adresse Web qui peut être modifiée en suivant les étapes suivantes : dans le document PowerPoint, cliquez sur l’onglet View, puis sélectionnez Slide Master. Sur le menu d’affichage (à gauche), sélectionnez la troisième diapositive et inscrivez la nouvelle adresse sur celle-ci. 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INSIDE PAGE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DRAFT ONLY (FILE NOT FINAL)</a:t>
            </a:r>
            <a:br/>
            <a:r>
              <a:rPr b="1"/>
              <a:t>Read before using template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NOTE: The following elements of the template should remain untouched and cannot be modified: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(Université d'Ottawa | University of Ottawa) garnet header</a:t>
            </a:r>
          </a:p>
          <a:p>
            <a:pPr>
              <a:spcBef>
                <a:spcPts val="800"/>
              </a:spcBef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• Corporate uOttawa footer including the grey/garnet stripe and logo, with the exception of the URL which can be customized to a specific URL by following these simple steps: On the PowerPoint View tab, in the Master Views group, select Slide Master. Select the third slide on the left side panel, and type in the desired URL on the slide. 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t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bmp"/><Relationship Id="rId2" Type="http://schemas.openxmlformats.org/officeDocument/2006/relationships/image" Target="../media/image15.ti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0.t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22.png"/><Relationship Id="rId2" Type="http://schemas.openxmlformats.org/officeDocument/2006/relationships/image" Target="../media/image15.ti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bmp"/><Relationship Id="rId2" Type="http://schemas.openxmlformats.org/officeDocument/2006/relationships/image" Target="../media/image15.ti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Picture 6" descr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58599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Title Text"/>
          <p:cNvSpPr txBox="1">
            <a:spLocks noGrp="1"/>
          </p:cNvSpPr>
          <p:nvPr>
            <p:ph type="title"/>
          </p:nvPr>
        </p:nvSpPr>
        <p:spPr>
          <a:xfrm>
            <a:off x="2107075" y="3052428"/>
            <a:ext cx="4929848" cy="279539"/>
          </a:xfrm>
          <a:prstGeom prst="rect">
            <a:avLst/>
          </a:prstGeom>
        </p:spPr>
        <p:txBody>
          <a:bodyPr anchor="b"/>
          <a:lstStyle>
            <a:lvl1pPr algn="ctr">
              <a:defRPr sz="1200"/>
            </a:lvl1pPr>
          </a:lstStyle>
          <a:p>
            <a:r>
              <a:t>Title Text</a:t>
            </a:r>
          </a:p>
        </p:txBody>
      </p:sp>
      <p:sp>
        <p:nvSpPr>
          <p:cNvPr id="17" name="Rectangle"/>
          <p:cNvSpPr/>
          <p:nvPr/>
        </p:nvSpPr>
        <p:spPr>
          <a:xfrm>
            <a:off x="323272" y="4417135"/>
            <a:ext cx="8512140" cy="713666"/>
          </a:xfrm>
          <a:prstGeom prst="rect">
            <a:avLst/>
          </a:prstGeom>
          <a:solidFill>
            <a:srgbClr val="ECF7FB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1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Body Level One…"/>
          <p:cNvSpPr txBox="1">
            <a:spLocks noGrp="1"/>
          </p:cNvSpPr>
          <p:nvPr>
            <p:ph type="body" idx="1"/>
          </p:nvPr>
        </p:nvSpPr>
        <p:spPr>
          <a:xfrm>
            <a:off x="466091" y="1028700"/>
            <a:ext cx="8211820" cy="3738564"/>
          </a:xfrm>
          <a:prstGeom prst="rect">
            <a:avLst/>
          </a:prstGeom>
        </p:spPr>
        <p:txBody>
          <a:bodyPr lIns="34275" tIns="34275" rIns="34275" bIns="34275"/>
          <a:lstStyle>
            <a:lvl1pPr marL="361950" indent="-285750" defTabSz="685800">
              <a:lnSpc>
                <a:spcPct val="90000"/>
              </a:lnSpc>
              <a:spcBef>
                <a:spcPts val="1200"/>
              </a:spcBef>
              <a:buClr>
                <a:srgbClr val="595959"/>
              </a:buClr>
              <a:buSzPts val="1800"/>
              <a:defRPr>
                <a:solidFill>
                  <a:srgbClr val="404040"/>
                </a:solidFill>
              </a:defRPr>
            </a:lvl1pPr>
            <a:lvl2pPr marL="882014" indent="-291464" defTabSz="685800">
              <a:lnSpc>
                <a:spcPct val="90000"/>
              </a:lnSpc>
              <a:spcBef>
                <a:spcPts val="1200"/>
              </a:spcBef>
              <a:buClr>
                <a:srgbClr val="595959"/>
              </a:buClr>
              <a:buSzPts val="1800"/>
              <a:buChar char="o"/>
              <a:defRPr>
                <a:solidFill>
                  <a:srgbClr val="404040"/>
                </a:solidFill>
              </a:defRPr>
            </a:lvl2pPr>
            <a:lvl3pPr marL="1371600" indent="-314325" defTabSz="685800">
              <a:lnSpc>
                <a:spcPct val="90000"/>
              </a:lnSpc>
              <a:spcBef>
                <a:spcPts val="1200"/>
              </a:spcBef>
              <a:buClr>
                <a:srgbClr val="595959"/>
              </a:buClr>
              <a:buSzPts val="1800"/>
              <a:buChar char="o"/>
              <a:defRPr>
                <a:solidFill>
                  <a:srgbClr val="404040"/>
                </a:solidFill>
              </a:defRPr>
            </a:lvl3pPr>
            <a:lvl4pPr marL="1828800" indent="-314325" defTabSz="685800">
              <a:lnSpc>
                <a:spcPct val="90000"/>
              </a:lnSpc>
              <a:spcBef>
                <a:spcPts val="1200"/>
              </a:spcBef>
              <a:buClr>
                <a:srgbClr val="595959"/>
              </a:buClr>
              <a:buSzPts val="1800"/>
              <a:buChar char="o"/>
              <a:defRPr>
                <a:solidFill>
                  <a:srgbClr val="404040"/>
                </a:solidFill>
              </a:defRPr>
            </a:lvl4pPr>
            <a:lvl5pPr marL="2286000" indent="-314325" defTabSz="685800">
              <a:lnSpc>
                <a:spcPct val="90000"/>
              </a:lnSpc>
              <a:spcBef>
                <a:spcPts val="1200"/>
              </a:spcBef>
              <a:buClr>
                <a:srgbClr val="595959"/>
              </a:buClr>
              <a:buSzPts val="1800"/>
              <a:buChar char="o"/>
              <a:defRPr>
                <a:solidFill>
                  <a:srgbClr val="40404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8" name="Shape 21"/>
          <p:cNvSpPr/>
          <p:nvPr/>
        </p:nvSpPr>
        <p:spPr>
          <a:xfrm>
            <a:off x="0" y="0"/>
            <a:ext cx="9144000" cy="810000"/>
          </a:xfrm>
          <a:prstGeom prst="rect">
            <a:avLst/>
          </a:prstGeom>
          <a:gradFill>
            <a:gsLst>
              <a:gs pos="0">
                <a:srgbClr val="127AB8"/>
              </a:gs>
              <a:gs pos="100000">
                <a:srgbClr val="3F3F3F"/>
              </a:gs>
            </a:gsLst>
            <a:lin ang="5400000"/>
          </a:gra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defTabSz="685800">
              <a:defRPr sz="1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9" name="Shape 23"/>
          <p:cNvSpPr/>
          <p:nvPr/>
        </p:nvSpPr>
        <p:spPr>
          <a:xfrm>
            <a:off x="0" y="823502"/>
            <a:ext cx="9144000" cy="1"/>
          </a:xfrm>
          <a:prstGeom prst="line">
            <a:avLst/>
          </a:prstGeom>
          <a:ln w="38100">
            <a:solidFill>
              <a:srgbClr val="AFD687"/>
            </a:solidFill>
            <a:miter/>
          </a:ln>
        </p:spPr>
        <p:txBody>
          <a:bodyPr lIns="34289" tIns="34289" rIns="34289" bIns="34289"/>
          <a:lstStyle/>
          <a:p>
            <a:pPr defTabSz="685800">
              <a:defRPr sz="10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0" name="Title Text"/>
          <p:cNvSpPr txBox="1">
            <a:spLocks noGrp="1"/>
          </p:cNvSpPr>
          <p:nvPr>
            <p:ph type="title"/>
          </p:nvPr>
        </p:nvSpPr>
        <p:spPr>
          <a:xfrm>
            <a:off x="466091" y="135648"/>
            <a:ext cx="8225790" cy="457201"/>
          </a:xfrm>
          <a:prstGeom prst="rect">
            <a:avLst/>
          </a:prstGeom>
        </p:spPr>
        <p:txBody>
          <a:bodyPr lIns="34275" tIns="34275" rIns="34275" bIns="34275"/>
          <a:lstStyle>
            <a:lvl1pPr defTabSz="685800">
              <a:lnSpc>
                <a:spcPct val="90000"/>
              </a:lnSpc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pic>
        <p:nvPicPr>
          <p:cNvPr id="111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27" y="4696869"/>
            <a:ext cx="752874" cy="343114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</p:spPr>
        <p:txBody>
          <a:bodyPr lIns="34275" tIns="34275" rIns="34275" bIns="34275"/>
          <a:lstStyle>
            <a:lvl1pPr defTabSz="685800">
              <a:defRPr sz="600">
                <a:solidFill>
                  <a:srgbClr val="595959"/>
                </a:solidFill>
                <a:latin typeface="Oswald Light"/>
                <a:ea typeface="Oswald Light"/>
                <a:cs typeface="Oswald Light"/>
                <a:sym typeface="Oswald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Title Text"/>
          <p:cNvSpPr txBox="1">
            <a:spLocks noGrp="1"/>
          </p:cNvSpPr>
          <p:nvPr>
            <p:ph type="title"/>
          </p:nvPr>
        </p:nvSpPr>
        <p:spPr>
          <a:xfrm>
            <a:off x="457199" y="205978"/>
            <a:ext cx="8229601" cy="85725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1" name="Body Level One…"/>
          <p:cNvSpPr txBox="1">
            <a:spLocks noGrp="1"/>
          </p:cNvSpPr>
          <p:nvPr>
            <p:ph type="body" idx="1"/>
          </p:nvPr>
        </p:nvSpPr>
        <p:spPr>
          <a:xfrm>
            <a:off x="457199" y="1200150"/>
            <a:ext cx="8229601" cy="339447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2" name="Straight Connector 6"/>
          <p:cNvSpPr/>
          <p:nvPr/>
        </p:nvSpPr>
        <p:spPr>
          <a:xfrm>
            <a:off x="1505420" y="972232"/>
            <a:ext cx="7181380" cy="1"/>
          </a:xfrm>
          <a:prstGeom prst="line">
            <a:avLst/>
          </a:prstGeom>
          <a:ln w="12700">
            <a:solidFill>
              <a:srgbClr val="00AD59"/>
            </a:solidFill>
            <a:prstDash val="dot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23" name="Picture 10" descr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" y="921654"/>
            <a:ext cx="983895" cy="72524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itle Text"/>
          <p:cNvSpPr txBox="1">
            <a:spLocks noGrp="1"/>
          </p:cNvSpPr>
          <p:nvPr>
            <p:ph type="title"/>
          </p:nvPr>
        </p:nvSpPr>
        <p:spPr>
          <a:xfrm>
            <a:off x="1485900" y="205978"/>
            <a:ext cx="6172200" cy="857251"/>
          </a:xfrm>
          <a:prstGeom prst="rect">
            <a:avLst/>
          </a:prstGeom>
        </p:spPr>
        <p:txBody>
          <a:bodyPr lIns="34289" tIns="34289" rIns="34289" bIns="34289"/>
          <a:lstStyle>
            <a:lvl1pPr defTabSz="685800">
              <a:defRPr sz="3200">
                <a:solidFill>
                  <a:srgbClr val="0070C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32" name="Body Level One…"/>
          <p:cNvSpPr txBox="1">
            <a:spLocks noGrp="1"/>
          </p:cNvSpPr>
          <p:nvPr>
            <p:ph type="body" idx="1"/>
          </p:nvPr>
        </p:nvSpPr>
        <p:spPr>
          <a:xfrm>
            <a:off x="1485900" y="1200150"/>
            <a:ext cx="6172200" cy="3394473"/>
          </a:xfrm>
          <a:prstGeom prst="rect">
            <a:avLst/>
          </a:prstGeom>
        </p:spPr>
        <p:txBody>
          <a:bodyPr lIns="34289" tIns="34289" rIns="34289" bIns="34289"/>
          <a:lstStyle>
            <a:lvl1pPr marL="257175" indent="-257175" defTabSz="685800">
              <a:spcBef>
                <a:spcPts val="500"/>
              </a:spcBef>
              <a:buClr>
                <a:srgbClr val="0070C0"/>
              </a:buClr>
              <a:defRPr sz="2400">
                <a:solidFill>
                  <a:srgbClr val="000000"/>
                </a:solidFill>
              </a:defRPr>
            </a:lvl1pPr>
            <a:lvl2pPr marL="702128" indent="-244928" defTabSz="685800">
              <a:spcBef>
                <a:spcPts val="500"/>
              </a:spcBef>
              <a:buClr>
                <a:srgbClr val="0070C0"/>
              </a:buClr>
              <a:buChar char="–"/>
              <a:defRPr sz="2400">
                <a:solidFill>
                  <a:srgbClr val="000000"/>
                </a:solidFill>
              </a:defRPr>
            </a:lvl2pPr>
            <a:lvl3pPr marL="1143000" indent="-228600" defTabSz="685800">
              <a:spcBef>
                <a:spcPts val="500"/>
              </a:spcBef>
              <a:buClr>
                <a:srgbClr val="0070C0"/>
              </a:buClr>
              <a:defRPr sz="2400">
                <a:solidFill>
                  <a:srgbClr val="000000"/>
                </a:solidFill>
              </a:defRPr>
            </a:lvl3pPr>
            <a:lvl4pPr marL="1645920" indent="-274320" defTabSz="685800">
              <a:spcBef>
                <a:spcPts val="500"/>
              </a:spcBef>
              <a:buClr>
                <a:srgbClr val="0070C0"/>
              </a:buClr>
              <a:buChar char="–"/>
              <a:defRPr sz="2400">
                <a:solidFill>
                  <a:srgbClr val="000000"/>
                </a:solidFill>
              </a:defRPr>
            </a:lvl4pPr>
            <a:lvl5pPr marL="2103120" indent="-274320" defTabSz="685800">
              <a:spcBef>
                <a:spcPts val="500"/>
              </a:spcBef>
              <a:buClr>
                <a:srgbClr val="0070C0"/>
              </a:buClr>
              <a:buChar char="»"/>
              <a:defRPr sz="24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3" name="Straight Connector 6"/>
          <p:cNvSpPr/>
          <p:nvPr/>
        </p:nvSpPr>
        <p:spPr>
          <a:xfrm>
            <a:off x="1428750" y="1085850"/>
            <a:ext cx="6286500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txBody>
          <a:bodyPr lIns="34289" tIns="34289" rIns="34289" bIns="34289"/>
          <a:lstStyle/>
          <a:p>
            <a:pPr defTabSz="685800">
              <a:defRPr sz="1200"/>
            </a:pPr>
            <a:endParaRPr/>
          </a:p>
        </p:txBody>
      </p:sp>
      <p:sp>
        <p:nvSpPr>
          <p:cNvPr id="1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449683" y="4808264"/>
            <a:ext cx="208418" cy="191841"/>
          </a:xfrm>
          <a:prstGeom prst="rect">
            <a:avLst/>
          </a:prstGeom>
        </p:spPr>
        <p:txBody>
          <a:bodyPr lIns="34289" tIns="34289" rIns="34289" bIns="34289"/>
          <a:lstStyle>
            <a:lvl1pPr defTabSz="685800">
              <a:defRPr sz="9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itle Text"/>
          <p:cNvSpPr txBox="1">
            <a:spLocks noGrp="1"/>
          </p:cNvSpPr>
          <p:nvPr>
            <p:ph type="title"/>
          </p:nvPr>
        </p:nvSpPr>
        <p:spPr>
          <a:xfrm>
            <a:off x="1485900" y="205978"/>
            <a:ext cx="6172200" cy="857251"/>
          </a:xfrm>
          <a:prstGeom prst="rect">
            <a:avLst/>
          </a:prstGeom>
        </p:spPr>
        <p:txBody>
          <a:bodyPr lIns="34289" tIns="34289" rIns="34289" bIns="34289"/>
          <a:lstStyle>
            <a:lvl1pPr defTabSz="685800">
              <a:defRPr sz="3200">
                <a:solidFill>
                  <a:srgbClr val="0070C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42" name="Straight Connector 5"/>
          <p:cNvSpPr/>
          <p:nvPr/>
        </p:nvSpPr>
        <p:spPr>
          <a:xfrm>
            <a:off x="1428750" y="1085850"/>
            <a:ext cx="6286500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txBody>
          <a:bodyPr lIns="34289" tIns="34289" rIns="34289" bIns="34289"/>
          <a:lstStyle/>
          <a:p>
            <a:pPr defTabSz="685800">
              <a:defRPr sz="1200"/>
            </a:pPr>
            <a:endParaRPr/>
          </a:p>
        </p:txBody>
      </p:sp>
      <p:sp>
        <p:nvSpPr>
          <p:cNvPr id="1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449683" y="4808264"/>
            <a:ext cx="208418" cy="191841"/>
          </a:xfrm>
          <a:prstGeom prst="rect">
            <a:avLst/>
          </a:prstGeom>
        </p:spPr>
        <p:txBody>
          <a:bodyPr lIns="34289" tIns="34289" rIns="34289" bIns="34289"/>
          <a:lstStyle>
            <a:lvl1pPr defTabSz="685800">
              <a:defRPr sz="9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6002" y="4443958"/>
            <a:ext cx="1742400" cy="7067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8551" y="4520773"/>
            <a:ext cx="878490" cy="335248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Straight Connector 3"/>
          <p:cNvSpPr/>
          <p:nvPr/>
        </p:nvSpPr>
        <p:spPr>
          <a:xfrm flipH="1">
            <a:off x="7324699" y="4736547"/>
            <a:ext cx="1192" cy="121025"/>
          </a:xfrm>
          <a:prstGeom prst="line">
            <a:avLst/>
          </a:prstGeom>
          <a:ln w="3175">
            <a:solidFill>
              <a:srgbClr val="404040"/>
            </a:solidFill>
          </a:ln>
        </p:spPr>
        <p:txBody>
          <a:bodyPr lIns="34289" tIns="34289" rIns="34289" bIns="34289"/>
          <a:lstStyle/>
          <a:p>
            <a:pPr defTabSz="685800">
              <a:defRPr sz="12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53" name="Straight Connector 7"/>
          <p:cNvSpPr/>
          <p:nvPr/>
        </p:nvSpPr>
        <p:spPr>
          <a:xfrm>
            <a:off x="1543049" y="643788"/>
            <a:ext cx="6057901" cy="1192"/>
          </a:xfrm>
          <a:prstGeom prst="line">
            <a:avLst/>
          </a:prstGeom>
          <a:ln w="3175">
            <a:solidFill>
              <a:srgbClr val="000000"/>
            </a:solidFill>
          </a:ln>
        </p:spPr>
        <p:txBody>
          <a:bodyPr lIns="34289" tIns="34289" rIns="34289" bIns="34289"/>
          <a:lstStyle/>
          <a:p>
            <a:pPr defTabSz="685800">
              <a:defRPr sz="12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54" name="Title Text"/>
          <p:cNvSpPr txBox="1">
            <a:spLocks noGrp="1"/>
          </p:cNvSpPr>
          <p:nvPr>
            <p:ph type="title"/>
          </p:nvPr>
        </p:nvSpPr>
        <p:spPr>
          <a:xfrm>
            <a:off x="1657350" y="1597818"/>
            <a:ext cx="5829300" cy="1102520"/>
          </a:xfrm>
          <a:prstGeom prst="rect">
            <a:avLst/>
          </a:prstGeom>
        </p:spPr>
        <p:txBody>
          <a:bodyPr lIns="34265" tIns="34265" rIns="34265" bIns="34265" anchor="t"/>
          <a:lstStyle>
            <a:lvl1pPr algn="ctr" defTabSz="332715">
              <a:defRPr sz="3000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5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171700" y="2914650"/>
            <a:ext cx="4800600" cy="1314450"/>
          </a:xfrm>
          <a:prstGeom prst="rect">
            <a:avLst/>
          </a:prstGeom>
        </p:spPr>
        <p:txBody>
          <a:bodyPr lIns="34265" tIns="34265" rIns="34265" bIns="34265"/>
          <a:lstStyle>
            <a:lvl1pPr marL="0" indent="0" algn="ctr" defTabSz="332715">
              <a:spcBef>
                <a:spcPts val="500"/>
              </a:spcBef>
              <a:buClrTx/>
              <a:buSzTx/>
              <a:buFontTx/>
              <a:buNone/>
              <a:defRPr sz="2200">
                <a:solidFill>
                  <a:srgbClr val="888888"/>
                </a:solidFill>
              </a:defRPr>
            </a:lvl1pPr>
            <a:lvl2pPr marL="0" indent="449190" algn="ctr" defTabSz="332715">
              <a:spcBef>
                <a:spcPts val="500"/>
              </a:spcBef>
              <a:buClrTx/>
              <a:buSzTx/>
              <a:buFontTx/>
              <a:buNone/>
              <a:defRPr sz="2200">
                <a:solidFill>
                  <a:srgbClr val="888888"/>
                </a:solidFill>
              </a:defRPr>
            </a:lvl2pPr>
            <a:lvl3pPr marL="0" indent="898378" algn="ctr" defTabSz="332715">
              <a:spcBef>
                <a:spcPts val="500"/>
              </a:spcBef>
              <a:buClrTx/>
              <a:buSzTx/>
              <a:buFontTx/>
              <a:buNone/>
              <a:defRPr sz="2200">
                <a:solidFill>
                  <a:srgbClr val="888888"/>
                </a:solidFill>
              </a:defRPr>
            </a:lvl3pPr>
            <a:lvl4pPr marL="0" indent="1347571" algn="ctr" defTabSz="332715">
              <a:spcBef>
                <a:spcPts val="500"/>
              </a:spcBef>
              <a:buClrTx/>
              <a:buSzTx/>
              <a:buFontTx/>
              <a:buNone/>
              <a:defRPr sz="2200">
                <a:solidFill>
                  <a:srgbClr val="888888"/>
                </a:solidFill>
              </a:defRPr>
            </a:lvl4pPr>
            <a:lvl5pPr marL="0" indent="1796760" algn="ctr" defTabSz="332715">
              <a:spcBef>
                <a:spcPts val="500"/>
              </a:spcBef>
              <a:buClrTx/>
              <a:buSzTx/>
              <a:buFontTx/>
              <a:buNone/>
              <a:defRPr sz="22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342908" y="4682394"/>
            <a:ext cx="208393" cy="208257"/>
          </a:xfrm>
          <a:prstGeom prst="rect">
            <a:avLst/>
          </a:prstGeom>
        </p:spPr>
        <p:txBody>
          <a:bodyPr lIns="34278" tIns="34278" rIns="34278" bIns="34278"/>
          <a:lstStyle>
            <a:lvl1pPr algn="l" defTabSz="332715">
              <a:defRPr sz="900">
                <a:solidFill>
                  <a:srgbClr val="808080"/>
                </a:solidFill>
                <a:latin typeface="Helvetica 55 Roman"/>
                <a:ea typeface="Helvetica 55 Roman"/>
                <a:cs typeface="Helvetica 55 Roman"/>
                <a:sym typeface="Helvetica 55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top.png" descr="to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5260"/>
            <a:ext cx="9870163" cy="414825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57700" y="4627562"/>
            <a:ext cx="1600200" cy="279401"/>
          </a:xfrm>
          <a:prstGeom prst="rect">
            <a:avLst/>
          </a:prstGeom>
        </p:spPr>
        <p:txBody>
          <a:bodyPr lIns="34289" tIns="34289" rIns="34289" bIns="34289"/>
          <a:lstStyle>
            <a:lvl1pPr defTabSz="685800">
              <a:defRPr sz="9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top.png" descr="to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62903"/>
            <a:ext cx="9784713" cy="4112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FMFM_CORP_FOOTER.jpg" descr="FMFM_CORP_FOOTE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702" y="4988147"/>
            <a:ext cx="6878597" cy="1605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CAGPO_2018_bandeau2.jpg" descr="CAGPO_2018_bandeau2.jpg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-316301" y="4303674"/>
            <a:ext cx="9460302" cy="960297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62321" y="4663123"/>
            <a:ext cx="195579" cy="208279"/>
          </a:xfrm>
          <a:prstGeom prst="rect">
            <a:avLst/>
          </a:prstGeom>
        </p:spPr>
        <p:txBody>
          <a:bodyPr lIns="34289" tIns="34289" rIns="34289" bIns="34289"/>
          <a:lstStyle>
            <a:lvl1pPr defTabSz="685800">
              <a:defRPr sz="9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top.png" descr="to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62903"/>
            <a:ext cx="9784713" cy="411236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Rectangle"/>
          <p:cNvSpPr/>
          <p:nvPr/>
        </p:nvSpPr>
        <p:spPr>
          <a:xfrm>
            <a:off x="-110406" y="348332"/>
            <a:ext cx="9364812" cy="464822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Arial Narrow"/>
                <a:ea typeface="Arial Narrow"/>
                <a:cs typeface="Arial Narrow"/>
                <a:sym typeface="Arial Narrow"/>
              </a:defRPr>
            </a:pPr>
            <a:endParaRPr/>
          </a:p>
        </p:txBody>
      </p:sp>
      <p:sp>
        <p:nvSpPr>
          <p:cNvPr id="183" name="Rectangle"/>
          <p:cNvSpPr/>
          <p:nvPr/>
        </p:nvSpPr>
        <p:spPr>
          <a:xfrm>
            <a:off x="3777107" y="85045"/>
            <a:ext cx="5366893" cy="263288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Arial Narrow"/>
                <a:ea typeface="Arial Narrow"/>
                <a:cs typeface="Arial Narrow"/>
                <a:sym typeface="Arial Narrow"/>
              </a:defRPr>
            </a:pPr>
            <a:endParaRPr/>
          </a:p>
        </p:txBody>
      </p:sp>
      <p:sp>
        <p:nvSpPr>
          <p:cNvPr id="18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62321" y="4663123"/>
            <a:ext cx="195579" cy="208279"/>
          </a:xfrm>
          <a:prstGeom prst="rect">
            <a:avLst/>
          </a:prstGeom>
        </p:spPr>
        <p:txBody>
          <a:bodyPr lIns="34289" tIns="34289" rIns="34289" bIns="34289"/>
          <a:lstStyle>
            <a:lvl1pPr defTabSz="685800">
              <a:defRPr sz="9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Rectangle"/>
          <p:cNvSpPr/>
          <p:nvPr/>
        </p:nvSpPr>
        <p:spPr>
          <a:xfrm>
            <a:off x="149273" y="33336"/>
            <a:ext cx="3724632" cy="32816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309560">
              <a:defRPr sz="120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pic>
        <p:nvPicPr>
          <p:cNvPr id="192" name="top.png" descr="to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60" y="33337"/>
            <a:ext cx="8980406" cy="328095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62321" y="4663123"/>
            <a:ext cx="195579" cy="208279"/>
          </a:xfrm>
          <a:prstGeom prst="rect">
            <a:avLst/>
          </a:prstGeom>
        </p:spPr>
        <p:txBody>
          <a:bodyPr lIns="34289" tIns="34289" rIns="34289" bIns="34289"/>
          <a:lstStyle>
            <a:lvl1pPr defTabSz="685800">
              <a:defRPr sz="9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3 copy 1">
    <p:bg>
      <p:bgPr>
        <a:gradFill flip="none" rotWithShape="1">
          <a:gsLst>
            <a:gs pos="0">
              <a:srgbClr val="A09FAF"/>
            </a:gs>
            <a:gs pos="100000">
              <a:srgbClr val="5D5B69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sparkback 1024.tiff" descr="sparkback 1024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Shape"/>
          <p:cNvSpPr/>
          <p:nvPr/>
        </p:nvSpPr>
        <p:spPr>
          <a:xfrm>
            <a:off x="1055935" y="-87065"/>
            <a:ext cx="7032131" cy="5316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  <a:moveTo>
                  <a:pt x="1054" y="697"/>
                </a:moveTo>
                <a:cubicBezTo>
                  <a:pt x="763" y="697"/>
                  <a:pt x="527" y="1009"/>
                  <a:pt x="527" y="1394"/>
                </a:cubicBezTo>
                <a:lnTo>
                  <a:pt x="527" y="20206"/>
                </a:lnTo>
                <a:cubicBezTo>
                  <a:pt x="527" y="20591"/>
                  <a:pt x="763" y="20903"/>
                  <a:pt x="1054" y="20903"/>
                </a:cubicBezTo>
                <a:lnTo>
                  <a:pt x="20546" y="20903"/>
                </a:lnTo>
                <a:cubicBezTo>
                  <a:pt x="20837" y="20903"/>
                  <a:pt x="21073" y="20591"/>
                  <a:pt x="21073" y="20206"/>
                </a:cubicBezTo>
                <a:lnTo>
                  <a:pt x="21073" y="1394"/>
                </a:lnTo>
                <a:cubicBezTo>
                  <a:pt x="21073" y="1009"/>
                  <a:pt x="20837" y="697"/>
                  <a:pt x="20546" y="697"/>
                </a:cubicBezTo>
                <a:lnTo>
                  <a:pt x="1054" y="697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  <a:effectLst>
            <a:outerShdw blurRad="38100" dist="38100" dir="13500000" rotWithShape="0">
              <a:srgbClr val="000000">
                <a:alpha val="70000"/>
              </a:srgbClr>
            </a:outerShdw>
          </a:effectLst>
        </p:spPr>
        <p:txBody>
          <a:bodyPr lIns="13394" tIns="13394" rIns="13394" bIns="13394" anchor="ctr"/>
          <a:lstStyle/>
          <a:p>
            <a:pPr algn="ctr" defTabSz="241101">
              <a:defRPr sz="1200" b="1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02" name="Shape"/>
          <p:cNvSpPr/>
          <p:nvPr/>
        </p:nvSpPr>
        <p:spPr>
          <a:xfrm>
            <a:off x="1055935" y="-87065"/>
            <a:ext cx="7032131" cy="5316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  <a:moveTo>
                  <a:pt x="1054" y="697"/>
                </a:moveTo>
                <a:cubicBezTo>
                  <a:pt x="763" y="697"/>
                  <a:pt x="527" y="1009"/>
                  <a:pt x="527" y="1394"/>
                </a:cubicBezTo>
                <a:lnTo>
                  <a:pt x="527" y="20206"/>
                </a:lnTo>
                <a:cubicBezTo>
                  <a:pt x="527" y="20591"/>
                  <a:pt x="763" y="20903"/>
                  <a:pt x="1054" y="20903"/>
                </a:cubicBezTo>
                <a:lnTo>
                  <a:pt x="20546" y="20903"/>
                </a:lnTo>
                <a:cubicBezTo>
                  <a:pt x="20837" y="20903"/>
                  <a:pt x="21073" y="20591"/>
                  <a:pt x="21073" y="20206"/>
                </a:cubicBezTo>
                <a:lnTo>
                  <a:pt x="21073" y="1394"/>
                </a:lnTo>
                <a:cubicBezTo>
                  <a:pt x="21073" y="1009"/>
                  <a:pt x="20837" y="697"/>
                  <a:pt x="20546" y="697"/>
                </a:cubicBezTo>
                <a:lnTo>
                  <a:pt x="1054" y="697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  <a:effectLst>
            <a:outerShdw blurRad="38100" dist="38100" dir="2700000" rotWithShape="0">
              <a:srgbClr val="FFFFFF">
                <a:alpha val="60000"/>
              </a:srgbClr>
            </a:outerShdw>
          </a:effectLst>
        </p:spPr>
        <p:txBody>
          <a:bodyPr lIns="13394" tIns="13394" rIns="13394" bIns="13394" anchor="ctr"/>
          <a:lstStyle/>
          <a:p>
            <a:pPr algn="ctr" defTabSz="241101">
              <a:defRPr sz="1200" b="1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pic>
        <p:nvPicPr>
          <p:cNvPr id="203" name="New WOHS logo.jpg" descr="New WOHS logo.jpg"/>
          <p:cNvPicPr>
            <a:picLocks noChangeAspect="1"/>
          </p:cNvPicPr>
          <p:nvPr/>
        </p:nvPicPr>
        <p:blipFill>
          <a:blip r:embed="rId3"/>
          <a:srcRect l="4712" t="6202" r="3912" b="5302"/>
          <a:stretch>
            <a:fillRect/>
          </a:stretch>
        </p:blipFill>
        <p:spPr>
          <a:xfrm>
            <a:off x="1294020" y="169617"/>
            <a:ext cx="377032" cy="3171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7" extrusionOk="0">
                <a:moveTo>
                  <a:pt x="10618" y="0"/>
                </a:moveTo>
                <a:cubicBezTo>
                  <a:pt x="9556" y="0"/>
                  <a:pt x="9498" y="6"/>
                  <a:pt x="9459" y="81"/>
                </a:cubicBezTo>
                <a:cubicBezTo>
                  <a:pt x="9434" y="127"/>
                  <a:pt x="9396" y="162"/>
                  <a:pt x="9345" y="162"/>
                </a:cubicBezTo>
                <a:cubicBezTo>
                  <a:pt x="9297" y="162"/>
                  <a:pt x="9251" y="185"/>
                  <a:pt x="9231" y="216"/>
                </a:cubicBezTo>
                <a:cubicBezTo>
                  <a:pt x="9206" y="255"/>
                  <a:pt x="9095" y="279"/>
                  <a:pt x="8890" y="297"/>
                </a:cubicBezTo>
                <a:cubicBezTo>
                  <a:pt x="8683" y="315"/>
                  <a:pt x="8584" y="342"/>
                  <a:pt x="8572" y="378"/>
                </a:cubicBezTo>
                <a:cubicBezTo>
                  <a:pt x="8562" y="408"/>
                  <a:pt x="8529" y="432"/>
                  <a:pt x="8504" y="432"/>
                </a:cubicBezTo>
                <a:cubicBezTo>
                  <a:pt x="8478" y="432"/>
                  <a:pt x="8444" y="474"/>
                  <a:pt x="8435" y="514"/>
                </a:cubicBezTo>
                <a:cubicBezTo>
                  <a:pt x="8423" y="570"/>
                  <a:pt x="8371" y="574"/>
                  <a:pt x="8208" y="595"/>
                </a:cubicBezTo>
                <a:cubicBezTo>
                  <a:pt x="8076" y="611"/>
                  <a:pt x="7998" y="639"/>
                  <a:pt x="7981" y="676"/>
                </a:cubicBezTo>
                <a:cubicBezTo>
                  <a:pt x="7966" y="708"/>
                  <a:pt x="7923" y="757"/>
                  <a:pt x="7890" y="757"/>
                </a:cubicBezTo>
                <a:cubicBezTo>
                  <a:pt x="7857" y="757"/>
                  <a:pt x="7831" y="768"/>
                  <a:pt x="7821" y="811"/>
                </a:cubicBezTo>
                <a:cubicBezTo>
                  <a:pt x="7810" y="864"/>
                  <a:pt x="7765" y="892"/>
                  <a:pt x="7708" y="892"/>
                </a:cubicBezTo>
                <a:cubicBezTo>
                  <a:pt x="7658" y="892"/>
                  <a:pt x="7635" y="918"/>
                  <a:pt x="7640" y="946"/>
                </a:cubicBezTo>
                <a:cubicBezTo>
                  <a:pt x="7644" y="973"/>
                  <a:pt x="7606" y="1007"/>
                  <a:pt x="7549" y="1027"/>
                </a:cubicBezTo>
                <a:cubicBezTo>
                  <a:pt x="7491" y="1047"/>
                  <a:pt x="7421" y="1096"/>
                  <a:pt x="7412" y="1135"/>
                </a:cubicBezTo>
                <a:cubicBezTo>
                  <a:pt x="7401" y="1186"/>
                  <a:pt x="7381" y="1216"/>
                  <a:pt x="7299" y="1216"/>
                </a:cubicBezTo>
                <a:cubicBezTo>
                  <a:pt x="7212" y="1216"/>
                  <a:pt x="7175" y="1238"/>
                  <a:pt x="7162" y="1297"/>
                </a:cubicBezTo>
                <a:cubicBezTo>
                  <a:pt x="7153" y="1340"/>
                  <a:pt x="7120" y="1379"/>
                  <a:pt x="7094" y="1379"/>
                </a:cubicBezTo>
                <a:cubicBezTo>
                  <a:pt x="7067" y="1379"/>
                  <a:pt x="7035" y="1390"/>
                  <a:pt x="7026" y="1433"/>
                </a:cubicBezTo>
                <a:cubicBezTo>
                  <a:pt x="7013" y="1489"/>
                  <a:pt x="6987" y="1514"/>
                  <a:pt x="6912" y="1514"/>
                </a:cubicBezTo>
                <a:cubicBezTo>
                  <a:pt x="6824" y="1514"/>
                  <a:pt x="6816" y="1545"/>
                  <a:pt x="6798" y="1649"/>
                </a:cubicBezTo>
                <a:cubicBezTo>
                  <a:pt x="6787" y="1715"/>
                  <a:pt x="6736" y="1774"/>
                  <a:pt x="6707" y="1784"/>
                </a:cubicBezTo>
                <a:cubicBezTo>
                  <a:pt x="6568" y="1833"/>
                  <a:pt x="6437" y="1947"/>
                  <a:pt x="6412" y="2027"/>
                </a:cubicBezTo>
                <a:cubicBezTo>
                  <a:pt x="6396" y="2076"/>
                  <a:pt x="6371" y="2108"/>
                  <a:pt x="6344" y="2108"/>
                </a:cubicBezTo>
                <a:cubicBezTo>
                  <a:pt x="6316" y="2108"/>
                  <a:pt x="6275" y="2128"/>
                  <a:pt x="6275" y="2162"/>
                </a:cubicBezTo>
                <a:cubicBezTo>
                  <a:pt x="6275" y="2197"/>
                  <a:pt x="6266" y="2232"/>
                  <a:pt x="6230" y="2243"/>
                </a:cubicBezTo>
                <a:cubicBezTo>
                  <a:pt x="6194" y="2255"/>
                  <a:pt x="6162" y="2293"/>
                  <a:pt x="6162" y="2325"/>
                </a:cubicBezTo>
                <a:cubicBezTo>
                  <a:pt x="6162" y="2356"/>
                  <a:pt x="6129" y="2394"/>
                  <a:pt x="6093" y="2406"/>
                </a:cubicBezTo>
                <a:cubicBezTo>
                  <a:pt x="6057" y="2417"/>
                  <a:pt x="6025" y="2455"/>
                  <a:pt x="6025" y="2487"/>
                </a:cubicBezTo>
                <a:cubicBezTo>
                  <a:pt x="6025" y="2518"/>
                  <a:pt x="5991" y="2557"/>
                  <a:pt x="5957" y="2568"/>
                </a:cubicBezTo>
                <a:cubicBezTo>
                  <a:pt x="5923" y="2579"/>
                  <a:pt x="5898" y="2608"/>
                  <a:pt x="5889" y="2649"/>
                </a:cubicBezTo>
                <a:cubicBezTo>
                  <a:pt x="5874" y="2717"/>
                  <a:pt x="5840" y="2730"/>
                  <a:pt x="5480" y="2730"/>
                </a:cubicBezTo>
                <a:cubicBezTo>
                  <a:pt x="5104" y="2730"/>
                  <a:pt x="5064" y="2728"/>
                  <a:pt x="5025" y="2811"/>
                </a:cubicBezTo>
                <a:cubicBezTo>
                  <a:pt x="5002" y="2859"/>
                  <a:pt x="5003" y="2925"/>
                  <a:pt x="5002" y="2946"/>
                </a:cubicBezTo>
                <a:cubicBezTo>
                  <a:pt x="5000" y="3002"/>
                  <a:pt x="4777" y="3025"/>
                  <a:pt x="4434" y="3027"/>
                </a:cubicBezTo>
                <a:lnTo>
                  <a:pt x="4115" y="3027"/>
                </a:lnTo>
                <a:lnTo>
                  <a:pt x="4093" y="3163"/>
                </a:lnTo>
                <a:cubicBezTo>
                  <a:pt x="4067" y="3280"/>
                  <a:pt x="4055" y="3293"/>
                  <a:pt x="3888" y="3325"/>
                </a:cubicBezTo>
                <a:cubicBezTo>
                  <a:pt x="3735" y="3354"/>
                  <a:pt x="3702" y="3376"/>
                  <a:pt x="3638" y="3487"/>
                </a:cubicBezTo>
                <a:cubicBezTo>
                  <a:pt x="3576" y="3595"/>
                  <a:pt x="3531" y="3622"/>
                  <a:pt x="3433" y="3622"/>
                </a:cubicBezTo>
                <a:cubicBezTo>
                  <a:pt x="3233" y="3623"/>
                  <a:pt x="3166" y="3652"/>
                  <a:pt x="3138" y="3784"/>
                </a:cubicBezTo>
                <a:cubicBezTo>
                  <a:pt x="3114" y="3893"/>
                  <a:pt x="3105" y="3929"/>
                  <a:pt x="2979" y="3946"/>
                </a:cubicBezTo>
                <a:cubicBezTo>
                  <a:pt x="2857" y="3963"/>
                  <a:pt x="2829" y="3971"/>
                  <a:pt x="2819" y="4054"/>
                </a:cubicBezTo>
                <a:cubicBezTo>
                  <a:pt x="2799" y="4228"/>
                  <a:pt x="2787" y="4244"/>
                  <a:pt x="2660" y="4244"/>
                </a:cubicBezTo>
                <a:cubicBezTo>
                  <a:pt x="2553" y="4244"/>
                  <a:pt x="2540" y="4275"/>
                  <a:pt x="2501" y="4379"/>
                </a:cubicBezTo>
                <a:cubicBezTo>
                  <a:pt x="2475" y="4449"/>
                  <a:pt x="2418" y="4492"/>
                  <a:pt x="2365" y="4514"/>
                </a:cubicBezTo>
                <a:cubicBezTo>
                  <a:pt x="2311" y="4536"/>
                  <a:pt x="2236" y="4627"/>
                  <a:pt x="2205" y="4703"/>
                </a:cubicBezTo>
                <a:cubicBezTo>
                  <a:pt x="2167" y="4799"/>
                  <a:pt x="2126" y="4821"/>
                  <a:pt x="2046" y="4838"/>
                </a:cubicBezTo>
                <a:cubicBezTo>
                  <a:pt x="1960" y="4858"/>
                  <a:pt x="1938" y="4893"/>
                  <a:pt x="1933" y="4974"/>
                </a:cubicBezTo>
                <a:cubicBezTo>
                  <a:pt x="1923" y="5112"/>
                  <a:pt x="1907" y="5136"/>
                  <a:pt x="1796" y="5163"/>
                </a:cubicBezTo>
                <a:cubicBezTo>
                  <a:pt x="1716" y="5182"/>
                  <a:pt x="1714" y="5191"/>
                  <a:pt x="1705" y="5298"/>
                </a:cubicBezTo>
                <a:cubicBezTo>
                  <a:pt x="1697" y="5395"/>
                  <a:pt x="1668" y="5424"/>
                  <a:pt x="1614" y="5433"/>
                </a:cubicBezTo>
                <a:cubicBezTo>
                  <a:pt x="1563" y="5442"/>
                  <a:pt x="1544" y="5491"/>
                  <a:pt x="1523" y="5595"/>
                </a:cubicBezTo>
                <a:cubicBezTo>
                  <a:pt x="1500" y="5712"/>
                  <a:pt x="1481" y="5747"/>
                  <a:pt x="1410" y="5757"/>
                </a:cubicBezTo>
                <a:cubicBezTo>
                  <a:pt x="1338" y="5767"/>
                  <a:pt x="1314" y="5806"/>
                  <a:pt x="1296" y="5920"/>
                </a:cubicBezTo>
                <a:cubicBezTo>
                  <a:pt x="1282" y="6008"/>
                  <a:pt x="1244" y="6043"/>
                  <a:pt x="1205" y="6055"/>
                </a:cubicBezTo>
                <a:cubicBezTo>
                  <a:pt x="1163" y="6068"/>
                  <a:pt x="1137" y="6110"/>
                  <a:pt x="1137" y="6190"/>
                </a:cubicBezTo>
                <a:cubicBezTo>
                  <a:pt x="1137" y="6272"/>
                  <a:pt x="1136" y="6311"/>
                  <a:pt x="1091" y="6325"/>
                </a:cubicBezTo>
                <a:cubicBezTo>
                  <a:pt x="1046" y="6339"/>
                  <a:pt x="1008" y="6385"/>
                  <a:pt x="1000" y="6487"/>
                </a:cubicBezTo>
                <a:cubicBezTo>
                  <a:pt x="993" y="6595"/>
                  <a:pt x="983" y="6641"/>
                  <a:pt x="932" y="6649"/>
                </a:cubicBezTo>
                <a:cubicBezTo>
                  <a:pt x="859" y="6662"/>
                  <a:pt x="766" y="6865"/>
                  <a:pt x="728" y="7109"/>
                </a:cubicBezTo>
                <a:cubicBezTo>
                  <a:pt x="712" y="7206"/>
                  <a:pt x="699" y="7259"/>
                  <a:pt x="659" y="7271"/>
                </a:cubicBezTo>
                <a:cubicBezTo>
                  <a:pt x="617" y="7284"/>
                  <a:pt x="591" y="7328"/>
                  <a:pt x="591" y="7406"/>
                </a:cubicBezTo>
                <a:cubicBezTo>
                  <a:pt x="591" y="7471"/>
                  <a:pt x="574" y="7529"/>
                  <a:pt x="546" y="7541"/>
                </a:cubicBezTo>
                <a:cubicBezTo>
                  <a:pt x="514" y="7556"/>
                  <a:pt x="500" y="7604"/>
                  <a:pt x="500" y="7704"/>
                </a:cubicBezTo>
                <a:cubicBezTo>
                  <a:pt x="500" y="7792"/>
                  <a:pt x="479" y="7882"/>
                  <a:pt x="455" y="7893"/>
                </a:cubicBezTo>
                <a:cubicBezTo>
                  <a:pt x="432" y="7903"/>
                  <a:pt x="413" y="7943"/>
                  <a:pt x="409" y="8001"/>
                </a:cubicBezTo>
                <a:cubicBezTo>
                  <a:pt x="405" y="8059"/>
                  <a:pt x="353" y="8158"/>
                  <a:pt x="318" y="8190"/>
                </a:cubicBezTo>
                <a:cubicBezTo>
                  <a:pt x="269" y="8236"/>
                  <a:pt x="258" y="8329"/>
                  <a:pt x="227" y="8650"/>
                </a:cubicBezTo>
                <a:cubicBezTo>
                  <a:pt x="206" y="8874"/>
                  <a:pt x="175" y="9062"/>
                  <a:pt x="159" y="9082"/>
                </a:cubicBezTo>
                <a:cubicBezTo>
                  <a:pt x="144" y="9102"/>
                  <a:pt x="136" y="9162"/>
                  <a:pt x="136" y="9217"/>
                </a:cubicBezTo>
                <a:cubicBezTo>
                  <a:pt x="136" y="9273"/>
                  <a:pt x="129" y="9359"/>
                  <a:pt x="114" y="9379"/>
                </a:cubicBezTo>
                <a:cubicBezTo>
                  <a:pt x="28" y="9495"/>
                  <a:pt x="0" y="9779"/>
                  <a:pt x="0" y="11028"/>
                </a:cubicBezTo>
                <a:cubicBezTo>
                  <a:pt x="0" y="12085"/>
                  <a:pt x="9" y="12344"/>
                  <a:pt x="45" y="12380"/>
                </a:cubicBezTo>
                <a:cubicBezTo>
                  <a:pt x="70" y="12404"/>
                  <a:pt x="103" y="12489"/>
                  <a:pt x="114" y="12569"/>
                </a:cubicBezTo>
                <a:cubicBezTo>
                  <a:pt x="135" y="12728"/>
                  <a:pt x="149" y="12851"/>
                  <a:pt x="159" y="12866"/>
                </a:cubicBezTo>
                <a:cubicBezTo>
                  <a:pt x="163" y="12872"/>
                  <a:pt x="179" y="12904"/>
                  <a:pt x="182" y="12920"/>
                </a:cubicBezTo>
                <a:cubicBezTo>
                  <a:pt x="184" y="12936"/>
                  <a:pt x="194" y="12953"/>
                  <a:pt x="205" y="12974"/>
                </a:cubicBezTo>
                <a:cubicBezTo>
                  <a:pt x="216" y="12996"/>
                  <a:pt x="237" y="13149"/>
                  <a:pt x="250" y="13299"/>
                </a:cubicBezTo>
                <a:cubicBezTo>
                  <a:pt x="263" y="13449"/>
                  <a:pt x="294" y="13591"/>
                  <a:pt x="318" y="13623"/>
                </a:cubicBezTo>
                <a:cubicBezTo>
                  <a:pt x="364" y="13684"/>
                  <a:pt x="364" y="13694"/>
                  <a:pt x="364" y="13812"/>
                </a:cubicBezTo>
                <a:cubicBezTo>
                  <a:pt x="364" y="13853"/>
                  <a:pt x="396" y="13909"/>
                  <a:pt x="432" y="13920"/>
                </a:cubicBezTo>
                <a:cubicBezTo>
                  <a:pt x="481" y="13936"/>
                  <a:pt x="500" y="13958"/>
                  <a:pt x="500" y="14056"/>
                </a:cubicBezTo>
                <a:cubicBezTo>
                  <a:pt x="500" y="14127"/>
                  <a:pt x="521" y="14243"/>
                  <a:pt x="546" y="14299"/>
                </a:cubicBezTo>
                <a:cubicBezTo>
                  <a:pt x="570" y="14355"/>
                  <a:pt x="592" y="14488"/>
                  <a:pt x="614" y="14596"/>
                </a:cubicBezTo>
                <a:cubicBezTo>
                  <a:pt x="636" y="14705"/>
                  <a:pt x="682" y="14802"/>
                  <a:pt x="705" y="14812"/>
                </a:cubicBezTo>
                <a:cubicBezTo>
                  <a:pt x="728" y="14823"/>
                  <a:pt x="761" y="14900"/>
                  <a:pt x="773" y="14975"/>
                </a:cubicBezTo>
                <a:cubicBezTo>
                  <a:pt x="785" y="15049"/>
                  <a:pt x="815" y="15098"/>
                  <a:pt x="841" y="15110"/>
                </a:cubicBezTo>
                <a:cubicBezTo>
                  <a:pt x="868" y="15122"/>
                  <a:pt x="887" y="15174"/>
                  <a:pt x="887" y="15218"/>
                </a:cubicBezTo>
                <a:cubicBezTo>
                  <a:pt x="887" y="15261"/>
                  <a:pt x="910" y="15333"/>
                  <a:pt x="955" y="15380"/>
                </a:cubicBezTo>
                <a:cubicBezTo>
                  <a:pt x="1000" y="15427"/>
                  <a:pt x="1046" y="15489"/>
                  <a:pt x="1046" y="15515"/>
                </a:cubicBezTo>
                <a:cubicBezTo>
                  <a:pt x="1046" y="15542"/>
                  <a:pt x="1083" y="15613"/>
                  <a:pt x="1137" y="15677"/>
                </a:cubicBezTo>
                <a:cubicBezTo>
                  <a:pt x="1194" y="15745"/>
                  <a:pt x="1251" y="15837"/>
                  <a:pt x="1251" y="15894"/>
                </a:cubicBezTo>
                <a:cubicBezTo>
                  <a:pt x="1251" y="15965"/>
                  <a:pt x="1265" y="15993"/>
                  <a:pt x="1319" y="16002"/>
                </a:cubicBezTo>
                <a:cubicBezTo>
                  <a:pt x="1378" y="16012"/>
                  <a:pt x="1402" y="16049"/>
                  <a:pt x="1410" y="16164"/>
                </a:cubicBezTo>
                <a:cubicBezTo>
                  <a:pt x="1418" y="16277"/>
                  <a:pt x="1421" y="16316"/>
                  <a:pt x="1478" y="16326"/>
                </a:cubicBezTo>
                <a:cubicBezTo>
                  <a:pt x="1517" y="16333"/>
                  <a:pt x="1546" y="16348"/>
                  <a:pt x="1546" y="16380"/>
                </a:cubicBezTo>
                <a:cubicBezTo>
                  <a:pt x="1546" y="16412"/>
                  <a:pt x="1569" y="16471"/>
                  <a:pt x="1592" y="16488"/>
                </a:cubicBezTo>
                <a:cubicBezTo>
                  <a:pt x="1614" y="16505"/>
                  <a:pt x="1637" y="16540"/>
                  <a:pt x="1637" y="16569"/>
                </a:cubicBezTo>
                <a:cubicBezTo>
                  <a:pt x="1637" y="16599"/>
                  <a:pt x="1680" y="16617"/>
                  <a:pt x="1728" y="16623"/>
                </a:cubicBezTo>
                <a:cubicBezTo>
                  <a:pt x="1788" y="16632"/>
                  <a:pt x="1829" y="16673"/>
                  <a:pt x="1864" y="16759"/>
                </a:cubicBezTo>
                <a:cubicBezTo>
                  <a:pt x="1893" y="16827"/>
                  <a:pt x="1947" y="16911"/>
                  <a:pt x="1978" y="16921"/>
                </a:cubicBezTo>
                <a:cubicBezTo>
                  <a:pt x="2019" y="16934"/>
                  <a:pt x="2024" y="16956"/>
                  <a:pt x="2024" y="17056"/>
                </a:cubicBezTo>
                <a:cubicBezTo>
                  <a:pt x="2024" y="17188"/>
                  <a:pt x="2035" y="17218"/>
                  <a:pt x="2137" y="17218"/>
                </a:cubicBezTo>
                <a:cubicBezTo>
                  <a:pt x="2269" y="17218"/>
                  <a:pt x="2319" y="17266"/>
                  <a:pt x="2319" y="17407"/>
                </a:cubicBezTo>
                <a:cubicBezTo>
                  <a:pt x="2319" y="17509"/>
                  <a:pt x="2338" y="17504"/>
                  <a:pt x="2501" y="17515"/>
                </a:cubicBezTo>
                <a:cubicBezTo>
                  <a:pt x="2670" y="17527"/>
                  <a:pt x="2667" y="17544"/>
                  <a:pt x="2683" y="17678"/>
                </a:cubicBezTo>
                <a:cubicBezTo>
                  <a:pt x="2698" y="17806"/>
                  <a:pt x="2711" y="17801"/>
                  <a:pt x="2842" y="17813"/>
                </a:cubicBezTo>
                <a:cubicBezTo>
                  <a:pt x="2964" y="17823"/>
                  <a:pt x="2977" y="17857"/>
                  <a:pt x="3024" y="17975"/>
                </a:cubicBezTo>
                <a:cubicBezTo>
                  <a:pt x="3077" y="18107"/>
                  <a:pt x="3126" y="18143"/>
                  <a:pt x="3320" y="18164"/>
                </a:cubicBezTo>
                <a:cubicBezTo>
                  <a:pt x="3398" y="18173"/>
                  <a:pt x="3432" y="18197"/>
                  <a:pt x="3456" y="18299"/>
                </a:cubicBezTo>
                <a:cubicBezTo>
                  <a:pt x="3479" y="18395"/>
                  <a:pt x="3490" y="18407"/>
                  <a:pt x="3547" y="18407"/>
                </a:cubicBezTo>
                <a:cubicBezTo>
                  <a:pt x="3691" y="18407"/>
                  <a:pt x="3800" y="18478"/>
                  <a:pt x="3820" y="18597"/>
                </a:cubicBezTo>
                <a:lnTo>
                  <a:pt x="3843" y="18732"/>
                </a:lnTo>
                <a:lnTo>
                  <a:pt x="4138" y="18732"/>
                </a:lnTo>
                <a:cubicBezTo>
                  <a:pt x="4371" y="18742"/>
                  <a:pt x="4423" y="18759"/>
                  <a:pt x="4456" y="18813"/>
                </a:cubicBezTo>
                <a:cubicBezTo>
                  <a:pt x="4479" y="18850"/>
                  <a:pt x="4541" y="18894"/>
                  <a:pt x="4570" y="18894"/>
                </a:cubicBezTo>
                <a:cubicBezTo>
                  <a:pt x="4600" y="18894"/>
                  <a:pt x="4650" y="18908"/>
                  <a:pt x="4684" y="18948"/>
                </a:cubicBezTo>
                <a:cubicBezTo>
                  <a:pt x="4736" y="19010"/>
                  <a:pt x="4794" y="19044"/>
                  <a:pt x="5116" y="19056"/>
                </a:cubicBezTo>
                <a:cubicBezTo>
                  <a:pt x="5433" y="19068"/>
                  <a:pt x="5513" y="19081"/>
                  <a:pt x="5548" y="19137"/>
                </a:cubicBezTo>
                <a:cubicBezTo>
                  <a:pt x="5579" y="19189"/>
                  <a:pt x="5646" y="19191"/>
                  <a:pt x="5798" y="19191"/>
                </a:cubicBezTo>
                <a:cubicBezTo>
                  <a:pt x="5937" y="19191"/>
                  <a:pt x="6007" y="19206"/>
                  <a:pt x="6025" y="19245"/>
                </a:cubicBezTo>
                <a:cubicBezTo>
                  <a:pt x="6040" y="19276"/>
                  <a:pt x="6118" y="19309"/>
                  <a:pt x="6207" y="19326"/>
                </a:cubicBezTo>
                <a:cubicBezTo>
                  <a:pt x="6352" y="19355"/>
                  <a:pt x="6363" y="19381"/>
                  <a:pt x="6389" y="19489"/>
                </a:cubicBezTo>
                <a:cubicBezTo>
                  <a:pt x="6411" y="19578"/>
                  <a:pt x="6451" y="19625"/>
                  <a:pt x="6525" y="19651"/>
                </a:cubicBezTo>
                <a:cubicBezTo>
                  <a:pt x="6601" y="19676"/>
                  <a:pt x="6640" y="19722"/>
                  <a:pt x="6662" y="19813"/>
                </a:cubicBezTo>
                <a:cubicBezTo>
                  <a:pt x="6684" y="19905"/>
                  <a:pt x="6704" y="19929"/>
                  <a:pt x="6776" y="19948"/>
                </a:cubicBezTo>
                <a:cubicBezTo>
                  <a:pt x="6828" y="19962"/>
                  <a:pt x="6880" y="19999"/>
                  <a:pt x="6889" y="20029"/>
                </a:cubicBezTo>
                <a:cubicBezTo>
                  <a:pt x="6899" y="20059"/>
                  <a:pt x="6936" y="20083"/>
                  <a:pt x="6957" y="20083"/>
                </a:cubicBezTo>
                <a:cubicBezTo>
                  <a:pt x="6979" y="20083"/>
                  <a:pt x="7050" y="20160"/>
                  <a:pt x="7117" y="20245"/>
                </a:cubicBezTo>
                <a:cubicBezTo>
                  <a:pt x="7198" y="20351"/>
                  <a:pt x="7263" y="20408"/>
                  <a:pt x="7321" y="20408"/>
                </a:cubicBezTo>
                <a:cubicBezTo>
                  <a:pt x="7380" y="20408"/>
                  <a:pt x="7401" y="20436"/>
                  <a:pt x="7412" y="20489"/>
                </a:cubicBezTo>
                <a:cubicBezTo>
                  <a:pt x="7425" y="20548"/>
                  <a:pt x="7462" y="20543"/>
                  <a:pt x="7549" y="20543"/>
                </a:cubicBezTo>
                <a:cubicBezTo>
                  <a:pt x="7635" y="20543"/>
                  <a:pt x="7672" y="20565"/>
                  <a:pt x="7685" y="20624"/>
                </a:cubicBezTo>
                <a:cubicBezTo>
                  <a:pt x="7695" y="20667"/>
                  <a:pt x="7719" y="20705"/>
                  <a:pt x="7753" y="20705"/>
                </a:cubicBezTo>
                <a:cubicBezTo>
                  <a:pt x="7787" y="20705"/>
                  <a:pt x="7854" y="20743"/>
                  <a:pt x="7890" y="20786"/>
                </a:cubicBezTo>
                <a:cubicBezTo>
                  <a:pt x="7931" y="20835"/>
                  <a:pt x="7998" y="20867"/>
                  <a:pt x="8072" y="20867"/>
                </a:cubicBezTo>
                <a:cubicBezTo>
                  <a:pt x="8162" y="20867"/>
                  <a:pt x="8195" y="20889"/>
                  <a:pt x="8208" y="20948"/>
                </a:cubicBezTo>
                <a:cubicBezTo>
                  <a:pt x="8220" y="21004"/>
                  <a:pt x="8254" y="21029"/>
                  <a:pt x="8322" y="21029"/>
                </a:cubicBezTo>
                <a:cubicBezTo>
                  <a:pt x="8376" y="21029"/>
                  <a:pt x="8425" y="21050"/>
                  <a:pt x="8435" y="21083"/>
                </a:cubicBezTo>
                <a:cubicBezTo>
                  <a:pt x="8446" y="21116"/>
                  <a:pt x="8523" y="21151"/>
                  <a:pt x="8595" y="21164"/>
                </a:cubicBezTo>
                <a:cubicBezTo>
                  <a:pt x="8666" y="21178"/>
                  <a:pt x="8722" y="21219"/>
                  <a:pt x="8731" y="21246"/>
                </a:cubicBezTo>
                <a:cubicBezTo>
                  <a:pt x="8741" y="21276"/>
                  <a:pt x="8843" y="21283"/>
                  <a:pt x="9027" y="21300"/>
                </a:cubicBezTo>
                <a:cubicBezTo>
                  <a:pt x="9190" y="21315"/>
                  <a:pt x="9331" y="21355"/>
                  <a:pt x="9345" y="21381"/>
                </a:cubicBezTo>
                <a:cubicBezTo>
                  <a:pt x="9358" y="21406"/>
                  <a:pt x="9400" y="21464"/>
                  <a:pt x="9436" y="21489"/>
                </a:cubicBezTo>
                <a:cubicBezTo>
                  <a:pt x="9472" y="21514"/>
                  <a:pt x="9508" y="21546"/>
                  <a:pt x="9504" y="21570"/>
                </a:cubicBezTo>
                <a:cubicBezTo>
                  <a:pt x="9498" y="21600"/>
                  <a:pt x="9822" y="21597"/>
                  <a:pt x="10595" y="21597"/>
                </a:cubicBezTo>
                <a:cubicBezTo>
                  <a:pt x="11505" y="21597"/>
                  <a:pt x="11677" y="21589"/>
                  <a:pt x="11709" y="21543"/>
                </a:cubicBezTo>
                <a:cubicBezTo>
                  <a:pt x="11791" y="21427"/>
                  <a:pt x="12024" y="21325"/>
                  <a:pt x="12255" y="21300"/>
                </a:cubicBezTo>
                <a:cubicBezTo>
                  <a:pt x="12385" y="21285"/>
                  <a:pt x="12510" y="21272"/>
                  <a:pt x="12528" y="21246"/>
                </a:cubicBezTo>
                <a:cubicBezTo>
                  <a:pt x="12546" y="21219"/>
                  <a:pt x="12630" y="21176"/>
                  <a:pt x="12710" y="21164"/>
                </a:cubicBezTo>
                <a:cubicBezTo>
                  <a:pt x="12792" y="21152"/>
                  <a:pt x="12853" y="21118"/>
                  <a:pt x="12869" y="21083"/>
                </a:cubicBezTo>
                <a:cubicBezTo>
                  <a:pt x="12885" y="21050"/>
                  <a:pt x="12927" y="21029"/>
                  <a:pt x="12960" y="21029"/>
                </a:cubicBezTo>
                <a:cubicBezTo>
                  <a:pt x="12993" y="21029"/>
                  <a:pt x="13019" y="20991"/>
                  <a:pt x="13028" y="20948"/>
                </a:cubicBezTo>
                <a:cubicBezTo>
                  <a:pt x="13042" y="20886"/>
                  <a:pt x="13081" y="20867"/>
                  <a:pt x="13187" y="20867"/>
                </a:cubicBezTo>
                <a:cubicBezTo>
                  <a:pt x="13281" y="20867"/>
                  <a:pt x="13353" y="20840"/>
                  <a:pt x="13392" y="20786"/>
                </a:cubicBezTo>
                <a:cubicBezTo>
                  <a:pt x="13423" y="20743"/>
                  <a:pt x="13462" y="20705"/>
                  <a:pt x="13483" y="20705"/>
                </a:cubicBezTo>
                <a:cubicBezTo>
                  <a:pt x="13504" y="20705"/>
                  <a:pt x="13519" y="20667"/>
                  <a:pt x="13528" y="20624"/>
                </a:cubicBezTo>
                <a:cubicBezTo>
                  <a:pt x="13541" y="20565"/>
                  <a:pt x="13579" y="20543"/>
                  <a:pt x="13665" y="20543"/>
                </a:cubicBezTo>
                <a:cubicBezTo>
                  <a:pt x="13751" y="20543"/>
                  <a:pt x="13788" y="20548"/>
                  <a:pt x="13801" y="20489"/>
                </a:cubicBezTo>
                <a:cubicBezTo>
                  <a:pt x="13814" y="20429"/>
                  <a:pt x="13848" y="20408"/>
                  <a:pt x="13938" y="20408"/>
                </a:cubicBezTo>
                <a:cubicBezTo>
                  <a:pt x="14013" y="20408"/>
                  <a:pt x="14051" y="20386"/>
                  <a:pt x="14051" y="20354"/>
                </a:cubicBezTo>
                <a:cubicBezTo>
                  <a:pt x="14051" y="20293"/>
                  <a:pt x="14205" y="20083"/>
                  <a:pt x="14256" y="20083"/>
                </a:cubicBezTo>
                <a:cubicBezTo>
                  <a:pt x="14276" y="20083"/>
                  <a:pt x="14314" y="20059"/>
                  <a:pt x="14324" y="20029"/>
                </a:cubicBezTo>
                <a:cubicBezTo>
                  <a:pt x="14334" y="19999"/>
                  <a:pt x="14383" y="19963"/>
                  <a:pt x="14438" y="19948"/>
                </a:cubicBezTo>
                <a:cubicBezTo>
                  <a:pt x="14493" y="19934"/>
                  <a:pt x="14556" y="19882"/>
                  <a:pt x="14574" y="19840"/>
                </a:cubicBezTo>
                <a:cubicBezTo>
                  <a:pt x="14593" y="19798"/>
                  <a:pt x="14625" y="19773"/>
                  <a:pt x="14643" y="19786"/>
                </a:cubicBezTo>
                <a:cubicBezTo>
                  <a:pt x="14660" y="19798"/>
                  <a:pt x="14665" y="19794"/>
                  <a:pt x="14665" y="19759"/>
                </a:cubicBezTo>
                <a:cubicBezTo>
                  <a:pt x="14665" y="19723"/>
                  <a:pt x="14698" y="19689"/>
                  <a:pt x="14733" y="19678"/>
                </a:cubicBezTo>
                <a:cubicBezTo>
                  <a:pt x="14771" y="19666"/>
                  <a:pt x="14812" y="19611"/>
                  <a:pt x="14824" y="19543"/>
                </a:cubicBezTo>
                <a:cubicBezTo>
                  <a:pt x="14836" y="19479"/>
                  <a:pt x="14866" y="19420"/>
                  <a:pt x="14893" y="19407"/>
                </a:cubicBezTo>
                <a:cubicBezTo>
                  <a:pt x="14919" y="19395"/>
                  <a:pt x="14945" y="19350"/>
                  <a:pt x="14961" y="19299"/>
                </a:cubicBezTo>
                <a:cubicBezTo>
                  <a:pt x="14977" y="19249"/>
                  <a:pt x="15019" y="19191"/>
                  <a:pt x="15052" y="19191"/>
                </a:cubicBezTo>
                <a:cubicBezTo>
                  <a:pt x="15085" y="19191"/>
                  <a:pt x="15121" y="19163"/>
                  <a:pt x="15143" y="19137"/>
                </a:cubicBezTo>
                <a:cubicBezTo>
                  <a:pt x="15205" y="19063"/>
                  <a:pt x="15328" y="19068"/>
                  <a:pt x="15370" y="19137"/>
                </a:cubicBezTo>
                <a:cubicBezTo>
                  <a:pt x="15429" y="19232"/>
                  <a:pt x="16074" y="19210"/>
                  <a:pt x="16120" y="19110"/>
                </a:cubicBezTo>
                <a:cubicBezTo>
                  <a:pt x="16140" y="19070"/>
                  <a:pt x="16177" y="19029"/>
                  <a:pt x="16234" y="19029"/>
                </a:cubicBezTo>
                <a:cubicBezTo>
                  <a:pt x="16296" y="19029"/>
                  <a:pt x="16348" y="18998"/>
                  <a:pt x="16371" y="18948"/>
                </a:cubicBezTo>
                <a:cubicBezTo>
                  <a:pt x="16390" y="18905"/>
                  <a:pt x="16446" y="18894"/>
                  <a:pt x="16484" y="18894"/>
                </a:cubicBezTo>
                <a:cubicBezTo>
                  <a:pt x="16522" y="18894"/>
                  <a:pt x="16553" y="18848"/>
                  <a:pt x="16575" y="18813"/>
                </a:cubicBezTo>
                <a:cubicBezTo>
                  <a:pt x="16615" y="18748"/>
                  <a:pt x="16724" y="18773"/>
                  <a:pt x="16689" y="18840"/>
                </a:cubicBezTo>
                <a:cubicBezTo>
                  <a:pt x="16678" y="18861"/>
                  <a:pt x="16754" y="18868"/>
                  <a:pt x="16893" y="18867"/>
                </a:cubicBezTo>
                <a:cubicBezTo>
                  <a:pt x="17075" y="18865"/>
                  <a:pt x="17110" y="18867"/>
                  <a:pt x="17053" y="18840"/>
                </a:cubicBezTo>
                <a:cubicBezTo>
                  <a:pt x="16953" y="18793"/>
                  <a:pt x="16995" y="18732"/>
                  <a:pt x="17121" y="18732"/>
                </a:cubicBezTo>
                <a:cubicBezTo>
                  <a:pt x="17175" y="18732"/>
                  <a:pt x="17257" y="18693"/>
                  <a:pt x="17303" y="18651"/>
                </a:cubicBezTo>
                <a:cubicBezTo>
                  <a:pt x="17354" y="18603"/>
                  <a:pt x="17452" y="18570"/>
                  <a:pt x="17530" y="18570"/>
                </a:cubicBezTo>
                <a:cubicBezTo>
                  <a:pt x="17634" y="18570"/>
                  <a:pt x="17652" y="18571"/>
                  <a:pt x="17644" y="18515"/>
                </a:cubicBezTo>
                <a:cubicBezTo>
                  <a:pt x="17636" y="18462"/>
                  <a:pt x="17660" y="18444"/>
                  <a:pt x="17757" y="18434"/>
                </a:cubicBezTo>
                <a:cubicBezTo>
                  <a:pt x="17826" y="18428"/>
                  <a:pt x="17905" y="18368"/>
                  <a:pt x="17939" y="18326"/>
                </a:cubicBezTo>
                <a:cubicBezTo>
                  <a:pt x="17974" y="18285"/>
                  <a:pt x="18040" y="18272"/>
                  <a:pt x="18076" y="18272"/>
                </a:cubicBezTo>
                <a:cubicBezTo>
                  <a:pt x="18114" y="18272"/>
                  <a:pt x="18144" y="18227"/>
                  <a:pt x="18144" y="18191"/>
                </a:cubicBezTo>
                <a:cubicBezTo>
                  <a:pt x="18144" y="18157"/>
                  <a:pt x="18177" y="18121"/>
                  <a:pt x="18212" y="18110"/>
                </a:cubicBezTo>
                <a:cubicBezTo>
                  <a:pt x="18247" y="18099"/>
                  <a:pt x="18272" y="18083"/>
                  <a:pt x="18280" y="18056"/>
                </a:cubicBezTo>
                <a:cubicBezTo>
                  <a:pt x="18289" y="18029"/>
                  <a:pt x="18354" y="17989"/>
                  <a:pt x="18417" y="17975"/>
                </a:cubicBezTo>
                <a:cubicBezTo>
                  <a:pt x="18480" y="17961"/>
                  <a:pt x="18543" y="17925"/>
                  <a:pt x="18553" y="17894"/>
                </a:cubicBezTo>
                <a:cubicBezTo>
                  <a:pt x="18563" y="17862"/>
                  <a:pt x="18605" y="17840"/>
                  <a:pt x="18644" y="17840"/>
                </a:cubicBezTo>
                <a:cubicBezTo>
                  <a:pt x="18684" y="17840"/>
                  <a:pt x="18702" y="17827"/>
                  <a:pt x="18690" y="17813"/>
                </a:cubicBezTo>
                <a:cubicBezTo>
                  <a:pt x="18678" y="17798"/>
                  <a:pt x="18681" y="17746"/>
                  <a:pt x="18712" y="17705"/>
                </a:cubicBezTo>
                <a:cubicBezTo>
                  <a:pt x="18766" y="17634"/>
                  <a:pt x="18766" y="17632"/>
                  <a:pt x="18712" y="17596"/>
                </a:cubicBezTo>
                <a:cubicBezTo>
                  <a:pt x="18641" y="17549"/>
                  <a:pt x="18644" y="17475"/>
                  <a:pt x="18712" y="17407"/>
                </a:cubicBezTo>
                <a:cubicBezTo>
                  <a:pt x="18758" y="17363"/>
                  <a:pt x="18776" y="17360"/>
                  <a:pt x="18826" y="17434"/>
                </a:cubicBezTo>
                <a:cubicBezTo>
                  <a:pt x="18901" y="17544"/>
                  <a:pt x="19030" y="17541"/>
                  <a:pt x="19053" y="17434"/>
                </a:cubicBezTo>
                <a:cubicBezTo>
                  <a:pt x="19066" y="17378"/>
                  <a:pt x="19116" y="17353"/>
                  <a:pt x="19190" y="17353"/>
                </a:cubicBezTo>
                <a:cubicBezTo>
                  <a:pt x="19256" y="17353"/>
                  <a:pt x="19281" y="17336"/>
                  <a:pt x="19281" y="17299"/>
                </a:cubicBezTo>
                <a:cubicBezTo>
                  <a:pt x="19281" y="17268"/>
                  <a:pt x="19311" y="17222"/>
                  <a:pt x="19349" y="17191"/>
                </a:cubicBezTo>
                <a:cubicBezTo>
                  <a:pt x="19397" y="17151"/>
                  <a:pt x="19409" y="17111"/>
                  <a:pt x="19395" y="17056"/>
                </a:cubicBezTo>
                <a:cubicBezTo>
                  <a:pt x="19379" y="16998"/>
                  <a:pt x="19408" y="16956"/>
                  <a:pt x="19463" y="16921"/>
                </a:cubicBezTo>
                <a:cubicBezTo>
                  <a:pt x="19504" y="16895"/>
                  <a:pt x="19553" y="16853"/>
                  <a:pt x="19576" y="16813"/>
                </a:cubicBezTo>
                <a:cubicBezTo>
                  <a:pt x="19600" y="16773"/>
                  <a:pt x="19623" y="16728"/>
                  <a:pt x="19645" y="16732"/>
                </a:cubicBezTo>
                <a:cubicBezTo>
                  <a:pt x="19762" y="16749"/>
                  <a:pt x="19804" y="16749"/>
                  <a:pt x="19804" y="16650"/>
                </a:cubicBezTo>
                <a:cubicBezTo>
                  <a:pt x="19804" y="16594"/>
                  <a:pt x="19790" y="16516"/>
                  <a:pt x="19758" y="16488"/>
                </a:cubicBezTo>
                <a:cubicBezTo>
                  <a:pt x="19704" y="16440"/>
                  <a:pt x="19702" y="16420"/>
                  <a:pt x="19758" y="16353"/>
                </a:cubicBezTo>
                <a:cubicBezTo>
                  <a:pt x="19815" y="16285"/>
                  <a:pt x="19811" y="16286"/>
                  <a:pt x="19872" y="16380"/>
                </a:cubicBezTo>
                <a:cubicBezTo>
                  <a:pt x="19926" y="16463"/>
                  <a:pt x="19940" y="16468"/>
                  <a:pt x="19940" y="16407"/>
                </a:cubicBezTo>
                <a:cubicBezTo>
                  <a:pt x="19941" y="16368"/>
                  <a:pt x="19972" y="16337"/>
                  <a:pt x="20008" y="16326"/>
                </a:cubicBezTo>
                <a:cubicBezTo>
                  <a:pt x="20044" y="16315"/>
                  <a:pt x="20077" y="16277"/>
                  <a:pt x="20077" y="16245"/>
                </a:cubicBezTo>
                <a:cubicBezTo>
                  <a:pt x="20077" y="16213"/>
                  <a:pt x="20109" y="16175"/>
                  <a:pt x="20145" y="16164"/>
                </a:cubicBezTo>
                <a:cubicBezTo>
                  <a:pt x="20194" y="16148"/>
                  <a:pt x="20190" y="16104"/>
                  <a:pt x="20190" y="16002"/>
                </a:cubicBezTo>
                <a:cubicBezTo>
                  <a:pt x="20190" y="15899"/>
                  <a:pt x="20209" y="15882"/>
                  <a:pt x="20259" y="15867"/>
                </a:cubicBezTo>
                <a:cubicBezTo>
                  <a:pt x="20308" y="15851"/>
                  <a:pt x="20327" y="15807"/>
                  <a:pt x="20327" y="15704"/>
                </a:cubicBezTo>
                <a:cubicBezTo>
                  <a:pt x="20327" y="15602"/>
                  <a:pt x="20345" y="15558"/>
                  <a:pt x="20395" y="15542"/>
                </a:cubicBezTo>
                <a:cubicBezTo>
                  <a:pt x="20431" y="15531"/>
                  <a:pt x="20463" y="15493"/>
                  <a:pt x="20463" y="15461"/>
                </a:cubicBezTo>
                <a:cubicBezTo>
                  <a:pt x="20463" y="15429"/>
                  <a:pt x="20495" y="15391"/>
                  <a:pt x="20531" y="15380"/>
                </a:cubicBezTo>
                <a:cubicBezTo>
                  <a:pt x="20567" y="15369"/>
                  <a:pt x="20600" y="15355"/>
                  <a:pt x="20600" y="15326"/>
                </a:cubicBezTo>
                <a:cubicBezTo>
                  <a:pt x="20600" y="15297"/>
                  <a:pt x="20622" y="15262"/>
                  <a:pt x="20645" y="15245"/>
                </a:cubicBezTo>
                <a:cubicBezTo>
                  <a:pt x="20668" y="15228"/>
                  <a:pt x="20695" y="15147"/>
                  <a:pt x="20713" y="15083"/>
                </a:cubicBezTo>
                <a:cubicBezTo>
                  <a:pt x="20736" y="15005"/>
                  <a:pt x="20767" y="14967"/>
                  <a:pt x="20804" y="14975"/>
                </a:cubicBezTo>
                <a:cubicBezTo>
                  <a:pt x="20849" y="14984"/>
                  <a:pt x="20850" y="14964"/>
                  <a:pt x="20850" y="14839"/>
                </a:cubicBezTo>
                <a:cubicBezTo>
                  <a:pt x="20850" y="14750"/>
                  <a:pt x="20870" y="14668"/>
                  <a:pt x="20895" y="14650"/>
                </a:cubicBezTo>
                <a:cubicBezTo>
                  <a:pt x="20920" y="14633"/>
                  <a:pt x="20953" y="14530"/>
                  <a:pt x="20963" y="14434"/>
                </a:cubicBezTo>
                <a:cubicBezTo>
                  <a:pt x="20974" y="14338"/>
                  <a:pt x="21003" y="14242"/>
                  <a:pt x="21032" y="14218"/>
                </a:cubicBezTo>
                <a:cubicBezTo>
                  <a:pt x="21062" y="14192"/>
                  <a:pt x="21077" y="14137"/>
                  <a:pt x="21077" y="14056"/>
                </a:cubicBezTo>
                <a:cubicBezTo>
                  <a:pt x="21077" y="13882"/>
                  <a:pt x="21147" y="13699"/>
                  <a:pt x="21191" y="13731"/>
                </a:cubicBezTo>
                <a:cubicBezTo>
                  <a:pt x="21243" y="13769"/>
                  <a:pt x="21222" y="13677"/>
                  <a:pt x="21168" y="13623"/>
                </a:cubicBezTo>
                <a:cubicBezTo>
                  <a:pt x="21111" y="13567"/>
                  <a:pt x="21096" y="13435"/>
                  <a:pt x="21145" y="13326"/>
                </a:cubicBezTo>
                <a:cubicBezTo>
                  <a:pt x="21170" y="13272"/>
                  <a:pt x="21205" y="13256"/>
                  <a:pt x="21259" y="13272"/>
                </a:cubicBezTo>
                <a:cubicBezTo>
                  <a:pt x="21331" y="13293"/>
                  <a:pt x="21344" y="13266"/>
                  <a:pt x="21350" y="13055"/>
                </a:cubicBezTo>
                <a:cubicBezTo>
                  <a:pt x="21354" y="12908"/>
                  <a:pt x="21339" y="12794"/>
                  <a:pt x="21304" y="12731"/>
                </a:cubicBezTo>
                <a:cubicBezTo>
                  <a:pt x="21231" y="12599"/>
                  <a:pt x="21241" y="12407"/>
                  <a:pt x="21327" y="12407"/>
                </a:cubicBezTo>
                <a:cubicBezTo>
                  <a:pt x="21377" y="12407"/>
                  <a:pt x="21388" y="12418"/>
                  <a:pt x="21395" y="12515"/>
                </a:cubicBezTo>
                <a:cubicBezTo>
                  <a:pt x="21422" y="12846"/>
                  <a:pt x="21473" y="12563"/>
                  <a:pt x="21509" y="11704"/>
                </a:cubicBezTo>
                <a:cubicBezTo>
                  <a:pt x="21531" y="11186"/>
                  <a:pt x="21559" y="10752"/>
                  <a:pt x="21577" y="10731"/>
                </a:cubicBezTo>
                <a:cubicBezTo>
                  <a:pt x="21595" y="10710"/>
                  <a:pt x="21600" y="10577"/>
                  <a:pt x="21600" y="10434"/>
                </a:cubicBezTo>
                <a:cubicBezTo>
                  <a:pt x="21600" y="10238"/>
                  <a:pt x="21591" y="10153"/>
                  <a:pt x="21555" y="10136"/>
                </a:cubicBezTo>
                <a:cubicBezTo>
                  <a:pt x="21528" y="10124"/>
                  <a:pt x="21509" y="10099"/>
                  <a:pt x="21509" y="10055"/>
                </a:cubicBezTo>
                <a:cubicBezTo>
                  <a:pt x="21509" y="10011"/>
                  <a:pt x="21528" y="9959"/>
                  <a:pt x="21555" y="9947"/>
                </a:cubicBezTo>
                <a:cubicBezTo>
                  <a:pt x="21582" y="9935"/>
                  <a:pt x="21600" y="9898"/>
                  <a:pt x="21600" y="9866"/>
                </a:cubicBezTo>
                <a:cubicBezTo>
                  <a:pt x="21600" y="9821"/>
                  <a:pt x="21588" y="9806"/>
                  <a:pt x="21555" y="9839"/>
                </a:cubicBezTo>
                <a:cubicBezTo>
                  <a:pt x="21483" y="9909"/>
                  <a:pt x="21486" y="9858"/>
                  <a:pt x="21486" y="9515"/>
                </a:cubicBezTo>
                <a:cubicBezTo>
                  <a:pt x="21486" y="9238"/>
                  <a:pt x="21474" y="9193"/>
                  <a:pt x="21418" y="9136"/>
                </a:cubicBezTo>
                <a:cubicBezTo>
                  <a:pt x="21365" y="9082"/>
                  <a:pt x="21350" y="8996"/>
                  <a:pt x="21350" y="8785"/>
                </a:cubicBezTo>
                <a:cubicBezTo>
                  <a:pt x="21350" y="8561"/>
                  <a:pt x="21344" y="8537"/>
                  <a:pt x="21282" y="8487"/>
                </a:cubicBezTo>
                <a:cubicBezTo>
                  <a:pt x="21221" y="8440"/>
                  <a:pt x="21207" y="8404"/>
                  <a:pt x="21213" y="8244"/>
                </a:cubicBezTo>
                <a:lnTo>
                  <a:pt x="21213" y="8055"/>
                </a:lnTo>
                <a:lnTo>
                  <a:pt x="21168" y="8136"/>
                </a:lnTo>
                <a:cubicBezTo>
                  <a:pt x="21111" y="8222"/>
                  <a:pt x="21105" y="8230"/>
                  <a:pt x="21054" y="8163"/>
                </a:cubicBezTo>
                <a:cubicBezTo>
                  <a:pt x="21010" y="8105"/>
                  <a:pt x="20997" y="8057"/>
                  <a:pt x="21032" y="8001"/>
                </a:cubicBezTo>
                <a:cubicBezTo>
                  <a:pt x="21066" y="7945"/>
                  <a:pt x="21058" y="7899"/>
                  <a:pt x="21009" y="7731"/>
                </a:cubicBezTo>
                <a:cubicBezTo>
                  <a:pt x="20976" y="7618"/>
                  <a:pt x="20964" y="7494"/>
                  <a:pt x="20963" y="7433"/>
                </a:cubicBezTo>
                <a:cubicBezTo>
                  <a:pt x="20963" y="7368"/>
                  <a:pt x="20914" y="7284"/>
                  <a:pt x="20872" y="7244"/>
                </a:cubicBezTo>
                <a:cubicBezTo>
                  <a:pt x="20826" y="7199"/>
                  <a:pt x="20802" y="7136"/>
                  <a:pt x="20804" y="7055"/>
                </a:cubicBezTo>
                <a:cubicBezTo>
                  <a:pt x="20806" y="6980"/>
                  <a:pt x="20805" y="6941"/>
                  <a:pt x="20781" y="6947"/>
                </a:cubicBezTo>
                <a:cubicBezTo>
                  <a:pt x="20759" y="6952"/>
                  <a:pt x="20742" y="6895"/>
                  <a:pt x="20736" y="6812"/>
                </a:cubicBezTo>
                <a:cubicBezTo>
                  <a:pt x="20729" y="6710"/>
                  <a:pt x="20714" y="6664"/>
                  <a:pt x="20668" y="6649"/>
                </a:cubicBezTo>
                <a:cubicBezTo>
                  <a:pt x="20623" y="6635"/>
                  <a:pt x="20600" y="6596"/>
                  <a:pt x="20600" y="6514"/>
                </a:cubicBezTo>
                <a:cubicBezTo>
                  <a:pt x="20600" y="6431"/>
                  <a:pt x="20578" y="6394"/>
                  <a:pt x="20531" y="6379"/>
                </a:cubicBezTo>
                <a:cubicBezTo>
                  <a:pt x="20495" y="6368"/>
                  <a:pt x="20463" y="6332"/>
                  <a:pt x="20463" y="6298"/>
                </a:cubicBezTo>
                <a:cubicBezTo>
                  <a:pt x="20463" y="6232"/>
                  <a:pt x="20385" y="6126"/>
                  <a:pt x="20281" y="6055"/>
                </a:cubicBezTo>
                <a:cubicBezTo>
                  <a:pt x="20246" y="6031"/>
                  <a:pt x="20219" y="5959"/>
                  <a:pt x="20213" y="5893"/>
                </a:cubicBezTo>
                <a:cubicBezTo>
                  <a:pt x="20206" y="5814"/>
                  <a:pt x="20164" y="5770"/>
                  <a:pt x="20122" y="5757"/>
                </a:cubicBezTo>
                <a:cubicBezTo>
                  <a:pt x="20087" y="5746"/>
                  <a:pt x="20077" y="5708"/>
                  <a:pt x="20077" y="5676"/>
                </a:cubicBezTo>
                <a:cubicBezTo>
                  <a:pt x="20077" y="5645"/>
                  <a:pt x="20046" y="5607"/>
                  <a:pt x="20008" y="5595"/>
                </a:cubicBezTo>
                <a:cubicBezTo>
                  <a:pt x="19970" y="5583"/>
                  <a:pt x="19951" y="5564"/>
                  <a:pt x="19963" y="5541"/>
                </a:cubicBezTo>
                <a:cubicBezTo>
                  <a:pt x="19975" y="5518"/>
                  <a:pt x="19941" y="5481"/>
                  <a:pt x="19895" y="5460"/>
                </a:cubicBezTo>
                <a:cubicBezTo>
                  <a:pt x="19827" y="5429"/>
                  <a:pt x="19804" y="5382"/>
                  <a:pt x="19804" y="5271"/>
                </a:cubicBezTo>
                <a:cubicBezTo>
                  <a:pt x="19804" y="5174"/>
                  <a:pt x="19794" y="5136"/>
                  <a:pt x="19758" y="5136"/>
                </a:cubicBezTo>
                <a:cubicBezTo>
                  <a:pt x="19731" y="5136"/>
                  <a:pt x="19706" y="5104"/>
                  <a:pt x="19690" y="5055"/>
                </a:cubicBezTo>
                <a:cubicBezTo>
                  <a:pt x="19674" y="5006"/>
                  <a:pt x="19624" y="4942"/>
                  <a:pt x="19599" y="4919"/>
                </a:cubicBezTo>
                <a:cubicBezTo>
                  <a:pt x="19558" y="4881"/>
                  <a:pt x="19403" y="4819"/>
                  <a:pt x="19326" y="4811"/>
                </a:cubicBezTo>
                <a:cubicBezTo>
                  <a:pt x="19296" y="4808"/>
                  <a:pt x="19290" y="4782"/>
                  <a:pt x="19281" y="4622"/>
                </a:cubicBezTo>
                <a:cubicBezTo>
                  <a:pt x="19279" y="4587"/>
                  <a:pt x="19249" y="4552"/>
                  <a:pt x="19213" y="4541"/>
                </a:cubicBezTo>
                <a:cubicBezTo>
                  <a:pt x="19169" y="4527"/>
                  <a:pt x="19154" y="4501"/>
                  <a:pt x="19167" y="4460"/>
                </a:cubicBezTo>
                <a:cubicBezTo>
                  <a:pt x="19183" y="4410"/>
                  <a:pt x="19174" y="4406"/>
                  <a:pt x="19076" y="4406"/>
                </a:cubicBezTo>
                <a:cubicBezTo>
                  <a:pt x="18985" y="4406"/>
                  <a:pt x="18952" y="4381"/>
                  <a:pt x="18940" y="4325"/>
                </a:cubicBezTo>
                <a:cubicBezTo>
                  <a:pt x="18931" y="4284"/>
                  <a:pt x="18883" y="4254"/>
                  <a:pt x="18849" y="4244"/>
                </a:cubicBezTo>
                <a:cubicBezTo>
                  <a:pt x="18814" y="4233"/>
                  <a:pt x="18803" y="4194"/>
                  <a:pt x="18803" y="4163"/>
                </a:cubicBezTo>
                <a:cubicBezTo>
                  <a:pt x="18803" y="4131"/>
                  <a:pt x="18762" y="4094"/>
                  <a:pt x="18735" y="4082"/>
                </a:cubicBezTo>
                <a:cubicBezTo>
                  <a:pt x="18708" y="4069"/>
                  <a:pt x="18690" y="4033"/>
                  <a:pt x="18690" y="4000"/>
                </a:cubicBezTo>
                <a:cubicBezTo>
                  <a:pt x="18690" y="3957"/>
                  <a:pt x="18652" y="3946"/>
                  <a:pt x="18553" y="3946"/>
                </a:cubicBezTo>
                <a:cubicBezTo>
                  <a:pt x="18447" y="3946"/>
                  <a:pt x="18430" y="3927"/>
                  <a:pt x="18417" y="3865"/>
                </a:cubicBezTo>
                <a:cubicBezTo>
                  <a:pt x="18407" y="3822"/>
                  <a:pt x="18374" y="3784"/>
                  <a:pt x="18349" y="3784"/>
                </a:cubicBezTo>
                <a:cubicBezTo>
                  <a:pt x="18323" y="3784"/>
                  <a:pt x="18291" y="3762"/>
                  <a:pt x="18280" y="3730"/>
                </a:cubicBezTo>
                <a:cubicBezTo>
                  <a:pt x="18270" y="3698"/>
                  <a:pt x="18230" y="3676"/>
                  <a:pt x="18189" y="3676"/>
                </a:cubicBezTo>
                <a:cubicBezTo>
                  <a:pt x="18094" y="3676"/>
                  <a:pt x="18053" y="3633"/>
                  <a:pt x="18099" y="3568"/>
                </a:cubicBezTo>
                <a:cubicBezTo>
                  <a:pt x="18128" y="3526"/>
                  <a:pt x="18108" y="3514"/>
                  <a:pt x="17985" y="3514"/>
                </a:cubicBezTo>
                <a:cubicBezTo>
                  <a:pt x="17869" y="3514"/>
                  <a:pt x="17834" y="3492"/>
                  <a:pt x="17803" y="3433"/>
                </a:cubicBezTo>
                <a:cubicBezTo>
                  <a:pt x="17776" y="3381"/>
                  <a:pt x="17736" y="3352"/>
                  <a:pt x="17667" y="3352"/>
                </a:cubicBezTo>
                <a:cubicBezTo>
                  <a:pt x="17536" y="3352"/>
                  <a:pt x="17497" y="3292"/>
                  <a:pt x="17598" y="3244"/>
                </a:cubicBezTo>
                <a:cubicBezTo>
                  <a:pt x="17659" y="3215"/>
                  <a:pt x="17634" y="3191"/>
                  <a:pt x="17485" y="3190"/>
                </a:cubicBezTo>
                <a:cubicBezTo>
                  <a:pt x="17351" y="3188"/>
                  <a:pt x="17297" y="3209"/>
                  <a:pt x="17303" y="3244"/>
                </a:cubicBezTo>
                <a:cubicBezTo>
                  <a:pt x="17314" y="3310"/>
                  <a:pt x="16980" y="3333"/>
                  <a:pt x="16916" y="3271"/>
                </a:cubicBezTo>
                <a:cubicBezTo>
                  <a:pt x="16849" y="3205"/>
                  <a:pt x="16910" y="3108"/>
                  <a:pt x="17030" y="3108"/>
                </a:cubicBezTo>
                <a:cubicBezTo>
                  <a:pt x="17082" y="3108"/>
                  <a:pt x="17121" y="3103"/>
                  <a:pt x="17121" y="3081"/>
                </a:cubicBezTo>
                <a:cubicBezTo>
                  <a:pt x="17121" y="3060"/>
                  <a:pt x="17070" y="3027"/>
                  <a:pt x="17007" y="3027"/>
                </a:cubicBezTo>
                <a:cubicBezTo>
                  <a:pt x="16933" y="3027"/>
                  <a:pt x="16888" y="3050"/>
                  <a:pt x="16893" y="3081"/>
                </a:cubicBezTo>
                <a:cubicBezTo>
                  <a:pt x="16906" y="3158"/>
                  <a:pt x="16690" y="3184"/>
                  <a:pt x="16643" y="3108"/>
                </a:cubicBezTo>
                <a:cubicBezTo>
                  <a:pt x="16619" y="3068"/>
                  <a:pt x="16579" y="3048"/>
                  <a:pt x="16507" y="3054"/>
                </a:cubicBezTo>
                <a:cubicBezTo>
                  <a:pt x="16399" y="3065"/>
                  <a:pt x="16380" y="3054"/>
                  <a:pt x="16371" y="2892"/>
                </a:cubicBezTo>
                <a:lnTo>
                  <a:pt x="16371" y="2730"/>
                </a:lnTo>
                <a:lnTo>
                  <a:pt x="16098" y="2730"/>
                </a:lnTo>
                <a:cubicBezTo>
                  <a:pt x="15862" y="2730"/>
                  <a:pt x="15840" y="2719"/>
                  <a:pt x="15825" y="2649"/>
                </a:cubicBezTo>
                <a:cubicBezTo>
                  <a:pt x="15811" y="2587"/>
                  <a:pt x="15769" y="2568"/>
                  <a:pt x="15666" y="2568"/>
                </a:cubicBezTo>
                <a:cubicBezTo>
                  <a:pt x="15560" y="2568"/>
                  <a:pt x="15545" y="2580"/>
                  <a:pt x="15575" y="2622"/>
                </a:cubicBezTo>
                <a:cubicBezTo>
                  <a:pt x="15622" y="2690"/>
                  <a:pt x="15596" y="2730"/>
                  <a:pt x="15484" y="2730"/>
                </a:cubicBezTo>
                <a:cubicBezTo>
                  <a:pt x="15339" y="2730"/>
                  <a:pt x="15233" y="2672"/>
                  <a:pt x="15211" y="2568"/>
                </a:cubicBezTo>
                <a:cubicBezTo>
                  <a:pt x="15198" y="2506"/>
                  <a:pt x="15162" y="2459"/>
                  <a:pt x="15097" y="2433"/>
                </a:cubicBezTo>
                <a:cubicBezTo>
                  <a:pt x="15042" y="2410"/>
                  <a:pt x="14997" y="2370"/>
                  <a:pt x="15006" y="2352"/>
                </a:cubicBezTo>
                <a:cubicBezTo>
                  <a:pt x="15029" y="2308"/>
                  <a:pt x="14882" y="2108"/>
                  <a:pt x="14824" y="2108"/>
                </a:cubicBezTo>
                <a:cubicBezTo>
                  <a:pt x="14799" y="2108"/>
                  <a:pt x="14757" y="2066"/>
                  <a:pt x="14733" y="2027"/>
                </a:cubicBezTo>
                <a:cubicBezTo>
                  <a:pt x="14710" y="1988"/>
                  <a:pt x="14651" y="1960"/>
                  <a:pt x="14620" y="1946"/>
                </a:cubicBezTo>
                <a:cubicBezTo>
                  <a:pt x="14588" y="1932"/>
                  <a:pt x="14574" y="1895"/>
                  <a:pt x="14574" y="1865"/>
                </a:cubicBezTo>
                <a:cubicBezTo>
                  <a:pt x="14574" y="1835"/>
                  <a:pt x="14540" y="1795"/>
                  <a:pt x="14506" y="1784"/>
                </a:cubicBezTo>
                <a:cubicBezTo>
                  <a:pt x="14469" y="1773"/>
                  <a:pt x="14428" y="1721"/>
                  <a:pt x="14415" y="1649"/>
                </a:cubicBezTo>
                <a:cubicBezTo>
                  <a:pt x="14397" y="1550"/>
                  <a:pt x="14373" y="1514"/>
                  <a:pt x="14301" y="1514"/>
                </a:cubicBezTo>
                <a:cubicBezTo>
                  <a:pt x="14214" y="1514"/>
                  <a:pt x="14051" y="1331"/>
                  <a:pt x="14051" y="1243"/>
                </a:cubicBezTo>
                <a:cubicBezTo>
                  <a:pt x="14051" y="1220"/>
                  <a:pt x="14002" y="1216"/>
                  <a:pt x="13938" y="1216"/>
                </a:cubicBezTo>
                <a:cubicBezTo>
                  <a:pt x="13848" y="1216"/>
                  <a:pt x="13814" y="1195"/>
                  <a:pt x="13801" y="1135"/>
                </a:cubicBezTo>
                <a:cubicBezTo>
                  <a:pt x="13788" y="1076"/>
                  <a:pt x="13751" y="1054"/>
                  <a:pt x="13665" y="1054"/>
                </a:cubicBezTo>
                <a:cubicBezTo>
                  <a:pt x="13579" y="1054"/>
                  <a:pt x="13541" y="1032"/>
                  <a:pt x="13528" y="973"/>
                </a:cubicBezTo>
                <a:cubicBezTo>
                  <a:pt x="13519" y="930"/>
                  <a:pt x="13484" y="892"/>
                  <a:pt x="13460" y="892"/>
                </a:cubicBezTo>
                <a:cubicBezTo>
                  <a:pt x="13436" y="892"/>
                  <a:pt x="13406" y="867"/>
                  <a:pt x="13392" y="838"/>
                </a:cubicBezTo>
                <a:cubicBezTo>
                  <a:pt x="13357" y="767"/>
                  <a:pt x="13225" y="702"/>
                  <a:pt x="13187" y="730"/>
                </a:cubicBezTo>
                <a:cubicBezTo>
                  <a:pt x="13171" y="742"/>
                  <a:pt x="13158" y="711"/>
                  <a:pt x="13142" y="676"/>
                </a:cubicBezTo>
                <a:cubicBezTo>
                  <a:pt x="13123" y="636"/>
                  <a:pt x="13037" y="607"/>
                  <a:pt x="12937" y="595"/>
                </a:cubicBezTo>
                <a:cubicBezTo>
                  <a:pt x="12842" y="582"/>
                  <a:pt x="12768" y="557"/>
                  <a:pt x="12733" y="514"/>
                </a:cubicBezTo>
                <a:cubicBezTo>
                  <a:pt x="12700" y="474"/>
                  <a:pt x="12644" y="432"/>
                  <a:pt x="12619" y="432"/>
                </a:cubicBezTo>
                <a:cubicBezTo>
                  <a:pt x="12594" y="432"/>
                  <a:pt x="12565" y="408"/>
                  <a:pt x="12551" y="378"/>
                </a:cubicBezTo>
                <a:cubicBezTo>
                  <a:pt x="12534" y="344"/>
                  <a:pt x="12432" y="319"/>
                  <a:pt x="12255" y="297"/>
                </a:cubicBezTo>
                <a:cubicBezTo>
                  <a:pt x="12064" y="274"/>
                  <a:pt x="11977" y="249"/>
                  <a:pt x="11982" y="216"/>
                </a:cubicBezTo>
                <a:cubicBezTo>
                  <a:pt x="11987" y="187"/>
                  <a:pt x="11952" y="162"/>
                  <a:pt x="11891" y="162"/>
                </a:cubicBezTo>
                <a:cubicBezTo>
                  <a:pt x="11829" y="162"/>
                  <a:pt x="11781" y="131"/>
                  <a:pt x="11755" y="81"/>
                </a:cubicBezTo>
                <a:cubicBezTo>
                  <a:pt x="11715" y="6"/>
                  <a:pt x="11680" y="0"/>
                  <a:pt x="10618" y="0"/>
                </a:cubicBezTo>
                <a:close/>
                <a:moveTo>
                  <a:pt x="10436" y="1027"/>
                </a:moveTo>
                <a:cubicBezTo>
                  <a:pt x="10450" y="1027"/>
                  <a:pt x="10450" y="1052"/>
                  <a:pt x="10459" y="1081"/>
                </a:cubicBezTo>
                <a:cubicBezTo>
                  <a:pt x="10477" y="1137"/>
                  <a:pt x="10594" y="1135"/>
                  <a:pt x="11391" y="1135"/>
                </a:cubicBezTo>
                <a:cubicBezTo>
                  <a:pt x="12264" y="1135"/>
                  <a:pt x="12284" y="1141"/>
                  <a:pt x="12301" y="1216"/>
                </a:cubicBezTo>
                <a:cubicBezTo>
                  <a:pt x="12310" y="1259"/>
                  <a:pt x="12345" y="1297"/>
                  <a:pt x="12369" y="1297"/>
                </a:cubicBezTo>
                <a:cubicBezTo>
                  <a:pt x="12393" y="1297"/>
                  <a:pt x="12420" y="1315"/>
                  <a:pt x="12437" y="1351"/>
                </a:cubicBezTo>
                <a:cubicBezTo>
                  <a:pt x="12460" y="1400"/>
                  <a:pt x="12526" y="1420"/>
                  <a:pt x="12687" y="1433"/>
                </a:cubicBezTo>
                <a:cubicBezTo>
                  <a:pt x="12873" y="1447"/>
                  <a:pt x="12915" y="1470"/>
                  <a:pt x="12937" y="1541"/>
                </a:cubicBezTo>
                <a:cubicBezTo>
                  <a:pt x="12952" y="1586"/>
                  <a:pt x="12953" y="1652"/>
                  <a:pt x="12937" y="1676"/>
                </a:cubicBezTo>
                <a:cubicBezTo>
                  <a:pt x="12917" y="1706"/>
                  <a:pt x="12965" y="1714"/>
                  <a:pt x="13096" y="1730"/>
                </a:cubicBezTo>
                <a:cubicBezTo>
                  <a:pt x="13200" y="1743"/>
                  <a:pt x="13283" y="1782"/>
                  <a:pt x="13301" y="1811"/>
                </a:cubicBezTo>
                <a:cubicBezTo>
                  <a:pt x="13319" y="1840"/>
                  <a:pt x="13358" y="1877"/>
                  <a:pt x="13392" y="1892"/>
                </a:cubicBezTo>
                <a:cubicBezTo>
                  <a:pt x="13439" y="1913"/>
                  <a:pt x="13443" y="1933"/>
                  <a:pt x="13415" y="1973"/>
                </a:cubicBezTo>
                <a:cubicBezTo>
                  <a:pt x="13385" y="2016"/>
                  <a:pt x="13421" y="2010"/>
                  <a:pt x="13528" y="2027"/>
                </a:cubicBezTo>
                <a:cubicBezTo>
                  <a:pt x="13667" y="2049"/>
                  <a:pt x="13838" y="2226"/>
                  <a:pt x="13801" y="2298"/>
                </a:cubicBezTo>
                <a:cubicBezTo>
                  <a:pt x="13789" y="2320"/>
                  <a:pt x="13845" y="2345"/>
                  <a:pt x="13938" y="2352"/>
                </a:cubicBezTo>
                <a:cubicBezTo>
                  <a:pt x="14073" y="2362"/>
                  <a:pt x="14088" y="2382"/>
                  <a:pt x="14097" y="2460"/>
                </a:cubicBezTo>
                <a:cubicBezTo>
                  <a:pt x="14104" y="2523"/>
                  <a:pt x="14095" y="2554"/>
                  <a:pt x="14051" y="2568"/>
                </a:cubicBezTo>
                <a:cubicBezTo>
                  <a:pt x="14008" y="2581"/>
                  <a:pt x="13985" y="2626"/>
                  <a:pt x="13983" y="2703"/>
                </a:cubicBezTo>
                <a:cubicBezTo>
                  <a:pt x="13979" y="2874"/>
                  <a:pt x="13953" y="2892"/>
                  <a:pt x="13756" y="2892"/>
                </a:cubicBezTo>
                <a:cubicBezTo>
                  <a:pt x="13607" y="2892"/>
                  <a:pt x="13590" y="2904"/>
                  <a:pt x="13619" y="2946"/>
                </a:cubicBezTo>
                <a:cubicBezTo>
                  <a:pt x="13671" y="3020"/>
                  <a:pt x="13633" y="3027"/>
                  <a:pt x="13483" y="3027"/>
                </a:cubicBezTo>
                <a:cubicBezTo>
                  <a:pt x="13398" y="3027"/>
                  <a:pt x="13328" y="3064"/>
                  <a:pt x="13301" y="3108"/>
                </a:cubicBezTo>
                <a:cubicBezTo>
                  <a:pt x="13270" y="3159"/>
                  <a:pt x="13194" y="3178"/>
                  <a:pt x="13005" y="3190"/>
                </a:cubicBezTo>
                <a:cubicBezTo>
                  <a:pt x="12798" y="3202"/>
                  <a:pt x="12770" y="3226"/>
                  <a:pt x="12801" y="3271"/>
                </a:cubicBezTo>
                <a:cubicBezTo>
                  <a:pt x="12830" y="3312"/>
                  <a:pt x="12826" y="3331"/>
                  <a:pt x="12778" y="3352"/>
                </a:cubicBezTo>
                <a:cubicBezTo>
                  <a:pt x="12745" y="3366"/>
                  <a:pt x="12700" y="3380"/>
                  <a:pt x="12687" y="3406"/>
                </a:cubicBezTo>
                <a:cubicBezTo>
                  <a:pt x="12674" y="3432"/>
                  <a:pt x="12612" y="3473"/>
                  <a:pt x="12551" y="3487"/>
                </a:cubicBezTo>
                <a:cubicBezTo>
                  <a:pt x="12489" y="3501"/>
                  <a:pt x="12446" y="3539"/>
                  <a:pt x="12437" y="3568"/>
                </a:cubicBezTo>
                <a:cubicBezTo>
                  <a:pt x="12428" y="3597"/>
                  <a:pt x="12366" y="3634"/>
                  <a:pt x="12301" y="3649"/>
                </a:cubicBezTo>
                <a:cubicBezTo>
                  <a:pt x="12179" y="3676"/>
                  <a:pt x="12065" y="3750"/>
                  <a:pt x="12028" y="3865"/>
                </a:cubicBezTo>
                <a:cubicBezTo>
                  <a:pt x="12014" y="3909"/>
                  <a:pt x="11988" y="3946"/>
                  <a:pt x="11914" y="3946"/>
                </a:cubicBezTo>
                <a:cubicBezTo>
                  <a:pt x="11830" y="3946"/>
                  <a:pt x="11791" y="3942"/>
                  <a:pt x="11778" y="4000"/>
                </a:cubicBezTo>
                <a:cubicBezTo>
                  <a:pt x="11768" y="4043"/>
                  <a:pt x="11736" y="4082"/>
                  <a:pt x="11709" y="4082"/>
                </a:cubicBezTo>
                <a:cubicBezTo>
                  <a:pt x="11683" y="4082"/>
                  <a:pt x="11651" y="4120"/>
                  <a:pt x="11641" y="4163"/>
                </a:cubicBezTo>
                <a:cubicBezTo>
                  <a:pt x="11632" y="4205"/>
                  <a:pt x="11600" y="4244"/>
                  <a:pt x="11573" y="4244"/>
                </a:cubicBezTo>
                <a:cubicBezTo>
                  <a:pt x="11546" y="4244"/>
                  <a:pt x="11514" y="4282"/>
                  <a:pt x="11505" y="4325"/>
                </a:cubicBezTo>
                <a:cubicBezTo>
                  <a:pt x="11492" y="4381"/>
                  <a:pt x="11465" y="4406"/>
                  <a:pt x="11391" y="4406"/>
                </a:cubicBezTo>
                <a:cubicBezTo>
                  <a:pt x="11291" y="4406"/>
                  <a:pt x="11289" y="4408"/>
                  <a:pt x="11277" y="4595"/>
                </a:cubicBezTo>
                <a:cubicBezTo>
                  <a:pt x="11276" y="4626"/>
                  <a:pt x="11226" y="4657"/>
                  <a:pt x="11164" y="4676"/>
                </a:cubicBezTo>
                <a:cubicBezTo>
                  <a:pt x="11101" y="4695"/>
                  <a:pt x="11027" y="4747"/>
                  <a:pt x="11005" y="4784"/>
                </a:cubicBezTo>
                <a:cubicBezTo>
                  <a:pt x="10963" y="4856"/>
                  <a:pt x="10840" y="4881"/>
                  <a:pt x="10664" y="4838"/>
                </a:cubicBezTo>
                <a:cubicBezTo>
                  <a:pt x="10596" y="4822"/>
                  <a:pt x="10538" y="4787"/>
                  <a:pt x="10504" y="4703"/>
                </a:cubicBezTo>
                <a:cubicBezTo>
                  <a:pt x="10470" y="4617"/>
                  <a:pt x="10426" y="4565"/>
                  <a:pt x="10345" y="4541"/>
                </a:cubicBezTo>
                <a:cubicBezTo>
                  <a:pt x="10255" y="4514"/>
                  <a:pt x="10233" y="4479"/>
                  <a:pt x="10209" y="4379"/>
                </a:cubicBezTo>
                <a:cubicBezTo>
                  <a:pt x="10184" y="4277"/>
                  <a:pt x="10165" y="4244"/>
                  <a:pt x="10095" y="4244"/>
                </a:cubicBezTo>
                <a:cubicBezTo>
                  <a:pt x="9984" y="4244"/>
                  <a:pt x="9913" y="4189"/>
                  <a:pt x="9913" y="4054"/>
                </a:cubicBezTo>
                <a:cubicBezTo>
                  <a:pt x="9913" y="3953"/>
                  <a:pt x="9915" y="3930"/>
                  <a:pt x="9754" y="3919"/>
                </a:cubicBezTo>
                <a:cubicBezTo>
                  <a:pt x="9598" y="3908"/>
                  <a:pt x="9573" y="3916"/>
                  <a:pt x="9549" y="3811"/>
                </a:cubicBezTo>
                <a:cubicBezTo>
                  <a:pt x="9517" y="3666"/>
                  <a:pt x="9470" y="3623"/>
                  <a:pt x="9299" y="3622"/>
                </a:cubicBezTo>
                <a:cubicBezTo>
                  <a:pt x="9190" y="3622"/>
                  <a:pt x="9150" y="3610"/>
                  <a:pt x="9117" y="3541"/>
                </a:cubicBezTo>
                <a:cubicBezTo>
                  <a:pt x="9095" y="3493"/>
                  <a:pt x="9090" y="3433"/>
                  <a:pt x="9095" y="3406"/>
                </a:cubicBezTo>
                <a:cubicBezTo>
                  <a:pt x="9100" y="3376"/>
                  <a:pt x="9059" y="3352"/>
                  <a:pt x="9004" y="3352"/>
                </a:cubicBezTo>
                <a:cubicBezTo>
                  <a:pt x="8797" y="3351"/>
                  <a:pt x="8666" y="3299"/>
                  <a:pt x="8640" y="3217"/>
                </a:cubicBezTo>
                <a:cubicBezTo>
                  <a:pt x="8625" y="3170"/>
                  <a:pt x="8621" y="3109"/>
                  <a:pt x="8640" y="3081"/>
                </a:cubicBezTo>
                <a:cubicBezTo>
                  <a:pt x="8666" y="3043"/>
                  <a:pt x="8602" y="3030"/>
                  <a:pt x="8322" y="3027"/>
                </a:cubicBezTo>
                <a:cubicBezTo>
                  <a:pt x="7869" y="3022"/>
                  <a:pt x="7814" y="3024"/>
                  <a:pt x="7776" y="2865"/>
                </a:cubicBezTo>
                <a:lnTo>
                  <a:pt x="7753" y="2730"/>
                </a:lnTo>
                <a:lnTo>
                  <a:pt x="7458" y="2730"/>
                </a:lnTo>
                <a:cubicBezTo>
                  <a:pt x="7141" y="2730"/>
                  <a:pt x="7126" y="2724"/>
                  <a:pt x="7117" y="2487"/>
                </a:cubicBezTo>
                <a:lnTo>
                  <a:pt x="7117" y="2352"/>
                </a:lnTo>
                <a:lnTo>
                  <a:pt x="7299" y="2352"/>
                </a:lnTo>
                <a:lnTo>
                  <a:pt x="7503" y="2325"/>
                </a:lnTo>
                <a:lnTo>
                  <a:pt x="7503" y="2189"/>
                </a:lnTo>
                <a:lnTo>
                  <a:pt x="7503" y="2054"/>
                </a:lnTo>
                <a:lnTo>
                  <a:pt x="7708" y="2027"/>
                </a:lnTo>
                <a:cubicBezTo>
                  <a:pt x="7816" y="2015"/>
                  <a:pt x="7884" y="2004"/>
                  <a:pt x="7844" y="2000"/>
                </a:cubicBezTo>
                <a:cubicBezTo>
                  <a:pt x="7747" y="1991"/>
                  <a:pt x="7694" y="1918"/>
                  <a:pt x="7776" y="1892"/>
                </a:cubicBezTo>
                <a:cubicBezTo>
                  <a:pt x="7813" y="1881"/>
                  <a:pt x="7858" y="1839"/>
                  <a:pt x="7867" y="1811"/>
                </a:cubicBezTo>
                <a:cubicBezTo>
                  <a:pt x="7876" y="1783"/>
                  <a:pt x="7951" y="1745"/>
                  <a:pt x="8026" y="1730"/>
                </a:cubicBezTo>
                <a:cubicBezTo>
                  <a:pt x="8162" y="1703"/>
                  <a:pt x="8262" y="1629"/>
                  <a:pt x="8299" y="1514"/>
                </a:cubicBezTo>
                <a:cubicBezTo>
                  <a:pt x="8312" y="1473"/>
                  <a:pt x="8387" y="1451"/>
                  <a:pt x="8526" y="1433"/>
                </a:cubicBezTo>
                <a:cubicBezTo>
                  <a:pt x="8675" y="1413"/>
                  <a:pt x="8745" y="1378"/>
                  <a:pt x="8776" y="1324"/>
                </a:cubicBezTo>
                <a:cubicBezTo>
                  <a:pt x="8801" y="1283"/>
                  <a:pt x="8821" y="1243"/>
                  <a:pt x="8845" y="1243"/>
                </a:cubicBezTo>
                <a:cubicBezTo>
                  <a:pt x="8869" y="1243"/>
                  <a:pt x="8902" y="1221"/>
                  <a:pt x="8913" y="1189"/>
                </a:cubicBezTo>
                <a:cubicBezTo>
                  <a:pt x="8929" y="1140"/>
                  <a:pt x="9049" y="1135"/>
                  <a:pt x="9618" y="1135"/>
                </a:cubicBezTo>
                <a:cubicBezTo>
                  <a:pt x="10181" y="1135"/>
                  <a:pt x="10301" y="1134"/>
                  <a:pt x="10368" y="1081"/>
                </a:cubicBezTo>
                <a:cubicBezTo>
                  <a:pt x="10405" y="1052"/>
                  <a:pt x="10423" y="1027"/>
                  <a:pt x="10436" y="1027"/>
                </a:cubicBezTo>
                <a:close/>
                <a:moveTo>
                  <a:pt x="8890" y="1379"/>
                </a:moveTo>
                <a:cubicBezTo>
                  <a:pt x="8859" y="1388"/>
                  <a:pt x="8873" y="1406"/>
                  <a:pt x="8936" y="1406"/>
                </a:cubicBezTo>
                <a:cubicBezTo>
                  <a:pt x="8999" y="1406"/>
                  <a:pt x="9035" y="1388"/>
                  <a:pt x="9004" y="1379"/>
                </a:cubicBezTo>
                <a:cubicBezTo>
                  <a:pt x="8972" y="1369"/>
                  <a:pt x="8922" y="1369"/>
                  <a:pt x="8890" y="1379"/>
                </a:cubicBezTo>
                <a:close/>
                <a:moveTo>
                  <a:pt x="12119" y="1379"/>
                </a:moveTo>
                <a:cubicBezTo>
                  <a:pt x="12087" y="1388"/>
                  <a:pt x="12110" y="1405"/>
                  <a:pt x="12164" y="1406"/>
                </a:cubicBezTo>
                <a:cubicBezTo>
                  <a:pt x="12218" y="1406"/>
                  <a:pt x="12232" y="1389"/>
                  <a:pt x="12210" y="1379"/>
                </a:cubicBezTo>
                <a:cubicBezTo>
                  <a:pt x="12188" y="1368"/>
                  <a:pt x="12151" y="1369"/>
                  <a:pt x="12119" y="1379"/>
                </a:cubicBezTo>
                <a:close/>
                <a:moveTo>
                  <a:pt x="16075" y="3298"/>
                </a:moveTo>
                <a:cubicBezTo>
                  <a:pt x="16104" y="3292"/>
                  <a:pt x="16125" y="3321"/>
                  <a:pt x="16143" y="3406"/>
                </a:cubicBezTo>
                <a:lnTo>
                  <a:pt x="16166" y="3541"/>
                </a:lnTo>
                <a:lnTo>
                  <a:pt x="16507" y="3541"/>
                </a:lnTo>
                <a:cubicBezTo>
                  <a:pt x="16775" y="3552"/>
                  <a:pt x="16837" y="3567"/>
                  <a:pt x="16871" y="3622"/>
                </a:cubicBezTo>
                <a:cubicBezTo>
                  <a:pt x="16894" y="3659"/>
                  <a:pt x="16941" y="3703"/>
                  <a:pt x="16962" y="3703"/>
                </a:cubicBezTo>
                <a:cubicBezTo>
                  <a:pt x="16982" y="3703"/>
                  <a:pt x="17007" y="3741"/>
                  <a:pt x="17030" y="3784"/>
                </a:cubicBezTo>
                <a:cubicBezTo>
                  <a:pt x="17058" y="3837"/>
                  <a:pt x="17115" y="3865"/>
                  <a:pt x="17189" y="3865"/>
                </a:cubicBezTo>
                <a:cubicBezTo>
                  <a:pt x="17271" y="3865"/>
                  <a:pt x="17290" y="3888"/>
                  <a:pt x="17303" y="3946"/>
                </a:cubicBezTo>
                <a:cubicBezTo>
                  <a:pt x="17316" y="4005"/>
                  <a:pt x="17358" y="4000"/>
                  <a:pt x="17439" y="4000"/>
                </a:cubicBezTo>
                <a:cubicBezTo>
                  <a:pt x="17499" y="4000"/>
                  <a:pt x="17561" y="4051"/>
                  <a:pt x="17576" y="4082"/>
                </a:cubicBezTo>
                <a:cubicBezTo>
                  <a:pt x="17590" y="4112"/>
                  <a:pt x="17649" y="4142"/>
                  <a:pt x="17712" y="4163"/>
                </a:cubicBezTo>
                <a:cubicBezTo>
                  <a:pt x="17775" y="4183"/>
                  <a:pt x="17830" y="4220"/>
                  <a:pt x="17826" y="4244"/>
                </a:cubicBezTo>
                <a:cubicBezTo>
                  <a:pt x="17821" y="4267"/>
                  <a:pt x="17872" y="4283"/>
                  <a:pt x="17939" y="4298"/>
                </a:cubicBezTo>
                <a:cubicBezTo>
                  <a:pt x="18066" y="4326"/>
                  <a:pt x="18211" y="4456"/>
                  <a:pt x="18212" y="4541"/>
                </a:cubicBezTo>
                <a:cubicBezTo>
                  <a:pt x="18213" y="4571"/>
                  <a:pt x="18257" y="4595"/>
                  <a:pt x="18326" y="4595"/>
                </a:cubicBezTo>
                <a:cubicBezTo>
                  <a:pt x="18405" y="4595"/>
                  <a:pt x="18434" y="4622"/>
                  <a:pt x="18462" y="4676"/>
                </a:cubicBezTo>
                <a:cubicBezTo>
                  <a:pt x="18485" y="4719"/>
                  <a:pt x="18539" y="4757"/>
                  <a:pt x="18576" y="4757"/>
                </a:cubicBezTo>
                <a:cubicBezTo>
                  <a:pt x="18669" y="4757"/>
                  <a:pt x="18735" y="4817"/>
                  <a:pt x="18735" y="4946"/>
                </a:cubicBezTo>
                <a:cubicBezTo>
                  <a:pt x="18735" y="5020"/>
                  <a:pt x="18745" y="5055"/>
                  <a:pt x="18781" y="5055"/>
                </a:cubicBezTo>
                <a:cubicBezTo>
                  <a:pt x="18809" y="5055"/>
                  <a:pt x="18839" y="5093"/>
                  <a:pt x="18849" y="5136"/>
                </a:cubicBezTo>
                <a:cubicBezTo>
                  <a:pt x="18866" y="5212"/>
                  <a:pt x="18909" y="5230"/>
                  <a:pt x="19031" y="5217"/>
                </a:cubicBezTo>
                <a:cubicBezTo>
                  <a:pt x="19066" y="5213"/>
                  <a:pt x="19112" y="5252"/>
                  <a:pt x="19122" y="5298"/>
                </a:cubicBezTo>
                <a:cubicBezTo>
                  <a:pt x="19131" y="5341"/>
                  <a:pt x="19146" y="5379"/>
                  <a:pt x="19167" y="5379"/>
                </a:cubicBezTo>
                <a:cubicBezTo>
                  <a:pt x="19189" y="5379"/>
                  <a:pt x="19237" y="5445"/>
                  <a:pt x="19281" y="5514"/>
                </a:cubicBezTo>
                <a:cubicBezTo>
                  <a:pt x="19361" y="5641"/>
                  <a:pt x="19364" y="5633"/>
                  <a:pt x="19372" y="5730"/>
                </a:cubicBezTo>
                <a:cubicBezTo>
                  <a:pt x="19374" y="5759"/>
                  <a:pt x="19427" y="5819"/>
                  <a:pt x="19485" y="5838"/>
                </a:cubicBezTo>
                <a:cubicBezTo>
                  <a:pt x="19570" y="5867"/>
                  <a:pt x="19594" y="5884"/>
                  <a:pt x="19622" y="6001"/>
                </a:cubicBezTo>
                <a:cubicBezTo>
                  <a:pt x="19641" y="6081"/>
                  <a:pt x="19678" y="6151"/>
                  <a:pt x="19690" y="6136"/>
                </a:cubicBezTo>
                <a:cubicBezTo>
                  <a:pt x="19703" y="6121"/>
                  <a:pt x="19723" y="6149"/>
                  <a:pt x="19736" y="6190"/>
                </a:cubicBezTo>
                <a:cubicBezTo>
                  <a:pt x="19748" y="6230"/>
                  <a:pt x="19773" y="6271"/>
                  <a:pt x="19804" y="6298"/>
                </a:cubicBezTo>
                <a:cubicBezTo>
                  <a:pt x="19835" y="6325"/>
                  <a:pt x="19883" y="6396"/>
                  <a:pt x="19895" y="6460"/>
                </a:cubicBezTo>
                <a:cubicBezTo>
                  <a:pt x="19907" y="6524"/>
                  <a:pt x="19937" y="6595"/>
                  <a:pt x="19963" y="6595"/>
                </a:cubicBezTo>
                <a:cubicBezTo>
                  <a:pt x="19989" y="6595"/>
                  <a:pt x="20020" y="6612"/>
                  <a:pt x="20031" y="6649"/>
                </a:cubicBezTo>
                <a:cubicBezTo>
                  <a:pt x="20043" y="6687"/>
                  <a:pt x="20075" y="6740"/>
                  <a:pt x="20099" y="6757"/>
                </a:cubicBezTo>
                <a:cubicBezTo>
                  <a:pt x="20123" y="6775"/>
                  <a:pt x="20145" y="6846"/>
                  <a:pt x="20145" y="6920"/>
                </a:cubicBezTo>
                <a:cubicBezTo>
                  <a:pt x="20145" y="7014"/>
                  <a:pt x="20155" y="7055"/>
                  <a:pt x="20190" y="7055"/>
                </a:cubicBezTo>
                <a:cubicBezTo>
                  <a:pt x="20218" y="7055"/>
                  <a:pt x="20241" y="7082"/>
                  <a:pt x="20259" y="7136"/>
                </a:cubicBezTo>
                <a:cubicBezTo>
                  <a:pt x="20276" y="7190"/>
                  <a:pt x="20327" y="7250"/>
                  <a:pt x="20349" y="7244"/>
                </a:cubicBezTo>
                <a:cubicBezTo>
                  <a:pt x="20378" y="7237"/>
                  <a:pt x="20388" y="7281"/>
                  <a:pt x="20395" y="7433"/>
                </a:cubicBezTo>
                <a:cubicBezTo>
                  <a:pt x="20403" y="7613"/>
                  <a:pt x="20411" y="7660"/>
                  <a:pt x="20463" y="7676"/>
                </a:cubicBezTo>
                <a:cubicBezTo>
                  <a:pt x="20517" y="7693"/>
                  <a:pt x="20531" y="7741"/>
                  <a:pt x="20531" y="7920"/>
                </a:cubicBezTo>
                <a:cubicBezTo>
                  <a:pt x="20531" y="8099"/>
                  <a:pt x="20529" y="8141"/>
                  <a:pt x="20577" y="8136"/>
                </a:cubicBezTo>
                <a:cubicBezTo>
                  <a:pt x="20635" y="8130"/>
                  <a:pt x="20638" y="8130"/>
                  <a:pt x="20645" y="8406"/>
                </a:cubicBezTo>
                <a:cubicBezTo>
                  <a:pt x="20648" y="8513"/>
                  <a:pt x="20664" y="8553"/>
                  <a:pt x="20713" y="8568"/>
                </a:cubicBezTo>
                <a:cubicBezTo>
                  <a:pt x="20770" y="8586"/>
                  <a:pt x="20781" y="8639"/>
                  <a:pt x="20781" y="8839"/>
                </a:cubicBezTo>
                <a:cubicBezTo>
                  <a:pt x="20781" y="9037"/>
                  <a:pt x="20801" y="9060"/>
                  <a:pt x="20850" y="9055"/>
                </a:cubicBezTo>
                <a:cubicBezTo>
                  <a:pt x="20901" y="9050"/>
                  <a:pt x="20910" y="9102"/>
                  <a:pt x="20918" y="9488"/>
                </a:cubicBezTo>
                <a:cubicBezTo>
                  <a:pt x="20926" y="9888"/>
                  <a:pt x="20924" y="9928"/>
                  <a:pt x="20986" y="9947"/>
                </a:cubicBezTo>
                <a:cubicBezTo>
                  <a:pt x="21053" y="9968"/>
                  <a:pt x="21067" y="9992"/>
                  <a:pt x="21054" y="11001"/>
                </a:cubicBezTo>
                <a:cubicBezTo>
                  <a:pt x="21043" y="11869"/>
                  <a:pt x="21033" y="12038"/>
                  <a:pt x="20986" y="12136"/>
                </a:cubicBezTo>
                <a:cubicBezTo>
                  <a:pt x="20952" y="12209"/>
                  <a:pt x="20918" y="12320"/>
                  <a:pt x="20918" y="12461"/>
                </a:cubicBezTo>
                <a:cubicBezTo>
                  <a:pt x="20918" y="12655"/>
                  <a:pt x="20906" y="12714"/>
                  <a:pt x="20850" y="12731"/>
                </a:cubicBezTo>
                <a:cubicBezTo>
                  <a:pt x="20792" y="12749"/>
                  <a:pt x="20781" y="12770"/>
                  <a:pt x="20781" y="13028"/>
                </a:cubicBezTo>
                <a:cubicBezTo>
                  <a:pt x="20781" y="13287"/>
                  <a:pt x="20771" y="13335"/>
                  <a:pt x="20713" y="13353"/>
                </a:cubicBezTo>
                <a:cubicBezTo>
                  <a:pt x="20659" y="13370"/>
                  <a:pt x="20648" y="13394"/>
                  <a:pt x="20645" y="13569"/>
                </a:cubicBezTo>
                <a:cubicBezTo>
                  <a:pt x="20639" y="13858"/>
                  <a:pt x="20641" y="13865"/>
                  <a:pt x="20577" y="13920"/>
                </a:cubicBezTo>
                <a:cubicBezTo>
                  <a:pt x="20543" y="13950"/>
                  <a:pt x="20531" y="14008"/>
                  <a:pt x="20531" y="14083"/>
                </a:cubicBezTo>
                <a:cubicBezTo>
                  <a:pt x="20531" y="14176"/>
                  <a:pt x="20512" y="14230"/>
                  <a:pt x="20463" y="14245"/>
                </a:cubicBezTo>
                <a:cubicBezTo>
                  <a:pt x="20412" y="14261"/>
                  <a:pt x="20395" y="14289"/>
                  <a:pt x="20395" y="14407"/>
                </a:cubicBezTo>
                <a:cubicBezTo>
                  <a:pt x="20395" y="14490"/>
                  <a:pt x="20390" y="14562"/>
                  <a:pt x="20395" y="14569"/>
                </a:cubicBezTo>
                <a:cubicBezTo>
                  <a:pt x="20421" y="14612"/>
                  <a:pt x="20315" y="14704"/>
                  <a:pt x="20236" y="14704"/>
                </a:cubicBezTo>
                <a:cubicBezTo>
                  <a:pt x="20143" y="14704"/>
                  <a:pt x="20145" y="14734"/>
                  <a:pt x="20145" y="14948"/>
                </a:cubicBezTo>
                <a:cubicBezTo>
                  <a:pt x="20145" y="15133"/>
                  <a:pt x="20132" y="15146"/>
                  <a:pt x="20077" y="15164"/>
                </a:cubicBezTo>
                <a:cubicBezTo>
                  <a:pt x="20041" y="15175"/>
                  <a:pt x="20008" y="15220"/>
                  <a:pt x="20008" y="15245"/>
                </a:cubicBezTo>
                <a:cubicBezTo>
                  <a:pt x="20008" y="15269"/>
                  <a:pt x="19957" y="15339"/>
                  <a:pt x="19895" y="15407"/>
                </a:cubicBezTo>
                <a:cubicBezTo>
                  <a:pt x="19832" y="15475"/>
                  <a:pt x="19770" y="15566"/>
                  <a:pt x="19758" y="15623"/>
                </a:cubicBezTo>
                <a:cubicBezTo>
                  <a:pt x="19746" y="15681"/>
                  <a:pt x="19701" y="15748"/>
                  <a:pt x="19667" y="15758"/>
                </a:cubicBezTo>
                <a:cubicBezTo>
                  <a:pt x="19634" y="15769"/>
                  <a:pt x="19622" y="15811"/>
                  <a:pt x="19622" y="15840"/>
                </a:cubicBezTo>
                <a:cubicBezTo>
                  <a:pt x="19622" y="15868"/>
                  <a:pt x="19600" y="15904"/>
                  <a:pt x="19576" y="15921"/>
                </a:cubicBezTo>
                <a:cubicBezTo>
                  <a:pt x="19553" y="15938"/>
                  <a:pt x="19520" y="15964"/>
                  <a:pt x="19508" y="16002"/>
                </a:cubicBezTo>
                <a:cubicBezTo>
                  <a:pt x="19497" y="16039"/>
                  <a:pt x="19452" y="16083"/>
                  <a:pt x="19417" y="16083"/>
                </a:cubicBezTo>
                <a:cubicBezTo>
                  <a:pt x="19373" y="16083"/>
                  <a:pt x="19349" y="16094"/>
                  <a:pt x="19349" y="16164"/>
                </a:cubicBezTo>
                <a:cubicBezTo>
                  <a:pt x="19349" y="16275"/>
                  <a:pt x="19301" y="16380"/>
                  <a:pt x="19235" y="16380"/>
                </a:cubicBezTo>
                <a:cubicBezTo>
                  <a:pt x="19211" y="16380"/>
                  <a:pt x="19186" y="16391"/>
                  <a:pt x="19190" y="16407"/>
                </a:cubicBezTo>
                <a:cubicBezTo>
                  <a:pt x="19194" y="16423"/>
                  <a:pt x="19179" y="16495"/>
                  <a:pt x="19144" y="16542"/>
                </a:cubicBezTo>
                <a:cubicBezTo>
                  <a:pt x="19101" y="16602"/>
                  <a:pt x="19058" y="16623"/>
                  <a:pt x="19031" y="16596"/>
                </a:cubicBezTo>
                <a:cubicBezTo>
                  <a:pt x="19003" y="16569"/>
                  <a:pt x="18997" y="16568"/>
                  <a:pt x="18985" y="16623"/>
                </a:cubicBezTo>
                <a:cubicBezTo>
                  <a:pt x="18976" y="16667"/>
                  <a:pt x="18946" y="16704"/>
                  <a:pt x="18917" y="16704"/>
                </a:cubicBezTo>
                <a:cubicBezTo>
                  <a:pt x="18888" y="16704"/>
                  <a:pt x="18849" y="16726"/>
                  <a:pt x="18849" y="16759"/>
                </a:cubicBezTo>
                <a:cubicBezTo>
                  <a:pt x="18849" y="16791"/>
                  <a:pt x="18835" y="16825"/>
                  <a:pt x="18803" y="16840"/>
                </a:cubicBezTo>
                <a:cubicBezTo>
                  <a:pt x="18772" y="16854"/>
                  <a:pt x="18701" y="16930"/>
                  <a:pt x="18644" y="17002"/>
                </a:cubicBezTo>
                <a:cubicBezTo>
                  <a:pt x="18577" y="17087"/>
                  <a:pt x="18506" y="17131"/>
                  <a:pt x="18440" y="17137"/>
                </a:cubicBezTo>
                <a:cubicBezTo>
                  <a:pt x="18367" y="17143"/>
                  <a:pt x="18326" y="17168"/>
                  <a:pt x="18326" y="17218"/>
                </a:cubicBezTo>
                <a:cubicBezTo>
                  <a:pt x="18326" y="17256"/>
                  <a:pt x="18312" y="17312"/>
                  <a:pt x="18280" y="17326"/>
                </a:cubicBezTo>
                <a:cubicBezTo>
                  <a:pt x="18249" y="17340"/>
                  <a:pt x="18204" y="17352"/>
                  <a:pt x="18189" y="17380"/>
                </a:cubicBezTo>
                <a:cubicBezTo>
                  <a:pt x="18175" y="17409"/>
                  <a:pt x="18127" y="17434"/>
                  <a:pt x="18076" y="17434"/>
                </a:cubicBezTo>
                <a:cubicBezTo>
                  <a:pt x="18011" y="17434"/>
                  <a:pt x="17974" y="17461"/>
                  <a:pt x="17962" y="17515"/>
                </a:cubicBezTo>
                <a:cubicBezTo>
                  <a:pt x="17950" y="17572"/>
                  <a:pt x="17921" y="17596"/>
                  <a:pt x="17848" y="17596"/>
                </a:cubicBezTo>
                <a:cubicBezTo>
                  <a:pt x="17782" y="17596"/>
                  <a:pt x="17735" y="17626"/>
                  <a:pt x="17712" y="17678"/>
                </a:cubicBezTo>
                <a:cubicBezTo>
                  <a:pt x="17684" y="17741"/>
                  <a:pt x="17649" y="17759"/>
                  <a:pt x="17507" y="17759"/>
                </a:cubicBezTo>
                <a:cubicBezTo>
                  <a:pt x="17360" y="17759"/>
                  <a:pt x="17317" y="17774"/>
                  <a:pt x="17303" y="17840"/>
                </a:cubicBezTo>
                <a:cubicBezTo>
                  <a:pt x="17293" y="17883"/>
                  <a:pt x="17261" y="17921"/>
                  <a:pt x="17235" y="17921"/>
                </a:cubicBezTo>
                <a:cubicBezTo>
                  <a:pt x="17208" y="17921"/>
                  <a:pt x="17198" y="17932"/>
                  <a:pt x="17189" y="17975"/>
                </a:cubicBezTo>
                <a:cubicBezTo>
                  <a:pt x="17173" y="18046"/>
                  <a:pt x="17131" y="18056"/>
                  <a:pt x="16848" y="18056"/>
                </a:cubicBezTo>
                <a:cubicBezTo>
                  <a:pt x="16565" y="18056"/>
                  <a:pt x="16545" y="18066"/>
                  <a:pt x="16530" y="18137"/>
                </a:cubicBezTo>
                <a:cubicBezTo>
                  <a:pt x="16515" y="18206"/>
                  <a:pt x="16483" y="18218"/>
                  <a:pt x="16280" y="18218"/>
                </a:cubicBezTo>
                <a:lnTo>
                  <a:pt x="16052" y="18218"/>
                </a:lnTo>
                <a:lnTo>
                  <a:pt x="16007" y="18353"/>
                </a:lnTo>
                <a:cubicBezTo>
                  <a:pt x="15986" y="18449"/>
                  <a:pt x="15974" y="18464"/>
                  <a:pt x="15893" y="18488"/>
                </a:cubicBezTo>
                <a:cubicBezTo>
                  <a:pt x="15800" y="18517"/>
                  <a:pt x="15772" y="18539"/>
                  <a:pt x="15779" y="18651"/>
                </a:cubicBezTo>
                <a:cubicBezTo>
                  <a:pt x="15786" y="18754"/>
                  <a:pt x="15793" y="18776"/>
                  <a:pt x="15734" y="18786"/>
                </a:cubicBezTo>
                <a:cubicBezTo>
                  <a:pt x="15677" y="18795"/>
                  <a:pt x="15651" y="18834"/>
                  <a:pt x="15643" y="18948"/>
                </a:cubicBezTo>
                <a:cubicBezTo>
                  <a:pt x="15634" y="19071"/>
                  <a:pt x="15626" y="19100"/>
                  <a:pt x="15552" y="19110"/>
                </a:cubicBezTo>
                <a:cubicBezTo>
                  <a:pt x="15504" y="19117"/>
                  <a:pt x="15447" y="19100"/>
                  <a:pt x="15438" y="19083"/>
                </a:cubicBezTo>
                <a:cubicBezTo>
                  <a:pt x="15403" y="19014"/>
                  <a:pt x="15431" y="18805"/>
                  <a:pt x="15484" y="18759"/>
                </a:cubicBezTo>
                <a:cubicBezTo>
                  <a:pt x="15515" y="18732"/>
                  <a:pt x="15552" y="18649"/>
                  <a:pt x="15552" y="18597"/>
                </a:cubicBezTo>
                <a:cubicBezTo>
                  <a:pt x="15552" y="18476"/>
                  <a:pt x="15610" y="18407"/>
                  <a:pt x="15711" y="18407"/>
                </a:cubicBezTo>
                <a:cubicBezTo>
                  <a:pt x="15777" y="18407"/>
                  <a:pt x="15795" y="18398"/>
                  <a:pt x="15779" y="18326"/>
                </a:cubicBezTo>
                <a:cubicBezTo>
                  <a:pt x="15768" y="18275"/>
                  <a:pt x="15773" y="18203"/>
                  <a:pt x="15802" y="18164"/>
                </a:cubicBezTo>
                <a:cubicBezTo>
                  <a:pt x="15830" y="18128"/>
                  <a:pt x="15846" y="18044"/>
                  <a:pt x="15848" y="17975"/>
                </a:cubicBezTo>
                <a:cubicBezTo>
                  <a:pt x="15850" y="17890"/>
                  <a:pt x="15877" y="17852"/>
                  <a:pt x="15916" y="17840"/>
                </a:cubicBezTo>
                <a:cubicBezTo>
                  <a:pt x="15947" y="17830"/>
                  <a:pt x="15975" y="17799"/>
                  <a:pt x="15984" y="17759"/>
                </a:cubicBezTo>
                <a:cubicBezTo>
                  <a:pt x="15993" y="17718"/>
                  <a:pt x="16024" y="17678"/>
                  <a:pt x="16052" y="17678"/>
                </a:cubicBezTo>
                <a:cubicBezTo>
                  <a:pt x="16090" y="17678"/>
                  <a:pt x="16098" y="17642"/>
                  <a:pt x="16098" y="17542"/>
                </a:cubicBezTo>
                <a:cubicBezTo>
                  <a:pt x="16098" y="17457"/>
                  <a:pt x="16136" y="17394"/>
                  <a:pt x="16166" y="17380"/>
                </a:cubicBezTo>
                <a:cubicBezTo>
                  <a:pt x="16192" y="17368"/>
                  <a:pt x="16222" y="17293"/>
                  <a:pt x="16234" y="17218"/>
                </a:cubicBezTo>
                <a:cubicBezTo>
                  <a:pt x="16246" y="17143"/>
                  <a:pt x="16256" y="17067"/>
                  <a:pt x="16280" y="17056"/>
                </a:cubicBezTo>
                <a:cubicBezTo>
                  <a:pt x="16303" y="17045"/>
                  <a:pt x="16336" y="16983"/>
                  <a:pt x="16348" y="16921"/>
                </a:cubicBezTo>
                <a:cubicBezTo>
                  <a:pt x="16359" y="16858"/>
                  <a:pt x="16393" y="16802"/>
                  <a:pt x="16416" y="16786"/>
                </a:cubicBezTo>
                <a:cubicBezTo>
                  <a:pt x="16439" y="16769"/>
                  <a:pt x="16472" y="16676"/>
                  <a:pt x="16484" y="16569"/>
                </a:cubicBezTo>
                <a:cubicBezTo>
                  <a:pt x="16496" y="16462"/>
                  <a:pt x="16528" y="16347"/>
                  <a:pt x="16552" y="16326"/>
                </a:cubicBezTo>
                <a:cubicBezTo>
                  <a:pt x="16576" y="16305"/>
                  <a:pt x="16609" y="16217"/>
                  <a:pt x="16621" y="16110"/>
                </a:cubicBezTo>
                <a:cubicBezTo>
                  <a:pt x="16633" y="16003"/>
                  <a:pt x="16662" y="15890"/>
                  <a:pt x="16689" y="15867"/>
                </a:cubicBezTo>
                <a:cubicBezTo>
                  <a:pt x="16724" y="15835"/>
                  <a:pt x="16734" y="15739"/>
                  <a:pt x="16734" y="15542"/>
                </a:cubicBezTo>
                <a:cubicBezTo>
                  <a:pt x="16734" y="15328"/>
                  <a:pt x="16751" y="15241"/>
                  <a:pt x="16803" y="15164"/>
                </a:cubicBezTo>
                <a:cubicBezTo>
                  <a:pt x="16856" y="15082"/>
                  <a:pt x="16871" y="15006"/>
                  <a:pt x="16871" y="14731"/>
                </a:cubicBezTo>
                <a:cubicBezTo>
                  <a:pt x="16871" y="14439"/>
                  <a:pt x="16859" y="14395"/>
                  <a:pt x="16916" y="14353"/>
                </a:cubicBezTo>
                <a:cubicBezTo>
                  <a:pt x="16979" y="14306"/>
                  <a:pt x="16984" y="14277"/>
                  <a:pt x="16984" y="13353"/>
                </a:cubicBezTo>
                <a:cubicBezTo>
                  <a:pt x="16984" y="12801"/>
                  <a:pt x="16978" y="12395"/>
                  <a:pt x="16962" y="12407"/>
                </a:cubicBezTo>
                <a:cubicBezTo>
                  <a:pt x="16906" y="12448"/>
                  <a:pt x="16863" y="12302"/>
                  <a:pt x="16871" y="12136"/>
                </a:cubicBezTo>
                <a:cubicBezTo>
                  <a:pt x="16875" y="12045"/>
                  <a:pt x="16873" y="11818"/>
                  <a:pt x="16871" y="11623"/>
                </a:cubicBezTo>
                <a:cubicBezTo>
                  <a:pt x="16867" y="11297"/>
                  <a:pt x="16865" y="11264"/>
                  <a:pt x="16803" y="11244"/>
                </a:cubicBezTo>
                <a:cubicBezTo>
                  <a:pt x="16737" y="11224"/>
                  <a:pt x="16724" y="11191"/>
                  <a:pt x="16734" y="10758"/>
                </a:cubicBezTo>
                <a:cubicBezTo>
                  <a:pt x="16743" y="10393"/>
                  <a:pt x="16759" y="10309"/>
                  <a:pt x="16803" y="10271"/>
                </a:cubicBezTo>
                <a:cubicBezTo>
                  <a:pt x="16846" y="10234"/>
                  <a:pt x="16861" y="10118"/>
                  <a:pt x="16871" y="9731"/>
                </a:cubicBezTo>
                <a:cubicBezTo>
                  <a:pt x="16881" y="9330"/>
                  <a:pt x="16891" y="9259"/>
                  <a:pt x="16939" y="9217"/>
                </a:cubicBezTo>
                <a:cubicBezTo>
                  <a:pt x="16990" y="9173"/>
                  <a:pt x="16984" y="9066"/>
                  <a:pt x="16984" y="8325"/>
                </a:cubicBezTo>
                <a:cubicBezTo>
                  <a:pt x="16984" y="7756"/>
                  <a:pt x="16989" y="7492"/>
                  <a:pt x="16962" y="7433"/>
                </a:cubicBezTo>
                <a:cubicBezTo>
                  <a:pt x="16905" y="7312"/>
                  <a:pt x="16892" y="7266"/>
                  <a:pt x="16871" y="6812"/>
                </a:cubicBezTo>
                <a:cubicBezTo>
                  <a:pt x="16855" y="6473"/>
                  <a:pt x="16853" y="6394"/>
                  <a:pt x="16803" y="6352"/>
                </a:cubicBezTo>
                <a:cubicBezTo>
                  <a:pt x="16756" y="6313"/>
                  <a:pt x="16734" y="6264"/>
                  <a:pt x="16734" y="6109"/>
                </a:cubicBezTo>
                <a:cubicBezTo>
                  <a:pt x="16734" y="5997"/>
                  <a:pt x="16710" y="5864"/>
                  <a:pt x="16689" y="5838"/>
                </a:cubicBezTo>
                <a:cubicBezTo>
                  <a:pt x="16667" y="5813"/>
                  <a:pt x="16673" y="5811"/>
                  <a:pt x="16689" y="5811"/>
                </a:cubicBezTo>
                <a:cubicBezTo>
                  <a:pt x="16704" y="5811"/>
                  <a:pt x="16694" y="5768"/>
                  <a:pt x="16666" y="5730"/>
                </a:cubicBezTo>
                <a:cubicBezTo>
                  <a:pt x="16636" y="5690"/>
                  <a:pt x="16606" y="5579"/>
                  <a:pt x="16598" y="5433"/>
                </a:cubicBezTo>
                <a:cubicBezTo>
                  <a:pt x="16588" y="5254"/>
                  <a:pt x="16569" y="5162"/>
                  <a:pt x="16530" y="5136"/>
                </a:cubicBezTo>
                <a:cubicBezTo>
                  <a:pt x="16499" y="5115"/>
                  <a:pt x="16461" y="5059"/>
                  <a:pt x="16461" y="5001"/>
                </a:cubicBezTo>
                <a:cubicBezTo>
                  <a:pt x="16461" y="4937"/>
                  <a:pt x="16433" y="4868"/>
                  <a:pt x="16393" y="4838"/>
                </a:cubicBezTo>
                <a:cubicBezTo>
                  <a:pt x="16352" y="4808"/>
                  <a:pt x="16348" y="4746"/>
                  <a:pt x="16348" y="4676"/>
                </a:cubicBezTo>
                <a:cubicBezTo>
                  <a:pt x="16348" y="4614"/>
                  <a:pt x="16327" y="4552"/>
                  <a:pt x="16302" y="4541"/>
                </a:cubicBezTo>
                <a:cubicBezTo>
                  <a:pt x="16278" y="4530"/>
                  <a:pt x="16246" y="4453"/>
                  <a:pt x="16234" y="4379"/>
                </a:cubicBezTo>
                <a:cubicBezTo>
                  <a:pt x="16222" y="4304"/>
                  <a:pt x="16191" y="4255"/>
                  <a:pt x="16166" y="4244"/>
                </a:cubicBezTo>
                <a:cubicBezTo>
                  <a:pt x="16140" y="4232"/>
                  <a:pt x="16109" y="4156"/>
                  <a:pt x="16098" y="4082"/>
                </a:cubicBezTo>
                <a:cubicBezTo>
                  <a:pt x="16086" y="4007"/>
                  <a:pt x="16041" y="3902"/>
                  <a:pt x="16007" y="3865"/>
                </a:cubicBezTo>
                <a:cubicBezTo>
                  <a:pt x="15936" y="3790"/>
                  <a:pt x="15926" y="3687"/>
                  <a:pt x="15984" y="3460"/>
                </a:cubicBezTo>
                <a:cubicBezTo>
                  <a:pt x="16008" y="3366"/>
                  <a:pt x="16046" y="3304"/>
                  <a:pt x="16075" y="3298"/>
                </a:cubicBezTo>
                <a:close/>
                <a:moveTo>
                  <a:pt x="14643" y="3433"/>
                </a:moveTo>
                <a:cubicBezTo>
                  <a:pt x="14670" y="3432"/>
                  <a:pt x="14716" y="3451"/>
                  <a:pt x="14733" y="3487"/>
                </a:cubicBezTo>
                <a:cubicBezTo>
                  <a:pt x="14748" y="3517"/>
                  <a:pt x="14808" y="3534"/>
                  <a:pt x="14870" y="3541"/>
                </a:cubicBezTo>
                <a:cubicBezTo>
                  <a:pt x="14961" y="3551"/>
                  <a:pt x="14980" y="3592"/>
                  <a:pt x="15029" y="3703"/>
                </a:cubicBezTo>
                <a:cubicBezTo>
                  <a:pt x="15063" y="3779"/>
                  <a:pt x="15126" y="3845"/>
                  <a:pt x="15165" y="3865"/>
                </a:cubicBezTo>
                <a:cubicBezTo>
                  <a:pt x="15213" y="3890"/>
                  <a:pt x="15250" y="3946"/>
                  <a:pt x="15256" y="4027"/>
                </a:cubicBezTo>
                <a:cubicBezTo>
                  <a:pt x="15263" y="4110"/>
                  <a:pt x="15282" y="4176"/>
                  <a:pt x="15325" y="4190"/>
                </a:cubicBezTo>
                <a:cubicBezTo>
                  <a:pt x="15372" y="4204"/>
                  <a:pt x="15393" y="4223"/>
                  <a:pt x="15393" y="4325"/>
                </a:cubicBezTo>
                <a:cubicBezTo>
                  <a:pt x="15393" y="4430"/>
                  <a:pt x="15407" y="4470"/>
                  <a:pt x="15461" y="4487"/>
                </a:cubicBezTo>
                <a:cubicBezTo>
                  <a:pt x="15518" y="4505"/>
                  <a:pt x="15522" y="4532"/>
                  <a:pt x="15507" y="4622"/>
                </a:cubicBezTo>
                <a:cubicBezTo>
                  <a:pt x="15492" y="4711"/>
                  <a:pt x="15495" y="4754"/>
                  <a:pt x="15552" y="4784"/>
                </a:cubicBezTo>
                <a:cubicBezTo>
                  <a:pt x="15600" y="4809"/>
                  <a:pt x="15636" y="4865"/>
                  <a:pt x="15643" y="4946"/>
                </a:cubicBezTo>
                <a:cubicBezTo>
                  <a:pt x="15650" y="5029"/>
                  <a:pt x="15668" y="5068"/>
                  <a:pt x="15711" y="5082"/>
                </a:cubicBezTo>
                <a:cubicBezTo>
                  <a:pt x="15760" y="5097"/>
                  <a:pt x="15779" y="5129"/>
                  <a:pt x="15779" y="5244"/>
                </a:cubicBezTo>
                <a:cubicBezTo>
                  <a:pt x="15780" y="5332"/>
                  <a:pt x="15810" y="5430"/>
                  <a:pt x="15848" y="5487"/>
                </a:cubicBezTo>
                <a:cubicBezTo>
                  <a:pt x="15887" y="5547"/>
                  <a:pt x="15915" y="5659"/>
                  <a:pt x="15916" y="5757"/>
                </a:cubicBezTo>
                <a:cubicBezTo>
                  <a:pt x="15916" y="5867"/>
                  <a:pt x="15939" y="5925"/>
                  <a:pt x="15984" y="5974"/>
                </a:cubicBezTo>
                <a:cubicBezTo>
                  <a:pt x="16034" y="6027"/>
                  <a:pt x="16052" y="6111"/>
                  <a:pt x="16052" y="6271"/>
                </a:cubicBezTo>
                <a:cubicBezTo>
                  <a:pt x="16052" y="6400"/>
                  <a:pt x="16065" y="6508"/>
                  <a:pt x="16098" y="6568"/>
                </a:cubicBezTo>
                <a:cubicBezTo>
                  <a:pt x="16134" y="6635"/>
                  <a:pt x="16151" y="6806"/>
                  <a:pt x="16166" y="7082"/>
                </a:cubicBezTo>
                <a:cubicBezTo>
                  <a:pt x="16178" y="7309"/>
                  <a:pt x="16212" y="7489"/>
                  <a:pt x="16234" y="7514"/>
                </a:cubicBezTo>
                <a:cubicBezTo>
                  <a:pt x="16261" y="7547"/>
                  <a:pt x="16280" y="7792"/>
                  <a:pt x="16280" y="8298"/>
                </a:cubicBezTo>
                <a:cubicBezTo>
                  <a:pt x="16278" y="8999"/>
                  <a:pt x="16264" y="9027"/>
                  <a:pt x="16189" y="9136"/>
                </a:cubicBezTo>
                <a:lnTo>
                  <a:pt x="16120" y="9244"/>
                </a:lnTo>
                <a:lnTo>
                  <a:pt x="16052" y="9082"/>
                </a:lnTo>
                <a:cubicBezTo>
                  <a:pt x="16017" y="8999"/>
                  <a:pt x="15973" y="8863"/>
                  <a:pt x="15961" y="8785"/>
                </a:cubicBezTo>
                <a:cubicBezTo>
                  <a:pt x="15949" y="8707"/>
                  <a:pt x="15920" y="8635"/>
                  <a:pt x="15893" y="8623"/>
                </a:cubicBezTo>
                <a:cubicBezTo>
                  <a:pt x="15867" y="8610"/>
                  <a:pt x="15848" y="8574"/>
                  <a:pt x="15848" y="8541"/>
                </a:cubicBezTo>
                <a:cubicBezTo>
                  <a:pt x="15848" y="8509"/>
                  <a:pt x="15831" y="8487"/>
                  <a:pt x="15802" y="8487"/>
                </a:cubicBezTo>
                <a:cubicBezTo>
                  <a:pt x="15773" y="8487"/>
                  <a:pt x="15743" y="8447"/>
                  <a:pt x="15734" y="8406"/>
                </a:cubicBezTo>
                <a:cubicBezTo>
                  <a:pt x="15725" y="8365"/>
                  <a:pt x="15677" y="8336"/>
                  <a:pt x="15643" y="8325"/>
                </a:cubicBezTo>
                <a:cubicBezTo>
                  <a:pt x="15596" y="8311"/>
                  <a:pt x="15575" y="8268"/>
                  <a:pt x="15575" y="8163"/>
                </a:cubicBezTo>
                <a:cubicBezTo>
                  <a:pt x="15575" y="8086"/>
                  <a:pt x="15572" y="8028"/>
                  <a:pt x="15552" y="8028"/>
                </a:cubicBezTo>
                <a:cubicBezTo>
                  <a:pt x="15493" y="8028"/>
                  <a:pt x="15325" y="7804"/>
                  <a:pt x="15325" y="7731"/>
                </a:cubicBezTo>
                <a:cubicBezTo>
                  <a:pt x="15325" y="7693"/>
                  <a:pt x="15292" y="7632"/>
                  <a:pt x="15256" y="7595"/>
                </a:cubicBezTo>
                <a:cubicBezTo>
                  <a:pt x="15220" y="7559"/>
                  <a:pt x="15188" y="7513"/>
                  <a:pt x="15188" y="7487"/>
                </a:cubicBezTo>
                <a:cubicBezTo>
                  <a:pt x="15188" y="7462"/>
                  <a:pt x="15152" y="7421"/>
                  <a:pt x="15097" y="7406"/>
                </a:cubicBezTo>
                <a:cubicBezTo>
                  <a:pt x="15042" y="7392"/>
                  <a:pt x="14972" y="7359"/>
                  <a:pt x="14961" y="7325"/>
                </a:cubicBezTo>
                <a:cubicBezTo>
                  <a:pt x="14932" y="7235"/>
                  <a:pt x="14847" y="7124"/>
                  <a:pt x="14779" y="7109"/>
                </a:cubicBezTo>
                <a:cubicBezTo>
                  <a:pt x="14742" y="7100"/>
                  <a:pt x="14706" y="7066"/>
                  <a:pt x="14688" y="6974"/>
                </a:cubicBezTo>
                <a:cubicBezTo>
                  <a:pt x="14663" y="6846"/>
                  <a:pt x="14659" y="6812"/>
                  <a:pt x="14574" y="6812"/>
                </a:cubicBezTo>
                <a:cubicBezTo>
                  <a:pt x="14504" y="6812"/>
                  <a:pt x="14430" y="6773"/>
                  <a:pt x="14324" y="6649"/>
                </a:cubicBezTo>
                <a:cubicBezTo>
                  <a:pt x="14244" y="6555"/>
                  <a:pt x="14165" y="6456"/>
                  <a:pt x="14165" y="6433"/>
                </a:cubicBezTo>
                <a:cubicBezTo>
                  <a:pt x="14165" y="6410"/>
                  <a:pt x="14117" y="6367"/>
                  <a:pt x="14051" y="6352"/>
                </a:cubicBezTo>
                <a:cubicBezTo>
                  <a:pt x="13975" y="6335"/>
                  <a:pt x="13925" y="6318"/>
                  <a:pt x="13915" y="6271"/>
                </a:cubicBezTo>
                <a:cubicBezTo>
                  <a:pt x="13906" y="6231"/>
                  <a:pt x="13895" y="6190"/>
                  <a:pt x="13869" y="6190"/>
                </a:cubicBezTo>
                <a:cubicBezTo>
                  <a:pt x="13844" y="6190"/>
                  <a:pt x="13811" y="6167"/>
                  <a:pt x="13801" y="6136"/>
                </a:cubicBezTo>
                <a:cubicBezTo>
                  <a:pt x="13791" y="6105"/>
                  <a:pt x="13741" y="6069"/>
                  <a:pt x="13688" y="6055"/>
                </a:cubicBezTo>
                <a:cubicBezTo>
                  <a:pt x="13634" y="6041"/>
                  <a:pt x="13584" y="6004"/>
                  <a:pt x="13574" y="5974"/>
                </a:cubicBezTo>
                <a:cubicBezTo>
                  <a:pt x="13563" y="5939"/>
                  <a:pt x="13495" y="5920"/>
                  <a:pt x="13415" y="5920"/>
                </a:cubicBezTo>
                <a:cubicBezTo>
                  <a:pt x="13327" y="5920"/>
                  <a:pt x="13292" y="5908"/>
                  <a:pt x="13278" y="5865"/>
                </a:cubicBezTo>
                <a:cubicBezTo>
                  <a:pt x="13229" y="5712"/>
                  <a:pt x="13088" y="5622"/>
                  <a:pt x="12937" y="5622"/>
                </a:cubicBezTo>
                <a:cubicBezTo>
                  <a:pt x="12816" y="5622"/>
                  <a:pt x="12792" y="5605"/>
                  <a:pt x="12778" y="5541"/>
                </a:cubicBezTo>
                <a:cubicBezTo>
                  <a:pt x="12763" y="5472"/>
                  <a:pt x="12743" y="5460"/>
                  <a:pt x="12528" y="5460"/>
                </a:cubicBezTo>
                <a:cubicBezTo>
                  <a:pt x="12344" y="5460"/>
                  <a:pt x="12269" y="5449"/>
                  <a:pt x="12255" y="5406"/>
                </a:cubicBezTo>
                <a:cubicBezTo>
                  <a:pt x="12245" y="5374"/>
                  <a:pt x="12180" y="5339"/>
                  <a:pt x="12119" y="5325"/>
                </a:cubicBezTo>
                <a:cubicBezTo>
                  <a:pt x="12057" y="5311"/>
                  <a:pt x="11996" y="5270"/>
                  <a:pt x="11982" y="5244"/>
                </a:cubicBezTo>
                <a:cubicBezTo>
                  <a:pt x="11969" y="5217"/>
                  <a:pt x="11923" y="5184"/>
                  <a:pt x="11869" y="5163"/>
                </a:cubicBezTo>
                <a:cubicBezTo>
                  <a:pt x="11815" y="5142"/>
                  <a:pt x="11761" y="5092"/>
                  <a:pt x="11755" y="5055"/>
                </a:cubicBezTo>
                <a:cubicBezTo>
                  <a:pt x="11739" y="4956"/>
                  <a:pt x="12059" y="4595"/>
                  <a:pt x="12164" y="4595"/>
                </a:cubicBezTo>
                <a:cubicBezTo>
                  <a:pt x="12216" y="4595"/>
                  <a:pt x="12255" y="4579"/>
                  <a:pt x="12255" y="4541"/>
                </a:cubicBezTo>
                <a:cubicBezTo>
                  <a:pt x="12255" y="4508"/>
                  <a:pt x="12269" y="4474"/>
                  <a:pt x="12301" y="4460"/>
                </a:cubicBezTo>
                <a:cubicBezTo>
                  <a:pt x="12332" y="4446"/>
                  <a:pt x="12370" y="4388"/>
                  <a:pt x="12392" y="4352"/>
                </a:cubicBezTo>
                <a:cubicBezTo>
                  <a:pt x="12419" y="4307"/>
                  <a:pt x="12469" y="4290"/>
                  <a:pt x="12551" y="4298"/>
                </a:cubicBezTo>
                <a:cubicBezTo>
                  <a:pt x="12635" y="4306"/>
                  <a:pt x="12694" y="4297"/>
                  <a:pt x="12733" y="4244"/>
                </a:cubicBezTo>
                <a:cubicBezTo>
                  <a:pt x="12762" y="4203"/>
                  <a:pt x="12816" y="4163"/>
                  <a:pt x="12846" y="4163"/>
                </a:cubicBezTo>
                <a:cubicBezTo>
                  <a:pt x="12876" y="4163"/>
                  <a:pt x="12905" y="4126"/>
                  <a:pt x="12915" y="4082"/>
                </a:cubicBezTo>
                <a:cubicBezTo>
                  <a:pt x="12924" y="4037"/>
                  <a:pt x="12936" y="4024"/>
                  <a:pt x="12960" y="4027"/>
                </a:cubicBezTo>
                <a:cubicBezTo>
                  <a:pt x="13121" y="4053"/>
                  <a:pt x="13262" y="4020"/>
                  <a:pt x="13278" y="3946"/>
                </a:cubicBezTo>
                <a:cubicBezTo>
                  <a:pt x="13292" y="3886"/>
                  <a:pt x="13322" y="3865"/>
                  <a:pt x="13415" y="3865"/>
                </a:cubicBezTo>
                <a:cubicBezTo>
                  <a:pt x="13496" y="3865"/>
                  <a:pt x="13537" y="3837"/>
                  <a:pt x="13574" y="3784"/>
                </a:cubicBezTo>
                <a:cubicBezTo>
                  <a:pt x="13611" y="3730"/>
                  <a:pt x="13681" y="3707"/>
                  <a:pt x="13779" y="3703"/>
                </a:cubicBezTo>
                <a:cubicBezTo>
                  <a:pt x="13881" y="3699"/>
                  <a:pt x="13907" y="3674"/>
                  <a:pt x="13869" y="3649"/>
                </a:cubicBezTo>
                <a:cubicBezTo>
                  <a:pt x="13760" y="3577"/>
                  <a:pt x="13861" y="3541"/>
                  <a:pt x="14188" y="3541"/>
                </a:cubicBezTo>
                <a:cubicBezTo>
                  <a:pt x="14448" y="3541"/>
                  <a:pt x="14543" y="3532"/>
                  <a:pt x="14574" y="3487"/>
                </a:cubicBezTo>
                <a:cubicBezTo>
                  <a:pt x="14600" y="3450"/>
                  <a:pt x="14615" y="3433"/>
                  <a:pt x="14643" y="3433"/>
                </a:cubicBezTo>
                <a:close/>
                <a:moveTo>
                  <a:pt x="6116" y="3568"/>
                </a:moveTo>
                <a:lnTo>
                  <a:pt x="6798" y="3568"/>
                </a:lnTo>
                <a:lnTo>
                  <a:pt x="7480" y="3568"/>
                </a:lnTo>
                <a:lnTo>
                  <a:pt x="7571" y="3676"/>
                </a:lnTo>
                <a:cubicBezTo>
                  <a:pt x="7619" y="3730"/>
                  <a:pt x="7662" y="3784"/>
                  <a:pt x="7662" y="3811"/>
                </a:cubicBezTo>
                <a:cubicBezTo>
                  <a:pt x="7663" y="3847"/>
                  <a:pt x="7743" y="3865"/>
                  <a:pt x="7981" y="3865"/>
                </a:cubicBezTo>
                <a:cubicBezTo>
                  <a:pt x="8302" y="3865"/>
                  <a:pt x="8323" y="3862"/>
                  <a:pt x="8390" y="3973"/>
                </a:cubicBezTo>
                <a:cubicBezTo>
                  <a:pt x="8427" y="4036"/>
                  <a:pt x="8435" y="4112"/>
                  <a:pt x="8435" y="4136"/>
                </a:cubicBezTo>
                <a:cubicBezTo>
                  <a:pt x="8435" y="4162"/>
                  <a:pt x="8530" y="4163"/>
                  <a:pt x="8663" y="4163"/>
                </a:cubicBezTo>
                <a:cubicBezTo>
                  <a:pt x="8835" y="4163"/>
                  <a:pt x="8873" y="4189"/>
                  <a:pt x="8890" y="4244"/>
                </a:cubicBezTo>
                <a:cubicBezTo>
                  <a:pt x="8926" y="4354"/>
                  <a:pt x="9082" y="4487"/>
                  <a:pt x="9163" y="4487"/>
                </a:cubicBezTo>
                <a:cubicBezTo>
                  <a:pt x="9217" y="4487"/>
                  <a:pt x="9238" y="4524"/>
                  <a:pt x="9277" y="4622"/>
                </a:cubicBezTo>
                <a:cubicBezTo>
                  <a:pt x="9320" y="4730"/>
                  <a:pt x="9362" y="4757"/>
                  <a:pt x="9436" y="4757"/>
                </a:cubicBezTo>
                <a:cubicBezTo>
                  <a:pt x="9610" y="4757"/>
                  <a:pt x="9686" y="4817"/>
                  <a:pt x="9686" y="4946"/>
                </a:cubicBezTo>
                <a:cubicBezTo>
                  <a:pt x="9686" y="5054"/>
                  <a:pt x="9700" y="5055"/>
                  <a:pt x="9800" y="5055"/>
                </a:cubicBezTo>
                <a:cubicBezTo>
                  <a:pt x="9864" y="5055"/>
                  <a:pt x="9927" y="5094"/>
                  <a:pt x="9959" y="5136"/>
                </a:cubicBezTo>
                <a:cubicBezTo>
                  <a:pt x="10009" y="5202"/>
                  <a:pt x="10007" y="5209"/>
                  <a:pt x="9959" y="5325"/>
                </a:cubicBezTo>
                <a:cubicBezTo>
                  <a:pt x="9914" y="5432"/>
                  <a:pt x="9887" y="5443"/>
                  <a:pt x="9800" y="5433"/>
                </a:cubicBezTo>
                <a:cubicBezTo>
                  <a:pt x="9710" y="5423"/>
                  <a:pt x="9695" y="5408"/>
                  <a:pt x="9686" y="5298"/>
                </a:cubicBezTo>
                <a:cubicBezTo>
                  <a:pt x="9676" y="5173"/>
                  <a:pt x="9695" y="5190"/>
                  <a:pt x="9527" y="5190"/>
                </a:cubicBezTo>
                <a:cubicBezTo>
                  <a:pt x="9433" y="5190"/>
                  <a:pt x="9312" y="5215"/>
                  <a:pt x="9277" y="5244"/>
                </a:cubicBezTo>
                <a:cubicBezTo>
                  <a:pt x="9241" y="5273"/>
                  <a:pt x="9162" y="5310"/>
                  <a:pt x="9095" y="5325"/>
                </a:cubicBezTo>
                <a:cubicBezTo>
                  <a:pt x="9026" y="5340"/>
                  <a:pt x="8977" y="5352"/>
                  <a:pt x="8981" y="5379"/>
                </a:cubicBezTo>
                <a:cubicBezTo>
                  <a:pt x="8986" y="5411"/>
                  <a:pt x="8905" y="5425"/>
                  <a:pt x="8754" y="5433"/>
                </a:cubicBezTo>
                <a:cubicBezTo>
                  <a:pt x="8566" y="5443"/>
                  <a:pt x="8541" y="5458"/>
                  <a:pt x="8549" y="5514"/>
                </a:cubicBezTo>
                <a:cubicBezTo>
                  <a:pt x="8557" y="5571"/>
                  <a:pt x="8521" y="5586"/>
                  <a:pt x="8322" y="5595"/>
                </a:cubicBezTo>
                <a:cubicBezTo>
                  <a:pt x="8098" y="5606"/>
                  <a:pt x="8093" y="5630"/>
                  <a:pt x="8072" y="5730"/>
                </a:cubicBezTo>
                <a:cubicBezTo>
                  <a:pt x="8037" y="5894"/>
                  <a:pt x="7995" y="5920"/>
                  <a:pt x="7844" y="5920"/>
                </a:cubicBezTo>
                <a:cubicBezTo>
                  <a:pt x="7732" y="5920"/>
                  <a:pt x="7699" y="5938"/>
                  <a:pt x="7685" y="6001"/>
                </a:cubicBezTo>
                <a:cubicBezTo>
                  <a:pt x="7672" y="6060"/>
                  <a:pt x="7635" y="6082"/>
                  <a:pt x="7549" y="6082"/>
                </a:cubicBezTo>
                <a:cubicBezTo>
                  <a:pt x="7462" y="6082"/>
                  <a:pt x="7425" y="6104"/>
                  <a:pt x="7412" y="6163"/>
                </a:cubicBezTo>
                <a:cubicBezTo>
                  <a:pt x="7403" y="6206"/>
                  <a:pt x="7373" y="6244"/>
                  <a:pt x="7344" y="6244"/>
                </a:cubicBezTo>
                <a:cubicBezTo>
                  <a:pt x="7315" y="6244"/>
                  <a:pt x="7299" y="6265"/>
                  <a:pt x="7299" y="6298"/>
                </a:cubicBezTo>
                <a:cubicBezTo>
                  <a:pt x="7299" y="6331"/>
                  <a:pt x="7285" y="6365"/>
                  <a:pt x="7253" y="6379"/>
                </a:cubicBezTo>
                <a:cubicBezTo>
                  <a:pt x="7222" y="6393"/>
                  <a:pt x="7180" y="6434"/>
                  <a:pt x="7162" y="6460"/>
                </a:cubicBezTo>
                <a:cubicBezTo>
                  <a:pt x="7144" y="6486"/>
                  <a:pt x="7084" y="6506"/>
                  <a:pt x="7048" y="6514"/>
                </a:cubicBezTo>
                <a:cubicBezTo>
                  <a:pt x="7012" y="6523"/>
                  <a:pt x="6998" y="6542"/>
                  <a:pt x="7003" y="6568"/>
                </a:cubicBezTo>
                <a:cubicBezTo>
                  <a:pt x="7008" y="6594"/>
                  <a:pt x="6960" y="6628"/>
                  <a:pt x="6912" y="6649"/>
                </a:cubicBezTo>
                <a:cubicBezTo>
                  <a:pt x="6864" y="6671"/>
                  <a:pt x="6818" y="6728"/>
                  <a:pt x="6798" y="6757"/>
                </a:cubicBezTo>
                <a:cubicBezTo>
                  <a:pt x="6779" y="6787"/>
                  <a:pt x="6730" y="6805"/>
                  <a:pt x="6685" y="6812"/>
                </a:cubicBezTo>
                <a:cubicBezTo>
                  <a:pt x="6640" y="6818"/>
                  <a:pt x="6595" y="6844"/>
                  <a:pt x="6594" y="6866"/>
                </a:cubicBezTo>
                <a:cubicBezTo>
                  <a:pt x="6585" y="6986"/>
                  <a:pt x="6517" y="7136"/>
                  <a:pt x="6457" y="7136"/>
                </a:cubicBezTo>
                <a:cubicBezTo>
                  <a:pt x="6418" y="7136"/>
                  <a:pt x="6389" y="7154"/>
                  <a:pt x="6389" y="7190"/>
                </a:cubicBezTo>
                <a:cubicBezTo>
                  <a:pt x="6389" y="7224"/>
                  <a:pt x="6357" y="7260"/>
                  <a:pt x="6321" y="7271"/>
                </a:cubicBezTo>
                <a:cubicBezTo>
                  <a:pt x="6285" y="7282"/>
                  <a:pt x="6253" y="7322"/>
                  <a:pt x="6253" y="7352"/>
                </a:cubicBezTo>
                <a:cubicBezTo>
                  <a:pt x="6253" y="7382"/>
                  <a:pt x="6234" y="7421"/>
                  <a:pt x="6207" y="7433"/>
                </a:cubicBezTo>
                <a:cubicBezTo>
                  <a:pt x="6180" y="7446"/>
                  <a:pt x="6162" y="7482"/>
                  <a:pt x="6162" y="7514"/>
                </a:cubicBezTo>
                <a:cubicBezTo>
                  <a:pt x="6162" y="7546"/>
                  <a:pt x="6129" y="7584"/>
                  <a:pt x="6093" y="7595"/>
                </a:cubicBezTo>
                <a:cubicBezTo>
                  <a:pt x="6046" y="7610"/>
                  <a:pt x="6025" y="7647"/>
                  <a:pt x="6025" y="7731"/>
                </a:cubicBezTo>
                <a:cubicBezTo>
                  <a:pt x="6025" y="7812"/>
                  <a:pt x="6001" y="7852"/>
                  <a:pt x="5957" y="7866"/>
                </a:cubicBezTo>
                <a:cubicBezTo>
                  <a:pt x="5923" y="7876"/>
                  <a:pt x="5897" y="7909"/>
                  <a:pt x="5889" y="7947"/>
                </a:cubicBezTo>
                <a:cubicBezTo>
                  <a:pt x="5879" y="7990"/>
                  <a:pt x="5826" y="8011"/>
                  <a:pt x="5752" y="8028"/>
                </a:cubicBezTo>
                <a:cubicBezTo>
                  <a:pt x="5647" y="8051"/>
                  <a:pt x="5639" y="8084"/>
                  <a:pt x="5639" y="8190"/>
                </a:cubicBezTo>
                <a:cubicBezTo>
                  <a:pt x="5639" y="8276"/>
                  <a:pt x="5618" y="8310"/>
                  <a:pt x="5571" y="8325"/>
                </a:cubicBezTo>
                <a:cubicBezTo>
                  <a:pt x="5535" y="8336"/>
                  <a:pt x="5502" y="8376"/>
                  <a:pt x="5502" y="8406"/>
                </a:cubicBezTo>
                <a:cubicBezTo>
                  <a:pt x="5502" y="8437"/>
                  <a:pt x="5483" y="8475"/>
                  <a:pt x="5457" y="8487"/>
                </a:cubicBezTo>
                <a:cubicBezTo>
                  <a:pt x="5430" y="8499"/>
                  <a:pt x="5400" y="8549"/>
                  <a:pt x="5389" y="8623"/>
                </a:cubicBezTo>
                <a:cubicBezTo>
                  <a:pt x="5377" y="8696"/>
                  <a:pt x="5347" y="8767"/>
                  <a:pt x="5320" y="8785"/>
                </a:cubicBezTo>
                <a:cubicBezTo>
                  <a:pt x="5294" y="8802"/>
                  <a:pt x="5262" y="8906"/>
                  <a:pt x="5252" y="9001"/>
                </a:cubicBezTo>
                <a:cubicBezTo>
                  <a:pt x="5242" y="9096"/>
                  <a:pt x="5204" y="9195"/>
                  <a:pt x="5184" y="9217"/>
                </a:cubicBezTo>
                <a:cubicBezTo>
                  <a:pt x="5164" y="9239"/>
                  <a:pt x="5136" y="9283"/>
                  <a:pt x="5116" y="9325"/>
                </a:cubicBezTo>
                <a:cubicBezTo>
                  <a:pt x="5067" y="9428"/>
                  <a:pt x="4987" y="9440"/>
                  <a:pt x="4957" y="9352"/>
                </a:cubicBezTo>
                <a:cubicBezTo>
                  <a:pt x="4943" y="9313"/>
                  <a:pt x="4932" y="8776"/>
                  <a:pt x="4934" y="8136"/>
                </a:cubicBezTo>
                <a:cubicBezTo>
                  <a:pt x="4936" y="7149"/>
                  <a:pt x="4938" y="6956"/>
                  <a:pt x="4979" y="6920"/>
                </a:cubicBezTo>
                <a:cubicBezTo>
                  <a:pt x="5011" y="6892"/>
                  <a:pt x="5036" y="6793"/>
                  <a:pt x="5048" y="6622"/>
                </a:cubicBezTo>
                <a:cubicBezTo>
                  <a:pt x="5058" y="6473"/>
                  <a:pt x="5088" y="6308"/>
                  <a:pt x="5116" y="6271"/>
                </a:cubicBezTo>
                <a:cubicBezTo>
                  <a:pt x="5142" y="6235"/>
                  <a:pt x="5173" y="6102"/>
                  <a:pt x="5184" y="5974"/>
                </a:cubicBezTo>
                <a:cubicBezTo>
                  <a:pt x="5195" y="5845"/>
                  <a:pt x="5227" y="5725"/>
                  <a:pt x="5252" y="5703"/>
                </a:cubicBezTo>
                <a:cubicBezTo>
                  <a:pt x="5277" y="5681"/>
                  <a:pt x="5308" y="5567"/>
                  <a:pt x="5320" y="5460"/>
                </a:cubicBezTo>
                <a:cubicBezTo>
                  <a:pt x="5333" y="5353"/>
                  <a:pt x="5362" y="5268"/>
                  <a:pt x="5389" y="5244"/>
                </a:cubicBezTo>
                <a:cubicBezTo>
                  <a:pt x="5415" y="5220"/>
                  <a:pt x="5445" y="5124"/>
                  <a:pt x="5457" y="5055"/>
                </a:cubicBezTo>
                <a:cubicBezTo>
                  <a:pt x="5468" y="4985"/>
                  <a:pt x="5501" y="4931"/>
                  <a:pt x="5525" y="4919"/>
                </a:cubicBezTo>
                <a:cubicBezTo>
                  <a:pt x="5550" y="4908"/>
                  <a:pt x="5571" y="4846"/>
                  <a:pt x="5571" y="4784"/>
                </a:cubicBezTo>
                <a:cubicBezTo>
                  <a:pt x="5571" y="4714"/>
                  <a:pt x="5598" y="4652"/>
                  <a:pt x="5639" y="4622"/>
                </a:cubicBezTo>
                <a:cubicBezTo>
                  <a:pt x="5679" y="4592"/>
                  <a:pt x="5707" y="4529"/>
                  <a:pt x="5707" y="4460"/>
                </a:cubicBezTo>
                <a:cubicBezTo>
                  <a:pt x="5707" y="4383"/>
                  <a:pt x="5709" y="4338"/>
                  <a:pt x="5752" y="4325"/>
                </a:cubicBezTo>
                <a:cubicBezTo>
                  <a:pt x="5787" y="4314"/>
                  <a:pt x="5834" y="4285"/>
                  <a:pt x="5843" y="4244"/>
                </a:cubicBezTo>
                <a:cubicBezTo>
                  <a:pt x="5852" y="4203"/>
                  <a:pt x="5883" y="4163"/>
                  <a:pt x="5912" y="4163"/>
                </a:cubicBezTo>
                <a:cubicBezTo>
                  <a:pt x="5950" y="4163"/>
                  <a:pt x="5957" y="4129"/>
                  <a:pt x="5957" y="4027"/>
                </a:cubicBezTo>
                <a:cubicBezTo>
                  <a:pt x="5957" y="3922"/>
                  <a:pt x="5977" y="3880"/>
                  <a:pt x="6025" y="3865"/>
                </a:cubicBezTo>
                <a:cubicBezTo>
                  <a:pt x="6071" y="3851"/>
                  <a:pt x="6086" y="3805"/>
                  <a:pt x="6093" y="3703"/>
                </a:cubicBezTo>
                <a:lnTo>
                  <a:pt x="6116" y="3568"/>
                </a:lnTo>
                <a:close/>
                <a:moveTo>
                  <a:pt x="5048" y="3838"/>
                </a:moveTo>
                <a:lnTo>
                  <a:pt x="5093" y="4000"/>
                </a:lnTo>
                <a:cubicBezTo>
                  <a:pt x="5112" y="4106"/>
                  <a:pt x="5102" y="4172"/>
                  <a:pt x="5070" y="4217"/>
                </a:cubicBezTo>
                <a:cubicBezTo>
                  <a:pt x="5046" y="4251"/>
                  <a:pt x="5013" y="4287"/>
                  <a:pt x="5002" y="4325"/>
                </a:cubicBezTo>
                <a:cubicBezTo>
                  <a:pt x="4991" y="4362"/>
                  <a:pt x="4959" y="4406"/>
                  <a:pt x="4934" y="4406"/>
                </a:cubicBezTo>
                <a:cubicBezTo>
                  <a:pt x="4904" y="4406"/>
                  <a:pt x="4877" y="4474"/>
                  <a:pt x="4866" y="4595"/>
                </a:cubicBezTo>
                <a:cubicBezTo>
                  <a:pt x="4856" y="4697"/>
                  <a:pt x="4827" y="4786"/>
                  <a:pt x="4797" y="4811"/>
                </a:cubicBezTo>
                <a:cubicBezTo>
                  <a:pt x="4768" y="4837"/>
                  <a:pt x="4752" y="4903"/>
                  <a:pt x="4752" y="4974"/>
                </a:cubicBezTo>
                <a:cubicBezTo>
                  <a:pt x="4752" y="5064"/>
                  <a:pt x="4728" y="5122"/>
                  <a:pt x="4684" y="5136"/>
                </a:cubicBezTo>
                <a:cubicBezTo>
                  <a:pt x="4637" y="5150"/>
                  <a:pt x="4628" y="5201"/>
                  <a:pt x="4616" y="5352"/>
                </a:cubicBezTo>
                <a:cubicBezTo>
                  <a:pt x="4606" y="5472"/>
                  <a:pt x="4580" y="5567"/>
                  <a:pt x="4547" y="5595"/>
                </a:cubicBezTo>
                <a:cubicBezTo>
                  <a:pt x="4510" y="5628"/>
                  <a:pt x="4479" y="5695"/>
                  <a:pt x="4479" y="5838"/>
                </a:cubicBezTo>
                <a:cubicBezTo>
                  <a:pt x="4479" y="6006"/>
                  <a:pt x="4463" y="6039"/>
                  <a:pt x="4411" y="6055"/>
                </a:cubicBezTo>
                <a:cubicBezTo>
                  <a:pt x="4355" y="6072"/>
                  <a:pt x="4353" y="6124"/>
                  <a:pt x="4343" y="6487"/>
                </a:cubicBezTo>
                <a:cubicBezTo>
                  <a:pt x="4333" y="6835"/>
                  <a:pt x="4328" y="6900"/>
                  <a:pt x="4275" y="6947"/>
                </a:cubicBezTo>
                <a:cubicBezTo>
                  <a:pt x="4215" y="6998"/>
                  <a:pt x="4207" y="7079"/>
                  <a:pt x="4206" y="8298"/>
                </a:cubicBezTo>
                <a:cubicBezTo>
                  <a:pt x="4205" y="9517"/>
                  <a:pt x="4214" y="9570"/>
                  <a:pt x="4275" y="9650"/>
                </a:cubicBezTo>
                <a:cubicBezTo>
                  <a:pt x="4327" y="9718"/>
                  <a:pt x="4334" y="9824"/>
                  <a:pt x="4343" y="10136"/>
                </a:cubicBezTo>
                <a:cubicBezTo>
                  <a:pt x="4353" y="10473"/>
                  <a:pt x="4356" y="10497"/>
                  <a:pt x="4411" y="10515"/>
                </a:cubicBezTo>
                <a:cubicBezTo>
                  <a:pt x="4446" y="10525"/>
                  <a:pt x="4479" y="10580"/>
                  <a:pt x="4479" y="10623"/>
                </a:cubicBezTo>
                <a:cubicBezTo>
                  <a:pt x="4479" y="10667"/>
                  <a:pt x="4510" y="10719"/>
                  <a:pt x="4547" y="10731"/>
                </a:cubicBezTo>
                <a:cubicBezTo>
                  <a:pt x="4632" y="10757"/>
                  <a:pt x="4632" y="10858"/>
                  <a:pt x="4547" y="10920"/>
                </a:cubicBezTo>
                <a:cubicBezTo>
                  <a:pt x="4497" y="10958"/>
                  <a:pt x="4479" y="10995"/>
                  <a:pt x="4479" y="11136"/>
                </a:cubicBezTo>
                <a:cubicBezTo>
                  <a:pt x="4479" y="11262"/>
                  <a:pt x="4469" y="11329"/>
                  <a:pt x="4434" y="11353"/>
                </a:cubicBezTo>
                <a:cubicBezTo>
                  <a:pt x="4387" y="11383"/>
                  <a:pt x="4387" y="11388"/>
                  <a:pt x="4434" y="11434"/>
                </a:cubicBezTo>
                <a:cubicBezTo>
                  <a:pt x="4505" y="11504"/>
                  <a:pt x="4488" y="11653"/>
                  <a:pt x="4411" y="11677"/>
                </a:cubicBezTo>
                <a:cubicBezTo>
                  <a:pt x="4355" y="11694"/>
                  <a:pt x="4351" y="11717"/>
                  <a:pt x="4343" y="11974"/>
                </a:cubicBezTo>
                <a:cubicBezTo>
                  <a:pt x="4335" y="12229"/>
                  <a:pt x="4322" y="12281"/>
                  <a:pt x="4275" y="12272"/>
                </a:cubicBezTo>
                <a:cubicBezTo>
                  <a:pt x="4224" y="12262"/>
                  <a:pt x="4231" y="12350"/>
                  <a:pt x="4229" y="13245"/>
                </a:cubicBezTo>
                <a:cubicBezTo>
                  <a:pt x="4227" y="14158"/>
                  <a:pt x="4220" y="14202"/>
                  <a:pt x="4275" y="14191"/>
                </a:cubicBezTo>
                <a:cubicBezTo>
                  <a:pt x="4327" y="14180"/>
                  <a:pt x="4334" y="14241"/>
                  <a:pt x="4343" y="14650"/>
                </a:cubicBezTo>
                <a:cubicBezTo>
                  <a:pt x="4351" y="15063"/>
                  <a:pt x="4352" y="15091"/>
                  <a:pt x="4411" y="15110"/>
                </a:cubicBezTo>
                <a:cubicBezTo>
                  <a:pt x="4469" y="15128"/>
                  <a:pt x="4479" y="15173"/>
                  <a:pt x="4479" y="15488"/>
                </a:cubicBezTo>
                <a:cubicBezTo>
                  <a:pt x="4479" y="15805"/>
                  <a:pt x="4488" y="15848"/>
                  <a:pt x="4547" y="15867"/>
                </a:cubicBezTo>
                <a:cubicBezTo>
                  <a:pt x="4603" y="15884"/>
                  <a:pt x="4616" y="15902"/>
                  <a:pt x="4616" y="16083"/>
                </a:cubicBezTo>
                <a:cubicBezTo>
                  <a:pt x="4616" y="16263"/>
                  <a:pt x="4628" y="16309"/>
                  <a:pt x="4684" y="16326"/>
                </a:cubicBezTo>
                <a:cubicBezTo>
                  <a:pt x="4733" y="16342"/>
                  <a:pt x="4752" y="16385"/>
                  <a:pt x="4752" y="16488"/>
                </a:cubicBezTo>
                <a:cubicBezTo>
                  <a:pt x="4752" y="16571"/>
                  <a:pt x="4769" y="16637"/>
                  <a:pt x="4797" y="16650"/>
                </a:cubicBezTo>
                <a:cubicBezTo>
                  <a:pt x="4823" y="16662"/>
                  <a:pt x="4854" y="16711"/>
                  <a:pt x="4866" y="16786"/>
                </a:cubicBezTo>
                <a:cubicBezTo>
                  <a:pt x="4877" y="16860"/>
                  <a:pt x="4909" y="16937"/>
                  <a:pt x="4934" y="16948"/>
                </a:cubicBezTo>
                <a:cubicBezTo>
                  <a:pt x="4959" y="16959"/>
                  <a:pt x="4990" y="17057"/>
                  <a:pt x="5002" y="17164"/>
                </a:cubicBezTo>
                <a:cubicBezTo>
                  <a:pt x="5018" y="17307"/>
                  <a:pt x="5025" y="17366"/>
                  <a:pt x="5070" y="17380"/>
                </a:cubicBezTo>
                <a:cubicBezTo>
                  <a:pt x="5107" y="17392"/>
                  <a:pt x="5139" y="17439"/>
                  <a:pt x="5139" y="17488"/>
                </a:cubicBezTo>
                <a:cubicBezTo>
                  <a:pt x="5139" y="17534"/>
                  <a:pt x="5144" y="17555"/>
                  <a:pt x="5161" y="17542"/>
                </a:cubicBezTo>
                <a:cubicBezTo>
                  <a:pt x="5204" y="17511"/>
                  <a:pt x="5249" y="17567"/>
                  <a:pt x="5252" y="17705"/>
                </a:cubicBezTo>
                <a:cubicBezTo>
                  <a:pt x="5254" y="17776"/>
                  <a:pt x="5270" y="17840"/>
                  <a:pt x="5298" y="17840"/>
                </a:cubicBezTo>
                <a:cubicBezTo>
                  <a:pt x="5322" y="17840"/>
                  <a:pt x="5348" y="17866"/>
                  <a:pt x="5366" y="17921"/>
                </a:cubicBezTo>
                <a:cubicBezTo>
                  <a:pt x="5383" y="17976"/>
                  <a:pt x="5416" y="18015"/>
                  <a:pt x="5434" y="18002"/>
                </a:cubicBezTo>
                <a:cubicBezTo>
                  <a:pt x="5452" y="17989"/>
                  <a:pt x="5469" y="18023"/>
                  <a:pt x="5480" y="18056"/>
                </a:cubicBezTo>
                <a:cubicBezTo>
                  <a:pt x="5496" y="18106"/>
                  <a:pt x="5573" y="18111"/>
                  <a:pt x="5889" y="18110"/>
                </a:cubicBezTo>
                <a:lnTo>
                  <a:pt x="6275" y="18110"/>
                </a:lnTo>
                <a:lnTo>
                  <a:pt x="6184" y="18029"/>
                </a:lnTo>
                <a:cubicBezTo>
                  <a:pt x="6135" y="17985"/>
                  <a:pt x="6093" y="17924"/>
                  <a:pt x="6093" y="17894"/>
                </a:cubicBezTo>
                <a:cubicBezTo>
                  <a:pt x="6093" y="17863"/>
                  <a:pt x="6061" y="17795"/>
                  <a:pt x="6025" y="17759"/>
                </a:cubicBezTo>
                <a:cubicBezTo>
                  <a:pt x="5989" y="17722"/>
                  <a:pt x="5957" y="17675"/>
                  <a:pt x="5957" y="17651"/>
                </a:cubicBezTo>
                <a:cubicBezTo>
                  <a:pt x="5957" y="17626"/>
                  <a:pt x="5925" y="17608"/>
                  <a:pt x="5889" y="17596"/>
                </a:cubicBezTo>
                <a:cubicBezTo>
                  <a:pt x="5839" y="17581"/>
                  <a:pt x="5821" y="17537"/>
                  <a:pt x="5821" y="17434"/>
                </a:cubicBezTo>
                <a:cubicBezTo>
                  <a:pt x="5821" y="17332"/>
                  <a:pt x="5802" y="17288"/>
                  <a:pt x="5752" y="17272"/>
                </a:cubicBezTo>
                <a:cubicBezTo>
                  <a:pt x="5706" y="17258"/>
                  <a:pt x="5707" y="17215"/>
                  <a:pt x="5707" y="17137"/>
                </a:cubicBezTo>
                <a:cubicBezTo>
                  <a:pt x="5707" y="17068"/>
                  <a:pt x="5679" y="17005"/>
                  <a:pt x="5639" y="16975"/>
                </a:cubicBezTo>
                <a:cubicBezTo>
                  <a:pt x="5598" y="16944"/>
                  <a:pt x="5571" y="16883"/>
                  <a:pt x="5571" y="16813"/>
                </a:cubicBezTo>
                <a:cubicBezTo>
                  <a:pt x="5571" y="16751"/>
                  <a:pt x="5551" y="16689"/>
                  <a:pt x="5525" y="16677"/>
                </a:cubicBezTo>
                <a:cubicBezTo>
                  <a:pt x="5499" y="16666"/>
                  <a:pt x="5469" y="16616"/>
                  <a:pt x="5457" y="16542"/>
                </a:cubicBezTo>
                <a:cubicBezTo>
                  <a:pt x="5443" y="16456"/>
                  <a:pt x="5406" y="16393"/>
                  <a:pt x="5366" y="16380"/>
                </a:cubicBezTo>
                <a:cubicBezTo>
                  <a:pt x="5315" y="16364"/>
                  <a:pt x="5298" y="16326"/>
                  <a:pt x="5298" y="16164"/>
                </a:cubicBezTo>
                <a:cubicBezTo>
                  <a:pt x="5298" y="16018"/>
                  <a:pt x="5278" y="15951"/>
                  <a:pt x="5229" y="15894"/>
                </a:cubicBezTo>
                <a:cubicBezTo>
                  <a:pt x="5185" y="15841"/>
                  <a:pt x="5161" y="15760"/>
                  <a:pt x="5161" y="15650"/>
                </a:cubicBezTo>
                <a:cubicBezTo>
                  <a:pt x="5161" y="15547"/>
                  <a:pt x="5150" y="15464"/>
                  <a:pt x="5116" y="15434"/>
                </a:cubicBezTo>
                <a:cubicBezTo>
                  <a:pt x="5079" y="15402"/>
                  <a:pt x="5059" y="15303"/>
                  <a:pt x="5048" y="15110"/>
                </a:cubicBezTo>
                <a:cubicBezTo>
                  <a:pt x="5038" y="14954"/>
                  <a:pt x="5021" y="14835"/>
                  <a:pt x="5002" y="14839"/>
                </a:cubicBezTo>
                <a:cubicBezTo>
                  <a:pt x="4935" y="14856"/>
                  <a:pt x="4913" y="14603"/>
                  <a:pt x="4911" y="13650"/>
                </a:cubicBezTo>
                <a:cubicBezTo>
                  <a:pt x="4910" y="13113"/>
                  <a:pt x="4897" y="12660"/>
                  <a:pt x="4888" y="12650"/>
                </a:cubicBezTo>
                <a:cubicBezTo>
                  <a:pt x="4856" y="12612"/>
                  <a:pt x="4944" y="12488"/>
                  <a:pt x="5002" y="12488"/>
                </a:cubicBezTo>
                <a:cubicBezTo>
                  <a:pt x="5062" y="12488"/>
                  <a:pt x="5171" y="12618"/>
                  <a:pt x="5116" y="12623"/>
                </a:cubicBezTo>
                <a:cubicBezTo>
                  <a:pt x="5100" y="12624"/>
                  <a:pt x="5121" y="12631"/>
                  <a:pt x="5161" y="12650"/>
                </a:cubicBezTo>
                <a:cubicBezTo>
                  <a:pt x="5237" y="12686"/>
                  <a:pt x="5267" y="12822"/>
                  <a:pt x="5207" y="12866"/>
                </a:cubicBezTo>
                <a:cubicBezTo>
                  <a:pt x="5146" y="12911"/>
                  <a:pt x="5169" y="12974"/>
                  <a:pt x="5252" y="12974"/>
                </a:cubicBezTo>
                <a:cubicBezTo>
                  <a:pt x="5302" y="12974"/>
                  <a:pt x="5355" y="12987"/>
                  <a:pt x="5366" y="13028"/>
                </a:cubicBezTo>
                <a:cubicBezTo>
                  <a:pt x="5384" y="13098"/>
                  <a:pt x="5424" y="13231"/>
                  <a:pt x="5480" y="13353"/>
                </a:cubicBezTo>
                <a:cubicBezTo>
                  <a:pt x="5497" y="13391"/>
                  <a:pt x="5538" y="13424"/>
                  <a:pt x="5571" y="13434"/>
                </a:cubicBezTo>
                <a:cubicBezTo>
                  <a:pt x="5603" y="13444"/>
                  <a:pt x="5639" y="13483"/>
                  <a:pt x="5639" y="13515"/>
                </a:cubicBezTo>
                <a:cubicBezTo>
                  <a:pt x="5639" y="13547"/>
                  <a:pt x="5671" y="13585"/>
                  <a:pt x="5707" y="13596"/>
                </a:cubicBezTo>
                <a:cubicBezTo>
                  <a:pt x="5754" y="13611"/>
                  <a:pt x="5752" y="13648"/>
                  <a:pt x="5752" y="13731"/>
                </a:cubicBezTo>
                <a:cubicBezTo>
                  <a:pt x="5752" y="13814"/>
                  <a:pt x="5774" y="13852"/>
                  <a:pt x="5821" y="13866"/>
                </a:cubicBezTo>
                <a:cubicBezTo>
                  <a:pt x="5857" y="13878"/>
                  <a:pt x="5889" y="13916"/>
                  <a:pt x="5889" y="13947"/>
                </a:cubicBezTo>
                <a:cubicBezTo>
                  <a:pt x="5889" y="13979"/>
                  <a:pt x="5921" y="14017"/>
                  <a:pt x="5957" y="14029"/>
                </a:cubicBezTo>
                <a:cubicBezTo>
                  <a:pt x="6001" y="14042"/>
                  <a:pt x="6016" y="14068"/>
                  <a:pt x="6003" y="14110"/>
                </a:cubicBezTo>
                <a:cubicBezTo>
                  <a:pt x="5988" y="14155"/>
                  <a:pt x="5996" y="14164"/>
                  <a:pt x="6048" y="14164"/>
                </a:cubicBezTo>
                <a:cubicBezTo>
                  <a:pt x="6091" y="14164"/>
                  <a:pt x="6129" y="14200"/>
                  <a:pt x="6139" y="14245"/>
                </a:cubicBezTo>
                <a:cubicBezTo>
                  <a:pt x="6148" y="14286"/>
                  <a:pt x="6196" y="14342"/>
                  <a:pt x="6230" y="14353"/>
                </a:cubicBezTo>
                <a:cubicBezTo>
                  <a:pt x="6264" y="14364"/>
                  <a:pt x="6275" y="14375"/>
                  <a:pt x="6275" y="14407"/>
                </a:cubicBezTo>
                <a:cubicBezTo>
                  <a:pt x="6275" y="14439"/>
                  <a:pt x="6310" y="14478"/>
                  <a:pt x="6344" y="14488"/>
                </a:cubicBezTo>
                <a:cubicBezTo>
                  <a:pt x="6382" y="14500"/>
                  <a:pt x="6421" y="14567"/>
                  <a:pt x="6435" y="14650"/>
                </a:cubicBezTo>
                <a:cubicBezTo>
                  <a:pt x="6452" y="14758"/>
                  <a:pt x="6455" y="14778"/>
                  <a:pt x="6525" y="14785"/>
                </a:cubicBezTo>
                <a:cubicBezTo>
                  <a:pt x="6577" y="14790"/>
                  <a:pt x="6676" y="14855"/>
                  <a:pt x="6753" y="14948"/>
                </a:cubicBezTo>
                <a:cubicBezTo>
                  <a:pt x="6823" y="15033"/>
                  <a:pt x="6900" y="15110"/>
                  <a:pt x="6935" y="15110"/>
                </a:cubicBezTo>
                <a:cubicBezTo>
                  <a:pt x="6970" y="15110"/>
                  <a:pt x="7014" y="15126"/>
                  <a:pt x="7026" y="15164"/>
                </a:cubicBezTo>
                <a:cubicBezTo>
                  <a:pt x="7052" y="15246"/>
                  <a:pt x="7176" y="15378"/>
                  <a:pt x="7230" y="15380"/>
                </a:cubicBezTo>
                <a:cubicBezTo>
                  <a:pt x="7252" y="15381"/>
                  <a:pt x="7274" y="15420"/>
                  <a:pt x="7299" y="15461"/>
                </a:cubicBezTo>
                <a:cubicBezTo>
                  <a:pt x="7323" y="15502"/>
                  <a:pt x="7404" y="15535"/>
                  <a:pt x="7458" y="15542"/>
                </a:cubicBezTo>
                <a:cubicBezTo>
                  <a:pt x="7517" y="15550"/>
                  <a:pt x="7549" y="15588"/>
                  <a:pt x="7549" y="15623"/>
                </a:cubicBezTo>
                <a:cubicBezTo>
                  <a:pt x="7549" y="15663"/>
                  <a:pt x="7596" y="15685"/>
                  <a:pt x="7708" y="15704"/>
                </a:cubicBezTo>
                <a:cubicBezTo>
                  <a:pt x="7797" y="15720"/>
                  <a:pt x="7894" y="15756"/>
                  <a:pt x="7912" y="15785"/>
                </a:cubicBezTo>
                <a:cubicBezTo>
                  <a:pt x="7931" y="15815"/>
                  <a:pt x="7972" y="15853"/>
                  <a:pt x="8003" y="15867"/>
                </a:cubicBezTo>
                <a:cubicBezTo>
                  <a:pt x="8035" y="15881"/>
                  <a:pt x="8049" y="15915"/>
                  <a:pt x="8049" y="15948"/>
                </a:cubicBezTo>
                <a:cubicBezTo>
                  <a:pt x="8049" y="15994"/>
                  <a:pt x="8090" y="16002"/>
                  <a:pt x="8231" y="16002"/>
                </a:cubicBezTo>
                <a:cubicBezTo>
                  <a:pt x="8374" y="16002"/>
                  <a:pt x="8419" y="16029"/>
                  <a:pt x="8435" y="16083"/>
                </a:cubicBezTo>
                <a:cubicBezTo>
                  <a:pt x="8446" y="16120"/>
                  <a:pt x="8490" y="16170"/>
                  <a:pt x="8526" y="16218"/>
                </a:cubicBezTo>
                <a:cubicBezTo>
                  <a:pt x="8586" y="16297"/>
                  <a:pt x="8614" y="16326"/>
                  <a:pt x="8890" y="16326"/>
                </a:cubicBezTo>
                <a:cubicBezTo>
                  <a:pt x="9126" y="16326"/>
                  <a:pt x="9217" y="16337"/>
                  <a:pt x="9231" y="16380"/>
                </a:cubicBezTo>
                <a:cubicBezTo>
                  <a:pt x="9251" y="16443"/>
                  <a:pt x="9378" y="16488"/>
                  <a:pt x="9549" y="16488"/>
                </a:cubicBezTo>
                <a:cubicBezTo>
                  <a:pt x="9617" y="16488"/>
                  <a:pt x="9675" y="16510"/>
                  <a:pt x="9686" y="16542"/>
                </a:cubicBezTo>
                <a:cubicBezTo>
                  <a:pt x="9696" y="16572"/>
                  <a:pt x="9722" y="16596"/>
                  <a:pt x="9754" y="16596"/>
                </a:cubicBezTo>
                <a:cubicBezTo>
                  <a:pt x="9850" y="16596"/>
                  <a:pt x="9899" y="16668"/>
                  <a:pt x="9868" y="16813"/>
                </a:cubicBezTo>
                <a:cubicBezTo>
                  <a:pt x="9843" y="16924"/>
                  <a:pt x="9824" y="16948"/>
                  <a:pt x="9709" y="16975"/>
                </a:cubicBezTo>
                <a:cubicBezTo>
                  <a:pt x="9600" y="17000"/>
                  <a:pt x="9547" y="17030"/>
                  <a:pt x="9504" y="17137"/>
                </a:cubicBezTo>
                <a:cubicBezTo>
                  <a:pt x="9458" y="17252"/>
                  <a:pt x="9440" y="17289"/>
                  <a:pt x="9322" y="17299"/>
                </a:cubicBezTo>
                <a:cubicBezTo>
                  <a:pt x="9199" y="17310"/>
                  <a:pt x="9175" y="17311"/>
                  <a:pt x="9140" y="17434"/>
                </a:cubicBezTo>
                <a:cubicBezTo>
                  <a:pt x="9103" y="17568"/>
                  <a:pt x="9111" y="17585"/>
                  <a:pt x="8913" y="17596"/>
                </a:cubicBezTo>
                <a:cubicBezTo>
                  <a:pt x="8801" y="17603"/>
                  <a:pt x="8708" y="17628"/>
                  <a:pt x="8708" y="17651"/>
                </a:cubicBezTo>
                <a:cubicBezTo>
                  <a:pt x="8708" y="17673"/>
                  <a:pt x="8667" y="17723"/>
                  <a:pt x="8617" y="17786"/>
                </a:cubicBezTo>
                <a:cubicBezTo>
                  <a:pt x="8536" y="17889"/>
                  <a:pt x="8519" y="17921"/>
                  <a:pt x="8322" y="17921"/>
                </a:cubicBezTo>
                <a:cubicBezTo>
                  <a:pt x="8098" y="17921"/>
                  <a:pt x="8071" y="17915"/>
                  <a:pt x="8049" y="18110"/>
                </a:cubicBezTo>
                <a:cubicBezTo>
                  <a:pt x="8046" y="18131"/>
                  <a:pt x="7971" y="18177"/>
                  <a:pt x="7890" y="18191"/>
                </a:cubicBezTo>
                <a:cubicBezTo>
                  <a:pt x="7738" y="18218"/>
                  <a:pt x="5099" y="18218"/>
                  <a:pt x="4866" y="18191"/>
                </a:cubicBezTo>
                <a:cubicBezTo>
                  <a:pt x="4794" y="18183"/>
                  <a:pt x="4725" y="18164"/>
                  <a:pt x="4707" y="18137"/>
                </a:cubicBezTo>
                <a:cubicBezTo>
                  <a:pt x="4689" y="18110"/>
                  <a:pt x="4647" y="18070"/>
                  <a:pt x="4616" y="18056"/>
                </a:cubicBezTo>
                <a:cubicBezTo>
                  <a:pt x="4584" y="18042"/>
                  <a:pt x="4547" y="18008"/>
                  <a:pt x="4547" y="17975"/>
                </a:cubicBezTo>
                <a:cubicBezTo>
                  <a:pt x="4547" y="17929"/>
                  <a:pt x="4507" y="17921"/>
                  <a:pt x="4365" y="17921"/>
                </a:cubicBezTo>
                <a:cubicBezTo>
                  <a:pt x="4145" y="17921"/>
                  <a:pt x="4069" y="17856"/>
                  <a:pt x="4024" y="17705"/>
                </a:cubicBezTo>
                <a:cubicBezTo>
                  <a:pt x="3992" y="17595"/>
                  <a:pt x="3990" y="17608"/>
                  <a:pt x="3797" y="17596"/>
                </a:cubicBezTo>
                <a:cubicBezTo>
                  <a:pt x="3596" y="17585"/>
                  <a:pt x="3585" y="17569"/>
                  <a:pt x="3547" y="17434"/>
                </a:cubicBezTo>
                <a:cubicBezTo>
                  <a:pt x="3512" y="17311"/>
                  <a:pt x="3496" y="17317"/>
                  <a:pt x="3365" y="17299"/>
                </a:cubicBezTo>
                <a:cubicBezTo>
                  <a:pt x="3286" y="17288"/>
                  <a:pt x="3229" y="17239"/>
                  <a:pt x="3229" y="17218"/>
                </a:cubicBezTo>
                <a:cubicBezTo>
                  <a:pt x="3228" y="17129"/>
                  <a:pt x="3123" y="17025"/>
                  <a:pt x="3024" y="17002"/>
                </a:cubicBezTo>
                <a:cubicBezTo>
                  <a:pt x="2927" y="16979"/>
                  <a:pt x="2825" y="16828"/>
                  <a:pt x="2842" y="16732"/>
                </a:cubicBezTo>
                <a:cubicBezTo>
                  <a:pt x="2845" y="16715"/>
                  <a:pt x="2808" y="16704"/>
                  <a:pt x="2774" y="16704"/>
                </a:cubicBezTo>
                <a:cubicBezTo>
                  <a:pt x="2664" y="16704"/>
                  <a:pt x="2620" y="16670"/>
                  <a:pt x="2569" y="16542"/>
                </a:cubicBezTo>
                <a:cubicBezTo>
                  <a:pt x="2536" y="16460"/>
                  <a:pt x="2480" y="16405"/>
                  <a:pt x="2410" y="16380"/>
                </a:cubicBezTo>
                <a:cubicBezTo>
                  <a:pt x="2352" y="16360"/>
                  <a:pt x="2298" y="16304"/>
                  <a:pt x="2296" y="16272"/>
                </a:cubicBezTo>
                <a:cubicBezTo>
                  <a:pt x="2287" y="16097"/>
                  <a:pt x="2291" y="16095"/>
                  <a:pt x="2205" y="16083"/>
                </a:cubicBezTo>
                <a:cubicBezTo>
                  <a:pt x="2131" y="16073"/>
                  <a:pt x="2100" y="16047"/>
                  <a:pt x="2092" y="15948"/>
                </a:cubicBezTo>
                <a:cubicBezTo>
                  <a:pt x="2085" y="15866"/>
                  <a:pt x="2075" y="15813"/>
                  <a:pt x="2024" y="15785"/>
                </a:cubicBezTo>
                <a:cubicBezTo>
                  <a:pt x="1978" y="15761"/>
                  <a:pt x="1922" y="15697"/>
                  <a:pt x="1910" y="15623"/>
                </a:cubicBezTo>
                <a:cubicBezTo>
                  <a:pt x="1897" y="15545"/>
                  <a:pt x="1870" y="15484"/>
                  <a:pt x="1819" y="15461"/>
                </a:cubicBezTo>
                <a:cubicBezTo>
                  <a:pt x="1773" y="15440"/>
                  <a:pt x="1741" y="15389"/>
                  <a:pt x="1728" y="15326"/>
                </a:cubicBezTo>
                <a:cubicBezTo>
                  <a:pt x="1715" y="15266"/>
                  <a:pt x="1672" y="15193"/>
                  <a:pt x="1637" y="15164"/>
                </a:cubicBezTo>
                <a:cubicBezTo>
                  <a:pt x="1600" y="15133"/>
                  <a:pt x="1569" y="15066"/>
                  <a:pt x="1569" y="15002"/>
                </a:cubicBezTo>
                <a:cubicBezTo>
                  <a:pt x="1569" y="14924"/>
                  <a:pt x="1547" y="14881"/>
                  <a:pt x="1501" y="14866"/>
                </a:cubicBezTo>
                <a:cubicBezTo>
                  <a:pt x="1451" y="14851"/>
                  <a:pt x="1432" y="14807"/>
                  <a:pt x="1432" y="14704"/>
                </a:cubicBezTo>
                <a:cubicBezTo>
                  <a:pt x="1432" y="14602"/>
                  <a:pt x="1414" y="14558"/>
                  <a:pt x="1364" y="14542"/>
                </a:cubicBezTo>
                <a:cubicBezTo>
                  <a:pt x="1317" y="14527"/>
                  <a:pt x="1319" y="14490"/>
                  <a:pt x="1319" y="14407"/>
                </a:cubicBezTo>
                <a:cubicBezTo>
                  <a:pt x="1319" y="14343"/>
                  <a:pt x="1278" y="14271"/>
                  <a:pt x="1251" y="14245"/>
                </a:cubicBezTo>
                <a:cubicBezTo>
                  <a:pt x="1224" y="14218"/>
                  <a:pt x="1205" y="14166"/>
                  <a:pt x="1205" y="14110"/>
                </a:cubicBezTo>
                <a:cubicBezTo>
                  <a:pt x="1205" y="14049"/>
                  <a:pt x="1175" y="13976"/>
                  <a:pt x="1137" y="13947"/>
                </a:cubicBezTo>
                <a:cubicBezTo>
                  <a:pt x="1101" y="13921"/>
                  <a:pt x="1069" y="13855"/>
                  <a:pt x="1069" y="13812"/>
                </a:cubicBezTo>
                <a:cubicBezTo>
                  <a:pt x="1069" y="13769"/>
                  <a:pt x="1059" y="13714"/>
                  <a:pt x="1023" y="13677"/>
                </a:cubicBezTo>
                <a:cubicBezTo>
                  <a:pt x="969" y="13622"/>
                  <a:pt x="955" y="13556"/>
                  <a:pt x="955" y="13326"/>
                </a:cubicBezTo>
                <a:cubicBezTo>
                  <a:pt x="955" y="13080"/>
                  <a:pt x="945" y="13046"/>
                  <a:pt x="887" y="13028"/>
                </a:cubicBezTo>
                <a:cubicBezTo>
                  <a:pt x="838" y="13013"/>
                  <a:pt x="819" y="12986"/>
                  <a:pt x="819" y="12893"/>
                </a:cubicBezTo>
                <a:cubicBezTo>
                  <a:pt x="819" y="12818"/>
                  <a:pt x="784" y="12734"/>
                  <a:pt x="750" y="12704"/>
                </a:cubicBezTo>
                <a:cubicBezTo>
                  <a:pt x="697" y="12658"/>
                  <a:pt x="705" y="12528"/>
                  <a:pt x="705" y="11028"/>
                </a:cubicBezTo>
                <a:cubicBezTo>
                  <a:pt x="705" y="9529"/>
                  <a:pt x="697" y="9425"/>
                  <a:pt x="750" y="9379"/>
                </a:cubicBezTo>
                <a:cubicBezTo>
                  <a:pt x="782" y="9352"/>
                  <a:pt x="819" y="9280"/>
                  <a:pt x="819" y="9217"/>
                </a:cubicBezTo>
                <a:cubicBezTo>
                  <a:pt x="819" y="9155"/>
                  <a:pt x="840" y="9043"/>
                  <a:pt x="864" y="9001"/>
                </a:cubicBezTo>
                <a:cubicBezTo>
                  <a:pt x="918" y="8909"/>
                  <a:pt x="946" y="8734"/>
                  <a:pt x="955" y="8433"/>
                </a:cubicBezTo>
                <a:cubicBezTo>
                  <a:pt x="960" y="8273"/>
                  <a:pt x="980" y="8209"/>
                  <a:pt x="1023" y="8163"/>
                </a:cubicBezTo>
                <a:cubicBezTo>
                  <a:pt x="1056" y="8128"/>
                  <a:pt x="1069" y="8051"/>
                  <a:pt x="1069" y="8001"/>
                </a:cubicBezTo>
                <a:cubicBezTo>
                  <a:pt x="1069" y="7951"/>
                  <a:pt x="1101" y="7892"/>
                  <a:pt x="1137" y="7866"/>
                </a:cubicBezTo>
                <a:cubicBezTo>
                  <a:pt x="1181" y="7833"/>
                  <a:pt x="1205" y="7765"/>
                  <a:pt x="1205" y="7676"/>
                </a:cubicBezTo>
                <a:cubicBezTo>
                  <a:pt x="1205" y="7579"/>
                  <a:pt x="1224" y="7530"/>
                  <a:pt x="1273" y="7514"/>
                </a:cubicBezTo>
                <a:cubicBezTo>
                  <a:pt x="1323" y="7499"/>
                  <a:pt x="1341" y="7482"/>
                  <a:pt x="1341" y="7379"/>
                </a:cubicBezTo>
                <a:cubicBezTo>
                  <a:pt x="1341" y="7278"/>
                  <a:pt x="1362" y="7232"/>
                  <a:pt x="1410" y="7217"/>
                </a:cubicBezTo>
                <a:cubicBezTo>
                  <a:pt x="1453" y="7204"/>
                  <a:pt x="1471" y="7164"/>
                  <a:pt x="1478" y="7082"/>
                </a:cubicBezTo>
                <a:cubicBezTo>
                  <a:pt x="1485" y="7000"/>
                  <a:pt x="1520" y="6945"/>
                  <a:pt x="1569" y="6920"/>
                </a:cubicBezTo>
                <a:cubicBezTo>
                  <a:pt x="1609" y="6899"/>
                  <a:pt x="1649" y="6841"/>
                  <a:pt x="1660" y="6785"/>
                </a:cubicBezTo>
                <a:cubicBezTo>
                  <a:pt x="1670" y="6728"/>
                  <a:pt x="1707" y="6641"/>
                  <a:pt x="1751" y="6595"/>
                </a:cubicBezTo>
                <a:cubicBezTo>
                  <a:pt x="1795" y="6550"/>
                  <a:pt x="1842" y="6476"/>
                  <a:pt x="1842" y="6433"/>
                </a:cubicBezTo>
                <a:cubicBezTo>
                  <a:pt x="1842" y="6391"/>
                  <a:pt x="1866" y="6332"/>
                  <a:pt x="1910" y="6298"/>
                </a:cubicBezTo>
                <a:cubicBezTo>
                  <a:pt x="1954" y="6264"/>
                  <a:pt x="1995" y="6192"/>
                  <a:pt x="2001" y="6136"/>
                </a:cubicBezTo>
                <a:cubicBezTo>
                  <a:pt x="2009" y="6058"/>
                  <a:pt x="2033" y="6026"/>
                  <a:pt x="2115" y="6001"/>
                </a:cubicBezTo>
                <a:cubicBezTo>
                  <a:pt x="2205" y="5973"/>
                  <a:pt x="2228" y="5940"/>
                  <a:pt x="2228" y="5838"/>
                </a:cubicBezTo>
                <a:cubicBezTo>
                  <a:pt x="2228" y="5753"/>
                  <a:pt x="2252" y="5717"/>
                  <a:pt x="2296" y="5703"/>
                </a:cubicBezTo>
                <a:cubicBezTo>
                  <a:pt x="2336" y="5691"/>
                  <a:pt x="2370" y="5631"/>
                  <a:pt x="2387" y="5541"/>
                </a:cubicBezTo>
                <a:cubicBezTo>
                  <a:pt x="2413" y="5413"/>
                  <a:pt x="2416" y="5390"/>
                  <a:pt x="2524" y="5379"/>
                </a:cubicBezTo>
                <a:cubicBezTo>
                  <a:pt x="2626" y="5369"/>
                  <a:pt x="2642" y="5342"/>
                  <a:pt x="2660" y="5244"/>
                </a:cubicBezTo>
                <a:cubicBezTo>
                  <a:pt x="2684" y="5117"/>
                  <a:pt x="2763" y="5055"/>
                  <a:pt x="2888" y="5055"/>
                </a:cubicBezTo>
                <a:cubicBezTo>
                  <a:pt x="2952" y="5055"/>
                  <a:pt x="2984" y="5040"/>
                  <a:pt x="3001" y="4946"/>
                </a:cubicBezTo>
                <a:cubicBezTo>
                  <a:pt x="3024" y="4822"/>
                  <a:pt x="3106" y="4757"/>
                  <a:pt x="3251" y="4757"/>
                </a:cubicBezTo>
                <a:cubicBezTo>
                  <a:pt x="3325" y="4757"/>
                  <a:pt x="3381" y="4688"/>
                  <a:pt x="3388" y="4568"/>
                </a:cubicBezTo>
                <a:cubicBezTo>
                  <a:pt x="3390" y="4529"/>
                  <a:pt x="3447" y="4481"/>
                  <a:pt x="3570" y="4460"/>
                </a:cubicBezTo>
                <a:cubicBezTo>
                  <a:pt x="3747" y="4429"/>
                  <a:pt x="3820" y="4374"/>
                  <a:pt x="3820" y="4244"/>
                </a:cubicBezTo>
                <a:cubicBezTo>
                  <a:pt x="3820" y="4198"/>
                  <a:pt x="3865" y="4198"/>
                  <a:pt x="4047" y="4190"/>
                </a:cubicBezTo>
                <a:cubicBezTo>
                  <a:pt x="4255" y="4180"/>
                  <a:pt x="4276" y="4158"/>
                  <a:pt x="4297" y="4082"/>
                </a:cubicBezTo>
                <a:cubicBezTo>
                  <a:pt x="4310" y="4034"/>
                  <a:pt x="4322" y="3989"/>
                  <a:pt x="4320" y="3973"/>
                </a:cubicBezTo>
                <a:cubicBezTo>
                  <a:pt x="4312" y="3907"/>
                  <a:pt x="4464" y="3873"/>
                  <a:pt x="4752" y="3865"/>
                </a:cubicBezTo>
                <a:lnTo>
                  <a:pt x="5048" y="3838"/>
                </a:lnTo>
                <a:close/>
                <a:moveTo>
                  <a:pt x="11209" y="4946"/>
                </a:moveTo>
                <a:cubicBezTo>
                  <a:pt x="11274" y="4932"/>
                  <a:pt x="11311" y="4947"/>
                  <a:pt x="11323" y="5001"/>
                </a:cubicBezTo>
                <a:cubicBezTo>
                  <a:pt x="11335" y="5056"/>
                  <a:pt x="11374" y="5073"/>
                  <a:pt x="11505" y="5082"/>
                </a:cubicBezTo>
                <a:lnTo>
                  <a:pt x="11664" y="5082"/>
                </a:lnTo>
                <a:lnTo>
                  <a:pt x="11664" y="5271"/>
                </a:lnTo>
                <a:cubicBezTo>
                  <a:pt x="11664" y="5433"/>
                  <a:pt x="11656" y="5422"/>
                  <a:pt x="11573" y="5433"/>
                </a:cubicBezTo>
                <a:cubicBezTo>
                  <a:pt x="11484" y="5445"/>
                  <a:pt x="11463" y="5547"/>
                  <a:pt x="11528" y="5595"/>
                </a:cubicBezTo>
                <a:cubicBezTo>
                  <a:pt x="11546" y="5609"/>
                  <a:pt x="11560" y="5631"/>
                  <a:pt x="11550" y="5649"/>
                </a:cubicBezTo>
                <a:cubicBezTo>
                  <a:pt x="11541" y="5668"/>
                  <a:pt x="11532" y="5690"/>
                  <a:pt x="11550" y="5703"/>
                </a:cubicBezTo>
                <a:cubicBezTo>
                  <a:pt x="11569" y="5717"/>
                  <a:pt x="11584" y="5737"/>
                  <a:pt x="11573" y="5757"/>
                </a:cubicBezTo>
                <a:cubicBezTo>
                  <a:pt x="11530" y="5839"/>
                  <a:pt x="11595" y="5947"/>
                  <a:pt x="11687" y="5947"/>
                </a:cubicBezTo>
                <a:cubicBezTo>
                  <a:pt x="11737" y="5947"/>
                  <a:pt x="11823" y="5985"/>
                  <a:pt x="11869" y="6028"/>
                </a:cubicBezTo>
                <a:cubicBezTo>
                  <a:pt x="11915" y="6071"/>
                  <a:pt x="12009" y="6124"/>
                  <a:pt x="12096" y="6136"/>
                </a:cubicBezTo>
                <a:cubicBezTo>
                  <a:pt x="12183" y="6147"/>
                  <a:pt x="12283" y="6189"/>
                  <a:pt x="12301" y="6217"/>
                </a:cubicBezTo>
                <a:cubicBezTo>
                  <a:pt x="12319" y="6244"/>
                  <a:pt x="12402" y="6258"/>
                  <a:pt x="12483" y="6271"/>
                </a:cubicBezTo>
                <a:cubicBezTo>
                  <a:pt x="12563" y="6284"/>
                  <a:pt x="12623" y="6324"/>
                  <a:pt x="12642" y="6352"/>
                </a:cubicBezTo>
                <a:cubicBezTo>
                  <a:pt x="12660" y="6380"/>
                  <a:pt x="12728" y="6434"/>
                  <a:pt x="12778" y="6460"/>
                </a:cubicBezTo>
                <a:cubicBezTo>
                  <a:pt x="12829" y="6487"/>
                  <a:pt x="12857" y="6520"/>
                  <a:pt x="12846" y="6541"/>
                </a:cubicBezTo>
                <a:cubicBezTo>
                  <a:pt x="12835" y="6564"/>
                  <a:pt x="12881" y="6595"/>
                  <a:pt x="12937" y="6595"/>
                </a:cubicBezTo>
                <a:cubicBezTo>
                  <a:pt x="13067" y="6595"/>
                  <a:pt x="13213" y="6655"/>
                  <a:pt x="13187" y="6703"/>
                </a:cubicBezTo>
                <a:cubicBezTo>
                  <a:pt x="13175" y="6727"/>
                  <a:pt x="13219" y="6730"/>
                  <a:pt x="13301" y="6730"/>
                </a:cubicBezTo>
                <a:cubicBezTo>
                  <a:pt x="13407" y="6730"/>
                  <a:pt x="13425" y="6754"/>
                  <a:pt x="13437" y="6812"/>
                </a:cubicBezTo>
                <a:cubicBezTo>
                  <a:pt x="13446" y="6852"/>
                  <a:pt x="13494" y="6882"/>
                  <a:pt x="13528" y="6893"/>
                </a:cubicBezTo>
                <a:cubicBezTo>
                  <a:pt x="13563" y="6903"/>
                  <a:pt x="13597" y="6967"/>
                  <a:pt x="13597" y="7001"/>
                </a:cubicBezTo>
                <a:cubicBezTo>
                  <a:pt x="13597" y="7046"/>
                  <a:pt x="13624" y="7055"/>
                  <a:pt x="13710" y="7055"/>
                </a:cubicBezTo>
                <a:cubicBezTo>
                  <a:pt x="13799" y="7055"/>
                  <a:pt x="13834" y="7080"/>
                  <a:pt x="13847" y="7136"/>
                </a:cubicBezTo>
                <a:cubicBezTo>
                  <a:pt x="13856" y="7177"/>
                  <a:pt x="13881" y="7206"/>
                  <a:pt x="13915" y="7217"/>
                </a:cubicBezTo>
                <a:cubicBezTo>
                  <a:pt x="13949" y="7228"/>
                  <a:pt x="13983" y="7266"/>
                  <a:pt x="13983" y="7298"/>
                </a:cubicBezTo>
                <a:cubicBezTo>
                  <a:pt x="13983" y="7330"/>
                  <a:pt x="14015" y="7368"/>
                  <a:pt x="14051" y="7379"/>
                </a:cubicBezTo>
                <a:cubicBezTo>
                  <a:pt x="14087" y="7390"/>
                  <a:pt x="14120" y="7425"/>
                  <a:pt x="14120" y="7460"/>
                </a:cubicBezTo>
                <a:cubicBezTo>
                  <a:pt x="14120" y="7496"/>
                  <a:pt x="14127" y="7498"/>
                  <a:pt x="14142" y="7487"/>
                </a:cubicBezTo>
                <a:cubicBezTo>
                  <a:pt x="14157" y="7476"/>
                  <a:pt x="14216" y="7542"/>
                  <a:pt x="14279" y="7622"/>
                </a:cubicBezTo>
                <a:cubicBezTo>
                  <a:pt x="14341" y="7703"/>
                  <a:pt x="14407" y="7798"/>
                  <a:pt x="14438" y="7812"/>
                </a:cubicBezTo>
                <a:cubicBezTo>
                  <a:pt x="14469" y="7826"/>
                  <a:pt x="14506" y="7860"/>
                  <a:pt x="14506" y="7893"/>
                </a:cubicBezTo>
                <a:cubicBezTo>
                  <a:pt x="14506" y="7926"/>
                  <a:pt x="14524" y="7947"/>
                  <a:pt x="14552" y="7947"/>
                </a:cubicBezTo>
                <a:cubicBezTo>
                  <a:pt x="14579" y="7947"/>
                  <a:pt x="14608" y="7963"/>
                  <a:pt x="14620" y="8001"/>
                </a:cubicBezTo>
                <a:cubicBezTo>
                  <a:pt x="14631" y="8038"/>
                  <a:pt x="14664" y="8092"/>
                  <a:pt x="14688" y="8109"/>
                </a:cubicBezTo>
                <a:cubicBezTo>
                  <a:pt x="14712" y="8126"/>
                  <a:pt x="14733" y="8159"/>
                  <a:pt x="14733" y="8190"/>
                </a:cubicBezTo>
                <a:cubicBezTo>
                  <a:pt x="14733" y="8221"/>
                  <a:pt x="14756" y="8244"/>
                  <a:pt x="14779" y="8244"/>
                </a:cubicBezTo>
                <a:cubicBezTo>
                  <a:pt x="14847" y="8244"/>
                  <a:pt x="14982" y="8461"/>
                  <a:pt x="15006" y="8596"/>
                </a:cubicBezTo>
                <a:cubicBezTo>
                  <a:pt x="15020" y="8670"/>
                  <a:pt x="15045" y="8731"/>
                  <a:pt x="15075" y="8731"/>
                </a:cubicBezTo>
                <a:cubicBezTo>
                  <a:pt x="15102" y="8731"/>
                  <a:pt x="15134" y="8770"/>
                  <a:pt x="15143" y="8812"/>
                </a:cubicBezTo>
                <a:cubicBezTo>
                  <a:pt x="15152" y="8853"/>
                  <a:pt x="15186" y="8881"/>
                  <a:pt x="15211" y="8893"/>
                </a:cubicBezTo>
                <a:cubicBezTo>
                  <a:pt x="15236" y="8904"/>
                  <a:pt x="15256" y="8944"/>
                  <a:pt x="15256" y="8974"/>
                </a:cubicBezTo>
                <a:cubicBezTo>
                  <a:pt x="15256" y="9004"/>
                  <a:pt x="15289" y="9044"/>
                  <a:pt x="15325" y="9055"/>
                </a:cubicBezTo>
                <a:cubicBezTo>
                  <a:pt x="15382" y="9073"/>
                  <a:pt x="15405" y="9111"/>
                  <a:pt x="15393" y="9244"/>
                </a:cubicBezTo>
                <a:cubicBezTo>
                  <a:pt x="15392" y="9259"/>
                  <a:pt x="15424" y="9309"/>
                  <a:pt x="15461" y="9325"/>
                </a:cubicBezTo>
                <a:cubicBezTo>
                  <a:pt x="15512" y="9348"/>
                  <a:pt x="15529" y="9389"/>
                  <a:pt x="15529" y="9488"/>
                </a:cubicBezTo>
                <a:cubicBezTo>
                  <a:pt x="15529" y="9588"/>
                  <a:pt x="15525" y="9607"/>
                  <a:pt x="15575" y="9623"/>
                </a:cubicBezTo>
                <a:cubicBezTo>
                  <a:pt x="15625" y="9638"/>
                  <a:pt x="15643" y="9678"/>
                  <a:pt x="15643" y="9785"/>
                </a:cubicBezTo>
                <a:cubicBezTo>
                  <a:pt x="15643" y="9887"/>
                  <a:pt x="15673" y="9920"/>
                  <a:pt x="15711" y="9920"/>
                </a:cubicBezTo>
                <a:cubicBezTo>
                  <a:pt x="15740" y="9920"/>
                  <a:pt x="15770" y="9960"/>
                  <a:pt x="15779" y="10001"/>
                </a:cubicBezTo>
                <a:cubicBezTo>
                  <a:pt x="15788" y="10042"/>
                  <a:pt x="15811" y="10098"/>
                  <a:pt x="15848" y="10109"/>
                </a:cubicBezTo>
                <a:cubicBezTo>
                  <a:pt x="15910" y="10129"/>
                  <a:pt x="15927" y="10137"/>
                  <a:pt x="15916" y="10623"/>
                </a:cubicBezTo>
                <a:cubicBezTo>
                  <a:pt x="15906" y="11055"/>
                  <a:pt x="15896" y="11148"/>
                  <a:pt x="15848" y="11190"/>
                </a:cubicBezTo>
                <a:cubicBezTo>
                  <a:pt x="15813" y="11220"/>
                  <a:pt x="15779" y="11305"/>
                  <a:pt x="15779" y="11380"/>
                </a:cubicBezTo>
                <a:cubicBezTo>
                  <a:pt x="15779" y="11473"/>
                  <a:pt x="15760" y="11500"/>
                  <a:pt x="15711" y="11515"/>
                </a:cubicBezTo>
                <a:cubicBezTo>
                  <a:pt x="15662" y="11530"/>
                  <a:pt x="15643" y="11574"/>
                  <a:pt x="15643" y="11677"/>
                </a:cubicBezTo>
                <a:cubicBezTo>
                  <a:pt x="15643" y="11780"/>
                  <a:pt x="15624" y="11824"/>
                  <a:pt x="15575" y="11839"/>
                </a:cubicBezTo>
                <a:cubicBezTo>
                  <a:pt x="15525" y="11855"/>
                  <a:pt x="15529" y="11872"/>
                  <a:pt x="15529" y="11974"/>
                </a:cubicBezTo>
                <a:cubicBezTo>
                  <a:pt x="15529" y="12077"/>
                  <a:pt x="15511" y="12121"/>
                  <a:pt x="15461" y="12136"/>
                </a:cubicBezTo>
                <a:cubicBezTo>
                  <a:pt x="15414" y="12151"/>
                  <a:pt x="15393" y="12188"/>
                  <a:pt x="15393" y="12272"/>
                </a:cubicBezTo>
                <a:cubicBezTo>
                  <a:pt x="15393" y="12355"/>
                  <a:pt x="15372" y="12392"/>
                  <a:pt x="15325" y="12407"/>
                </a:cubicBezTo>
                <a:cubicBezTo>
                  <a:pt x="15275" y="12422"/>
                  <a:pt x="15256" y="12466"/>
                  <a:pt x="15256" y="12569"/>
                </a:cubicBezTo>
                <a:cubicBezTo>
                  <a:pt x="15256" y="12669"/>
                  <a:pt x="15235" y="12717"/>
                  <a:pt x="15188" y="12731"/>
                </a:cubicBezTo>
                <a:cubicBezTo>
                  <a:pt x="15154" y="12742"/>
                  <a:pt x="15129" y="12771"/>
                  <a:pt x="15120" y="12812"/>
                </a:cubicBezTo>
                <a:cubicBezTo>
                  <a:pt x="15111" y="12853"/>
                  <a:pt x="15080" y="12893"/>
                  <a:pt x="15052" y="12893"/>
                </a:cubicBezTo>
                <a:cubicBezTo>
                  <a:pt x="15023" y="12893"/>
                  <a:pt x="14984" y="12916"/>
                  <a:pt x="14984" y="12947"/>
                </a:cubicBezTo>
                <a:cubicBezTo>
                  <a:pt x="14984" y="12978"/>
                  <a:pt x="14985" y="13011"/>
                  <a:pt x="14961" y="13028"/>
                </a:cubicBezTo>
                <a:cubicBezTo>
                  <a:pt x="14936" y="13046"/>
                  <a:pt x="14887" y="13126"/>
                  <a:pt x="14870" y="13191"/>
                </a:cubicBezTo>
                <a:cubicBezTo>
                  <a:pt x="14848" y="13273"/>
                  <a:pt x="14806" y="13300"/>
                  <a:pt x="14733" y="13326"/>
                </a:cubicBezTo>
                <a:cubicBezTo>
                  <a:pt x="14652" y="13355"/>
                  <a:pt x="14628" y="13397"/>
                  <a:pt x="14620" y="13488"/>
                </a:cubicBezTo>
                <a:cubicBezTo>
                  <a:pt x="14614" y="13551"/>
                  <a:pt x="14586" y="13627"/>
                  <a:pt x="14552" y="13650"/>
                </a:cubicBezTo>
                <a:cubicBezTo>
                  <a:pt x="14462" y="13712"/>
                  <a:pt x="14394" y="13791"/>
                  <a:pt x="14370" y="13866"/>
                </a:cubicBezTo>
                <a:cubicBezTo>
                  <a:pt x="14358" y="13902"/>
                  <a:pt x="14327" y="13947"/>
                  <a:pt x="14301" y="13947"/>
                </a:cubicBezTo>
                <a:cubicBezTo>
                  <a:pt x="14276" y="13947"/>
                  <a:pt x="14243" y="13986"/>
                  <a:pt x="14233" y="14029"/>
                </a:cubicBezTo>
                <a:cubicBezTo>
                  <a:pt x="14223" y="14073"/>
                  <a:pt x="14180" y="14083"/>
                  <a:pt x="14142" y="14083"/>
                </a:cubicBezTo>
                <a:cubicBezTo>
                  <a:pt x="14106" y="14083"/>
                  <a:pt x="14083" y="14123"/>
                  <a:pt x="14074" y="14164"/>
                </a:cubicBezTo>
                <a:cubicBezTo>
                  <a:pt x="14065" y="14207"/>
                  <a:pt x="14019" y="14257"/>
                  <a:pt x="13960" y="14272"/>
                </a:cubicBezTo>
                <a:cubicBezTo>
                  <a:pt x="13906" y="14286"/>
                  <a:pt x="13857" y="14322"/>
                  <a:pt x="13847" y="14353"/>
                </a:cubicBezTo>
                <a:cubicBezTo>
                  <a:pt x="13837" y="14384"/>
                  <a:pt x="13804" y="14407"/>
                  <a:pt x="13779" y="14407"/>
                </a:cubicBezTo>
                <a:cubicBezTo>
                  <a:pt x="13753" y="14407"/>
                  <a:pt x="13720" y="14445"/>
                  <a:pt x="13710" y="14488"/>
                </a:cubicBezTo>
                <a:cubicBezTo>
                  <a:pt x="13700" y="14537"/>
                  <a:pt x="13665" y="14569"/>
                  <a:pt x="13619" y="14569"/>
                </a:cubicBezTo>
                <a:cubicBezTo>
                  <a:pt x="13574" y="14569"/>
                  <a:pt x="13507" y="14608"/>
                  <a:pt x="13437" y="14704"/>
                </a:cubicBezTo>
                <a:cubicBezTo>
                  <a:pt x="13342" y="14837"/>
                  <a:pt x="13297" y="14866"/>
                  <a:pt x="13187" y="14866"/>
                </a:cubicBezTo>
                <a:cubicBezTo>
                  <a:pt x="13094" y="14866"/>
                  <a:pt x="13074" y="14877"/>
                  <a:pt x="13074" y="14921"/>
                </a:cubicBezTo>
                <a:cubicBezTo>
                  <a:pt x="13074" y="14953"/>
                  <a:pt x="13037" y="15015"/>
                  <a:pt x="13005" y="15029"/>
                </a:cubicBezTo>
                <a:cubicBezTo>
                  <a:pt x="12974" y="15043"/>
                  <a:pt x="12933" y="15080"/>
                  <a:pt x="12915" y="15110"/>
                </a:cubicBezTo>
                <a:cubicBezTo>
                  <a:pt x="12896" y="15139"/>
                  <a:pt x="12813" y="15151"/>
                  <a:pt x="12733" y="15164"/>
                </a:cubicBezTo>
                <a:cubicBezTo>
                  <a:pt x="12652" y="15177"/>
                  <a:pt x="12569" y="15216"/>
                  <a:pt x="12551" y="15245"/>
                </a:cubicBezTo>
                <a:cubicBezTo>
                  <a:pt x="12533" y="15273"/>
                  <a:pt x="12459" y="15312"/>
                  <a:pt x="12369" y="15326"/>
                </a:cubicBezTo>
                <a:cubicBezTo>
                  <a:pt x="12279" y="15340"/>
                  <a:pt x="12179" y="15378"/>
                  <a:pt x="12164" y="15407"/>
                </a:cubicBezTo>
                <a:cubicBezTo>
                  <a:pt x="12125" y="15485"/>
                  <a:pt x="11933" y="15465"/>
                  <a:pt x="11869" y="15380"/>
                </a:cubicBezTo>
                <a:cubicBezTo>
                  <a:pt x="11794" y="15281"/>
                  <a:pt x="11788" y="15136"/>
                  <a:pt x="11846" y="15110"/>
                </a:cubicBezTo>
                <a:cubicBezTo>
                  <a:pt x="11872" y="15098"/>
                  <a:pt x="11902" y="15049"/>
                  <a:pt x="11914" y="14975"/>
                </a:cubicBezTo>
                <a:cubicBezTo>
                  <a:pt x="11926" y="14900"/>
                  <a:pt x="11935" y="14824"/>
                  <a:pt x="11960" y="14812"/>
                </a:cubicBezTo>
                <a:cubicBezTo>
                  <a:pt x="11985" y="14801"/>
                  <a:pt x="12005" y="14725"/>
                  <a:pt x="12005" y="14650"/>
                </a:cubicBezTo>
                <a:cubicBezTo>
                  <a:pt x="12005" y="14571"/>
                  <a:pt x="12041" y="14510"/>
                  <a:pt x="12073" y="14488"/>
                </a:cubicBezTo>
                <a:cubicBezTo>
                  <a:pt x="12103" y="14469"/>
                  <a:pt x="12119" y="14410"/>
                  <a:pt x="12119" y="14353"/>
                </a:cubicBezTo>
                <a:cubicBezTo>
                  <a:pt x="12119" y="14291"/>
                  <a:pt x="12150" y="14241"/>
                  <a:pt x="12187" y="14218"/>
                </a:cubicBezTo>
                <a:cubicBezTo>
                  <a:pt x="12225" y="14194"/>
                  <a:pt x="12255" y="14124"/>
                  <a:pt x="12255" y="14056"/>
                </a:cubicBezTo>
                <a:cubicBezTo>
                  <a:pt x="12255" y="13995"/>
                  <a:pt x="12274" y="13920"/>
                  <a:pt x="12301" y="13893"/>
                </a:cubicBezTo>
                <a:cubicBezTo>
                  <a:pt x="12328" y="13867"/>
                  <a:pt x="12346" y="13790"/>
                  <a:pt x="12346" y="13731"/>
                </a:cubicBezTo>
                <a:cubicBezTo>
                  <a:pt x="12346" y="13668"/>
                  <a:pt x="12375" y="13628"/>
                  <a:pt x="12414" y="13596"/>
                </a:cubicBezTo>
                <a:cubicBezTo>
                  <a:pt x="12472" y="13549"/>
                  <a:pt x="12477" y="13451"/>
                  <a:pt x="12505" y="12974"/>
                </a:cubicBezTo>
                <a:cubicBezTo>
                  <a:pt x="12532" y="12527"/>
                  <a:pt x="12549" y="12421"/>
                  <a:pt x="12596" y="12380"/>
                </a:cubicBezTo>
                <a:cubicBezTo>
                  <a:pt x="12628" y="12352"/>
                  <a:pt x="12664" y="12292"/>
                  <a:pt x="12664" y="12245"/>
                </a:cubicBezTo>
                <a:cubicBezTo>
                  <a:pt x="12665" y="12197"/>
                  <a:pt x="12670" y="12142"/>
                  <a:pt x="12687" y="12109"/>
                </a:cubicBezTo>
                <a:cubicBezTo>
                  <a:pt x="12704" y="12077"/>
                  <a:pt x="12726" y="11610"/>
                  <a:pt x="12733" y="11055"/>
                </a:cubicBezTo>
                <a:cubicBezTo>
                  <a:pt x="12743" y="10195"/>
                  <a:pt x="12728" y="10029"/>
                  <a:pt x="12687" y="10001"/>
                </a:cubicBezTo>
                <a:cubicBezTo>
                  <a:pt x="12655" y="9980"/>
                  <a:pt x="12634" y="9863"/>
                  <a:pt x="12619" y="9677"/>
                </a:cubicBezTo>
                <a:cubicBezTo>
                  <a:pt x="12606" y="9521"/>
                  <a:pt x="12588" y="9374"/>
                  <a:pt x="12573" y="9352"/>
                </a:cubicBezTo>
                <a:cubicBezTo>
                  <a:pt x="12559" y="9331"/>
                  <a:pt x="12528" y="9145"/>
                  <a:pt x="12505" y="8920"/>
                </a:cubicBezTo>
                <a:cubicBezTo>
                  <a:pt x="12479" y="8658"/>
                  <a:pt x="12443" y="8507"/>
                  <a:pt x="12414" y="8487"/>
                </a:cubicBezTo>
                <a:cubicBezTo>
                  <a:pt x="12390" y="8470"/>
                  <a:pt x="12369" y="8397"/>
                  <a:pt x="12369" y="8325"/>
                </a:cubicBezTo>
                <a:cubicBezTo>
                  <a:pt x="12369" y="8232"/>
                  <a:pt x="12367" y="8177"/>
                  <a:pt x="12323" y="8163"/>
                </a:cubicBezTo>
                <a:cubicBezTo>
                  <a:pt x="12275" y="8148"/>
                  <a:pt x="12251" y="8103"/>
                  <a:pt x="12232" y="7893"/>
                </a:cubicBezTo>
                <a:cubicBezTo>
                  <a:pt x="12214" y="7677"/>
                  <a:pt x="12184" y="7603"/>
                  <a:pt x="12119" y="7541"/>
                </a:cubicBezTo>
                <a:cubicBezTo>
                  <a:pt x="12074" y="7500"/>
                  <a:pt x="12051" y="7427"/>
                  <a:pt x="12051" y="7379"/>
                </a:cubicBezTo>
                <a:cubicBezTo>
                  <a:pt x="12051" y="7331"/>
                  <a:pt x="12024" y="7293"/>
                  <a:pt x="12005" y="7271"/>
                </a:cubicBezTo>
                <a:cubicBezTo>
                  <a:pt x="11987" y="7249"/>
                  <a:pt x="11986" y="7176"/>
                  <a:pt x="11982" y="7109"/>
                </a:cubicBezTo>
                <a:cubicBezTo>
                  <a:pt x="11978" y="7031"/>
                  <a:pt x="11951" y="6958"/>
                  <a:pt x="11914" y="6947"/>
                </a:cubicBezTo>
                <a:cubicBezTo>
                  <a:pt x="11883" y="6937"/>
                  <a:pt x="11846" y="6908"/>
                  <a:pt x="11846" y="6866"/>
                </a:cubicBezTo>
                <a:cubicBezTo>
                  <a:pt x="11846" y="6824"/>
                  <a:pt x="11814" y="6731"/>
                  <a:pt x="11778" y="6676"/>
                </a:cubicBezTo>
                <a:cubicBezTo>
                  <a:pt x="11742" y="6622"/>
                  <a:pt x="11709" y="6542"/>
                  <a:pt x="11709" y="6487"/>
                </a:cubicBezTo>
                <a:cubicBezTo>
                  <a:pt x="11709" y="6407"/>
                  <a:pt x="11704" y="6379"/>
                  <a:pt x="11619" y="6352"/>
                </a:cubicBezTo>
                <a:cubicBezTo>
                  <a:pt x="11528" y="6324"/>
                  <a:pt x="11503" y="6313"/>
                  <a:pt x="11505" y="6217"/>
                </a:cubicBezTo>
                <a:cubicBezTo>
                  <a:pt x="11506" y="6147"/>
                  <a:pt x="11498" y="6087"/>
                  <a:pt x="11459" y="6055"/>
                </a:cubicBezTo>
                <a:cubicBezTo>
                  <a:pt x="11415" y="6017"/>
                  <a:pt x="11399" y="5961"/>
                  <a:pt x="11414" y="5893"/>
                </a:cubicBezTo>
                <a:cubicBezTo>
                  <a:pt x="11429" y="5819"/>
                  <a:pt x="11411" y="5791"/>
                  <a:pt x="11346" y="5730"/>
                </a:cubicBezTo>
                <a:cubicBezTo>
                  <a:pt x="11265" y="5655"/>
                  <a:pt x="11269" y="5639"/>
                  <a:pt x="11323" y="5568"/>
                </a:cubicBezTo>
                <a:cubicBezTo>
                  <a:pt x="11377" y="5497"/>
                  <a:pt x="11371" y="5492"/>
                  <a:pt x="11300" y="5433"/>
                </a:cubicBezTo>
                <a:cubicBezTo>
                  <a:pt x="11244" y="5387"/>
                  <a:pt x="11239" y="5343"/>
                  <a:pt x="11255" y="5271"/>
                </a:cubicBezTo>
                <a:cubicBezTo>
                  <a:pt x="11270" y="5197"/>
                  <a:pt x="11250" y="5168"/>
                  <a:pt x="11187" y="5109"/>
                </a:cubicBezTo>
                <a:cubicBezTo>
                  <a:pt x="11090" y="5019"/>
                  <a:pt x="11087" y="4974"/>
                  <a:pt x="11209" y="4946"/>
                </a:cubicBezTo>
                <a:close/>
                <a:moveTo>
                  <a:pt x="10004" y="5974"/>
                </a:moveTo>
                <a:cubicBezTo>
                  <a:pt x="10077" y="5976"/>
                  <a:pt x="10136" y="5991"/>
                  <a:pt x="10141" y="6001"/>
                </a:cubicBezTo>
                <a:cubicBezTo>
                  <a:pt x="10180" y="6076"/>
                  <a:pt x="10113" y="6333"/>
                  <a:pt x="10050" y="6352"/>
                </a:cubicBezTo>
                <a:cubicBezTo>
                  <a:pt x="10016" y="6362"/>
                  <a:pt x="9981" y="6379"/>
                  <a:pt x="9981" y="6406"/>
                </a:cubicBezTo>
                <a:cubicBezTo>
                  <a:pt x="9981" y="6433"/>
                  <a:pt x="9963" y="6488"/>
                  <a:pt x="9936" y="6514"/>
                </a:cubicBezTo>
                <a:cubicBezTo>
                  <a:pt x="9909" y="6541"/>
                  <a:pt x="9891" y="6592"/>
                  <a:pt x="9891" y="6649"/>
                </a:cubicBezTo>
                <a:cubicBezTo>
                  <a:pt x="9891" y="6713"/>
                  <a:pt x="9849" y="6787"/>
                  <a:pt x="9800" y="6839"/>
                </a:cubicBezTo>
                <a:cubicBezTo>
                  <a:pt x="9755" y="6885"/>
                  <a:pt x="9731" y="6944"/>
                  <a:pt x="9731" y="6974"/>
                </a:cubicBezTo>
                <a:cubicBezTo>
                  <a:pt x="9731" y="7003"/>
                  <a:pt x="9712" y="7056"/>
                  <a:pt x="9686" y="7082"/>
                </a:cubicBezTo>
                <a:cubicBezTo>
                  <a:pt x="9659" y="7108"/>
                  <a:pt x="9607" y="7197"/>
                  <a:pt x="9595" y="7271"/>
                </a:cubicBezTo>
                <a:cubicBezTo>
                  <a:pt x="9583" y="7346"/>
                  <a:pt x="9574" y="7422"/>
                  <a:pt x="9549" y="7433"/>
                </a:cubicBezTo>
                <a:cubicBezTo>
                  <a:pt x="9523" y="7445"/>
                  <a:pt x="9504" y="7516"/>
                  <a:pt x="9504" y="7595"/>
                </a:cubicBezTo>
                <a:cubicBezTo>
                  <a:pt x="9504" y="7698"/>
                  <a:pt x="9485" y="7715"/>
                  <a:pt x="9436" y="7731"/>
                </a:cubicBezTo>
                <a:cubicBezTo>
                  <a:pt x="9382" y="7747"/>
                  <a:pt x="9368" y="7790"/>
                  <a:pt x="9368" y="7947"/>
                </a:cubicBezTo>
                <a:cubicBezTo>
                  <a:pt x="9368" y="8094"/>
                  <a:pt x="9350" y="8152"/>
                  <a:pt x="9299" y="8190"/>
                </a:cubicBezTo>
                <a:cubicBezTo>
                  <a:pt x="9244" y="8231"/>
                  <a:pt x="9231" y="8269"/>
                  <a:pt x="9231" y="8487"/>
                </a:cubicBezTo>
                <a:cubicBezTo>
                  <a:pt x="9231" y="8760"/>
                  <a:pt x="9192" y="8858"/>
                  <a:pt x="9140" y="8704"/>
                </a:cubicBezTo>
                <a:cubicBezTo>
                  <a:pt x="9119" y="8640"/>
                  <a:pt x="9096" y="8746"/>
                  <a:pt x="9095" y="9055"/>
                </a:cubicBezTo>
                <a:cubicBezTo>
                  <a:pt x="9093" y="9427"/>
                  <a:pt x="9098" y="9509"/>
                  <a:pt x="9049" y="9542"/>
                </a:cubicBezTo>
                <a:cubicBezTo>
                  <a:pt x="8997" y="9576"/>
                  <a:pt x="8995" y="9664"/>
                  <a:pt x="9004" y="10731"/>
                </a:cubicBezTo>
                <a:cubicBezTo>
                  <a:pt x="9010" y="11563"/>
                  <a:pt x="9021" y="11907"/>
                  <a:pt x="9049" y="11947"/>
                </a:cubicBezTo>
                <a:cubicBezTo>
                  <a:pt x="9075" y="11984"/>
                  <a:pt x="9087" y="12203"/>
                  <a:pt x="9095" y="12569"/>
                </a:cubicBezTo>
                <a:cubicBezTo>
                  <a:pt x="9103" y="12968"/>
                  <a:pt x="9119" y="13122"/>
                  <a:pt x="9140" y="13055"/>
                </a:cubicBezTo>
                <a:cubicBezTo>
                  <a:pt x="9182" y="12923"/>
                  <a:pt x="9241" y="13016"/>
                  <a:pt x="9231" y="13191"/>
                </a:cubicBezTo>
                <a:cubicBezTo>
                  <a:pt x="9227" y="13264"/>
                  <a:pt x="9237" y="13313"/>
                  <a:pt x="9254" y="13326"/>
                </a:cubicBezTo>
                <a:cubicBezTo>
                  <a:pt x="9271" y="13339"/>
                  <a:pt x="9284" y="13388"/>
                  <a:pt x="9277" y="13434"/>
                </a:cubicBezTo>
                <a:cubicBezTo>
                  <a:pt x="9269" y="13480"/>
                  <a:pt x="9297" y="13546"/>
                  <a:pt x="9322" y="13569"/>
                </a:cubicBezTo>
                <a:cubicBezTo>
                  <a:pt x="9348" y="13592"/>
                  <a:pt x="9362" y="13656"/>
                  <a:pt x="9368" y="13731"/>
                </a:cubicBezTo>
                <a:cubicBezTo>
                  <a:pt x="9375" y="13833"/>
                  <a:pt x="9391" y="13893"/>
                  <a:pt x="9436" y="13893"/>
                </a:cubicBezTo>
                <a:cubicBezTo>
                  <a:pt x="9507" y="13894"/>
                  <a:pt x="9577" y="13992"/>
                  <a:pt x="9527" y="14029"/>
                </a:cubicBezTo>
                <a:cubicBezTo>
                  <a:pt x="9509" y="14042"/>
                  <a:pt x="9504" y="14120"/>
                  <a:pt x="9504" y="14191"/>
                </a:cubicBezTo>
                <a:cubicBezTo>
                  <a:pt x="9504" y="14287"/>
                  <a:pt x="9501" y="14311"/>
                  <a:pt x="9549" y="14326"/>
                </a:cubicBezTo>
                <a:cubicBezTo>
                  <a:pt x="9592" y="14339"/>
                  <a:pt x="9618" y="14401"/>
                  <a:pt x="9618" y="14461"/>
                </a:cubicBezTo>
                <a:cubicBezTo>
                  <a:pt x="9618" y="14512"/>
                  <a:pt x="9642" y="14571"/>
                  <a:pt x="9663" y="14596"/>
                </a:cubicBezTo>
                <a:cubicBezTo>
                  <a:pt x="9691" y="14629"/>
                  <a:pt x="9690" y="14639"/>
                  <a:pt x="9663" y="14677"/>
                </a:cubicBezTo>
                <a:cubicBezTo>
                  <a:pt x="9636" y="14717"/>
                  <a:pt x="9637" y="14749"/>
                  <a:pt x="9686" y="14785"/>
                </a:cubicBezTo>
                <a:cubicBezTo>
                  <a:pt x="9721" y="14811"/>
                  <a:pt x="9754" y="14862"/>
                  <a:pt x="9754" y="14893"/>
                </a:cubicBezTo>
                <a:cubicBezTo>
                  <a:pt x="9754" y="14925"/>
                  <a:pt x="9781" y="14948"/>
                  <a:pt x="9800" y="14948"/>
                </a:cubicBezTo>
                <a:cubicBezTo>
                  <a:pt x="9818" y="14948"/>
                  <a:pt x="9828" y="15002"/>
                  <a:pt x="9845" y="15056"/>
                </a:cubicBezTo>
                <a:cubicBezTo>
                  <a:pt x="9862" y="15109"/>
                  <a:pt x="9914" y="15142"/>
                  <a:pt x="9936" y="15137"/>
                </a:cubicBezTo>
                <a:cubicBezTo>
                  <a:pt x="9997" y="15122"/>
                  <a:pt x="10023" y="15388"/>
                  <a:pt x="9981" y="15515"/>
                </a:cubicBezTo>
                <a:cubicBezTo>
                  <a:pt x="9944" y="15631"/>
                  <a:pt x="9845" y="15662"/>
                  <a:pt x="9800" y="15569"/>
                </a:cubicBezTo>
                <a:cubicBezTo>
                  <a:pt x="9781" y="15531"/>
                  <a:pt x="9679" y="15499"/>
                  <a:pt x="9436" y="15488"/>
                </a:cubicBezTo>
                <a:cubicBezTo>
                  <a:pt x="9171" y="15476"/>
                  <a:pt x="9080" y="15456"/>
                  <a:pt x="9049" y="15407"/>
                </a:cubicBezTo>
                <a:cubicBezTo>
                  <a:pt x="9028" y="15372"/>
                  <a:pt x="8985" y="15333"/>
                  <a:pt x="8936" y="15326"/>
                </a:cubicBezTo>
                <a:cubicBezTo>
                  <a:pt x="8815" y="15308"/>
                  <a:pt x="8794" y="15246"/>
                  <a:pt x="8913" y="15218"/>
                </a:cubicBezTo>
                <a:cubicBezTo>
                  <a:pt x="8967" y="15205"/>
                  <a:pt x="8875" y="15200"/>
                  <a:pt x="8685" y="15191"/>
                </a:cubicBezTo>
                <a:cubicBezTo>
                  <a:pt x="8412" y="15178"/>
                  <a:pt x="8333" y="15165"/>
                  <a:pt x="8299" y="15110"/>
                </a:cubicBezTo>
                <a:cubicBezTo>
                  <a:pt x="8276" y="15072"/>
                  <a:pt x="8250" y="15029"/>
                  <a:pt x="8231" y="15029"/>
                </a:cubicBezTo>
                <a:cubicBezTo>
                  <a:pt x="8211" y="15029"/>
                  <a:pt x="8164" y="14989"/>
                  <a:pt x="8140" y="14948"/>
                </a:cubicBezTo>
                <a:cubicBezTo>
                  <a:pt x="8108" y="14894"/>
                  <a:pt x="8050" y="14875"/>
                  <a:pt x="7935" y="14866"/>
                </a:cubicBezTo>
                <a:cubicBezTo>
                  <a:pt x="7809" y="14857"/>
                  <a:pt x="7762" y="14841"/>
                  <a:pt x="7753" y="14785"/>
                </a:cubicBezTo>
                <a:cubicBezTo>
                  <a:pt x="7734" y="14668"/>
                  <a:pt x="7634" y="14569"/>
                  <a:pt x="7526" y="14569"/>
                </a:cubicBezTo>
                <a:cubicBezTo>
                  <a:pt x="7456" y="14569"/>
                  <a:pt x="7423" y="14536"/>
                  <a:pt x="7412" y="14488"/>
                </a:cubicBezTo>
                <a:cubicBezTo>
                  <a:pt x="7404" y="14450"/>
                  <a:pt x="7361" y="14401"/>
                  <a:pt x="7321" y="14380"/>
                </a:cubicBezTo>
                <a:cubicBezTo>
                  <a:pt x="7282" y="14359"/>
                  <a:pt x="7249" y="14325"/>
                  <a:pt x="7253" y="14299"/>
                </a:cubicBezTo>
                <a:cubicBezTo>
                  <a:pt x="7258" y="14273"/>
                  <a:pt x="7245" y="14245"/>
                  <a:pt x="7208" y="14245"/>
                </a:cubicBezTo>
                <a:cubicBezTo>
                  <a:pt x="7167" y="14245"/>
                  <a:pt x="7127" y="14210"/>
                  <a:pt x="7117" y="14164"/>
                </a:cubicBezTo>
                <a:cubicBezTo>
                  <a:pt x="7107" y="14121"/>
                  <a:pt x="7089" y="14083"/>
                  <a:pt x="7071" y="14083"/>
                </a:cubicBezTo>
                <a:cubicBezTo>
                  <a:pt x="7026" y="14083"/>
                  <a:pt x="6720" y="13746"/>
                  <a:pt x="6730" y="13704"/>
                </a:cubicBezTo>
                <a:cubicBezTo>
                  <a:pt x="6735" y="13686"/>
                  <a:pt x="6730" y="13677"/>
                  <a:pt x="6707" y="13677"/>
                </a:cubicBezTo>
                <a:cubicBezTo>
                  <a:pt x="6658" y="13677"/>
                  <a:pt x="6480" y="13467"/>
                  <a:pt x="6480" y="13407"/>
                </a:cubicBezTo>
                <a:cubicBezTo>
                  <a:pt x="6480" y="13384"/>
                  <a:pt x="6461" y="13353"/>
                  <a:pt x="6435" y="13353"/>
                </a:cubicBezTo>
                <a:cubicBezTo>
                  <a:pt x="6408" y="13353"/>
                  <a:pt x="6352" y="13298"/>
                  <a:pt x="6321" y="13218"/>
                </a:cubicBezTo>
                <a:cubicBezTo>
                  <a:pt x="6289" y="13137"/>
                  <a:pt x="6251" y="13050"/>
                  <a:pt x="6230" y="13028"/>
                </a:cubicBezTo>
                <a:cubicBezTo>
                  <a:pt x="6209" y="13007"/>
                  <a:pt x="6195" y="12950"/>
                  <a:pt x="6184" y="12893"/>
                </a:cubicBezTo>
                <a:cubicBezTo>
                  <a:pt x="6171" y="12823"/>
                  <a:pt x="6118" y="12760"/>
                  <a:pt x="6048" y="12731"/>
                </a:cubicBezTo>
                <a:cubicBezTo>
                  <a:pt x="5957" y="12693"/>
                  <a:pt x="5963" y="12671"/>
                  <a:pt x="5980" y="12569"/>
                </a:cubicBezTo>
                <a:cubicBezTo>
                  <a:pt x="5996" y="12472"/>
                  <a:pt x="5973" y="12471"/>
                  <a:pt x="5912" y="12461"/>
                </a:cubicBezTo>
                <a:cubicBezTo>
                  <a:pt x="5867" y="12453"/>
                  <a:pt x="5850" y="12405"/>
                  <a:pt x="5843" y="12353"/>
                </a:cubicBezTo>
                <a:cubicBezTo>
                  <a:pt x="5838" y="12307"/>
                  <a:pt x="5787" y="12255"/>
                  <a:pt x="5752" y="12245"/>
                </a:cubicBezTo>
                <a:cubicBezTo>
                  <a:pt x="5707" y="12231"/>
                  <a:pt x="5707" y="12192"/>
                  <a:pt x="5707" y="12109"/>
                </a:cubicBezTo>
                <a:cubicBezTo>
                  <a:pt x="5707" y="12042"/>
                  <a:pt x="5667" y="11987"/>
                  <a:pt x="5639" y="11974"/>
                </a:cubicBezTo>
                <a:cubicBezTo>
                  <a:pt x="5612" y="11962"/>
                  <a:pt x="5593" y="11928"/>
                  <a:pt x="5593" y="11893"/>
                </a:cubicBezTo>
                <a:cubicBezTo>
                  <a:pt x="5593" y="11837"/>
                  <a:pt x="5483" y="11553"/>
                  <a:pt x="5343" y="11244"/>
                </a:cubicBezTo>
                <a:cubicBezTo>
                  <a:pt x="5197" y="10921"/>
                  <a:pt x="5179" y="10791"/>
                  <a:pt x="5207" y="10677"/>
                </a:cubicBezTo>
                <a:cubicBezTo>
                  <a:pt x="5222" y="10613"/>
                  <a:pt x="5254" y="10563"/>
                  <a:pt x="5275" y="10569"/>
                </a:cubicBezTo>
                <a:cubicBezTo>
                  <a:pt x="5295" y="10574"/>
                  <a:pt x="5298" y="10559"/>
                  <a:pt x="5298" y="10515"/>
                </a:cubicBezTo>
                <a:cubicBezTo>
                  <a:pt x="5298" y="10467"/>
                  <a:pt x="5330" y="10418"/>
                  <a:pt x="5366" y="10407"/>
                </a:cubicBezTo>
                <a:cubicBezTo>
                  <a:pt x="5415" y="10391"/>
                  <a:pt x="5439" y="10338"/>
                  <a:pt x="5457" y="10136"/>
                </a:cubicBezTo>
                <a:cubicBezTo>
                  <a:pt x="5471" y="9975"/>
                  <a:pt x="5495" y="9879"/>
                  <a:pt x="5525" y="9866"/>
                </a:cubicBezTo>
                <a:cubicBezTo>
                  <a:pt x="5551" y="9854"/>
                  <a:pt x="5571" y="9811"/>
                  <a:pt x="5571" y="9758"/>
                </a:cubicBezTo>
                <a:cubicBezTo>
                  <a:pt x="5571" y="9694"/>
                  <a:pt x="5595" y="9636"/>
                  <a:pt x="5639" y="9623"/>
                </a:cubicBezTo>
                <a:cubicBezTo>
                  <a:pt x="5699" y="9604"/>
                  <a:pt x="5698" y="9596"/>
                  <a:pt x="5707" y="9433"/>
                </a:cubicBezTo>
                <a:cubicBezTo>
                  <a:pt x="5709" y="9402"/>
                  <a:pt x="5744" y="9360"/>
                  <a:pt x="5775" y="9352"/>
                </a:cubicBezTo>
                <a:cubicBezTo>
                  <a:pt x="5807" y="9345"/>
                  <a:pt x="5821" y="9315"/>
                  <a:pt x="5821" y="9271"/>
                </a:cubicBezTo>
                <a:cubicBezTo>
                  <a:pt x="5821" y="9225"/>
                  <a:pt x="5851" y="9175"/>
                  <a:pt x="5889" y="9163"/>
                </a:cubicBezTo>
                <a:cubicBezTo>
                  <a:pt x="5936" y="9149"/>
                  <a:pt x="5957" y="9111"/>
                  <a:pt x="5957" y="9028"/>
                </a:cubicBezTo>
                <a:cubicBezTo>
                  <a:pt x="5957" y="8947"/>
                  <a:pt x="5981" y="8906"/>
                  <a:pt x="6025" y="8893"/>
                </a:cubicBezTo>
                <a:cubicBezTo>
                  <a:pt x="6060" y="8882"/>
                  <a:pt x="6084" y="8826"/>
                  <a:pt x="6093" y="8785"/>
                </a:cubicBezTo>
                <a:cubicBezTo>
                  <a:pt x="6102" y="8744"/>
                  <a:pt x="6133" y="8731"/>
                  <a:pt x="6162" y="8731"/>
                </a:cubicBezTo>
                <a:cubicBezTo>
                  <a:pt x="6190" y="8731"/>
                  <a:pt x="6229" y="8703"/>
                  <a:pt x="6230" y="8677"/>
                </a:cubicBezTo>
                <a:cubicBezTo>
                  <a:pt x="6230" y="8650"/>
                  <a:pt x="6240" y="8595"/>
                  <a:pt x="6275" y="8541"/>
                </a:cubicBezTo>
                <a:cubicBezTo>
                  <a:pt x="6311" y="8488"/>
                  <a:pt x="6343" y="8392"/>
                  <a:pt x="6344" y="8352"/>
                </a:cubicBezTo>
                <a:cubicBezTo>
                  <a:pt x="6344" y="8313"/>
                  <a:pt x="6376" y="8282"/>
                  <a:pt x="6412" y="8271"/>
                </a:cubicBezTo>
                <a:cubicBezTo>
                  <a:pt x="6448" y="8260"/>
                  <a:pt x="6480" y="8239"/>
                  <a:pt x="6480" y="8217"/>
                </a:cubicBezTo>
                <a:cubicBezTo>
                  <a:pt x="6480" y="8166"/>
                  <a:pt x="6891" y="7676"/>
                  <a:pt x="6935" y="7676"/>
                </a:cubicBezTo>
                <a:cubicBezTo>
                  <a:pt x="6953" y="7676"/>
                  <a:pt x="6971" y="7638"/>
                  <a:pt x="6980" y="7595"/>
                </a:cubicBezTo>
                <a:cubicBezTo>
                  <a:pt x="6990" y="7553"/>
                  <a:pt x="7017" y="7514"/>
                  <a:pt x="7048" y="7514"/>
                </a:cubicBezTo>
                <a:cubicBezTo>
                  <a:pt x="7109" y="7514"/>
                  <a:pt x="7183" y="7431"/>
                  <a:pt x="7230" y="7298"/>
                </a:cubicBezTo>
                <a:cubicBezTo>
                  <a:pt x="7247" y="7250"/>
                  <a:pt x="7308" y="7204"/>
                  <a:pt x="7367" y="7190"/>
                </a:cubicBezTo>
                <a:cubicBezTo>
                  <a:pt x="7424" y="7176"/>
                  <a:pt x="7462" y="7137"/>
                  <a:pt x="7458" y="7109"/>
                </a:cubicBezTo>
                <a:cubicBezTo>
                  <a:pt x="7453" y="7080"/>
                  <a:pt x="7497" y="7062"/>
                  <a:pt x="7549" y="7055"/>
                </a:cubicBezTo>
                <a:cubicBezTo>
                  <a:pt x="7601" y="7048"/>
                  <a:pt x="7617" y="7034"/>
                  <a:pt x="7617" y="7001"/>
                </a:cubicBezTo>
                <a:cubicBezTo>
                  <a:pt x="7617" y="6969"/>
                  <a:pt x="7654" y="6907"/>
                  <a:pt x="7685" y="6893"/>
                </a:cubicBezTo>
                <a:cubicBezTo>
                  <a:pt x="7717" y="6879"/>
                  <a:pt x="7752" y="6850"/>
                  <a:pt x="7776" y="6812"/>
                </a:cubicBezTo>
                <a:cubicBezTo>
                  <a:pt x="7806" y="6762"/>
                  <a:pt x="7881" y="6730"/>
                  <a:pt x="7981" y="6730"/>
                </a:cubicBezTo>
                <a:cubicBezTo>
                  <a:pt x="8095" y="6730"/>
                  <a:pt x="8103" y="6712"/>
                  <a:pt x="8117" y="6649"/>
                </a:cubicBezTo>
                <a:cubicBezTo>
                  <a:pt x="8130" y="6590"/>
                  <a:pt x="8167" y="6595"/>
                  <a:pt x="8253" y="6595"/>
                </a:cubicBezTo>
                <a:cubicBezTo>
                  <a:pt x="8325" y="6595"/>
                  <a:pt x="8378" y="6551"/>
                  <a:pt x="8390" y="6514"/>
                </a:cubicBezTo>
                <a:cubicBezTo>
                  <a:pt x="8400" y="6482"/>
                  <a:pt x="8444" y="6460"/>
                  <a:pt x="8481" y="6460"/>
                </a:cubicBezTo>
                <a:cubicBezTo>
                  <a:pt x="8518" y="6460"/>
                  <a:pt x="8578" y="6433"/>
                  <a:pt x="8617" y="6379"/>
                </a:cubicBezTo>
                <a:cubicBezTo>
                  <a:pt x="8676" y="6299"/>
                  <a:pt x="8726" y="6271"/>
                  <a:pt x="8867" y="6271"/>
                </a:cubicBezTo>
                <a:cubicBezTo>
                  <a:pt x="8983" y="6271"/>
                  <a:pt x="9037" y="6254"/>
                  <a:pt x="9049" y="6217"/>
                </a:cubicBezTo>
                <a:cubicBezTo>
                  <a:pt x="9059" y="6187"/>
                  <a:pt x="9135" y="6151"/>
                  <a:pt x="9208" y="6136"/>
                </a:cubicBezTo>
                <a:cubicBezTo>
                  <a:pt x="9282" y="6121"/>
                  <a:pt x="9331" y="6100"/>
                  <a:pt x="9322" y="6082"/>
                </a:cubicBezTo>
                <a:cubicBezTo>
                  <a:pt x="9313" y="6064"/>
                  <a:pt x="9308" y="6038"/>
                  <a:pt x="9322" y="6028"/>
                </a:cubicBezTo>
                <a:cubicBezTo>
                  <a:pt x="9363" y="5998"/>
                  <a:pt x="9786" y="5967"/>
                  <a:pt x="10004" y="5974"/>
                </a:cubicBezTo>
                <a:close/>
                <a:moveTo>
                  <a:pt x="10755" y="6460"/>
                </a:moveTo>
                <a:cubicBezTo>
                  <a:pt x="10778" y="6456"/>
                  <a:pt x="10790" y="6448"/>
                  <a:pt x="10823" y="6487"/>
                </a:cubicBezTo>
                <a:cubicBezTo>
                  <a:pt x="10858" y="6529"/>
                  <a:pt x="10926" y="6588"/>
                  <a:pt x="10959" y="6595"/>
                </a:cubicBezTo>
                <a:cubicBezTo>
                  <a:pt x="11002" y="6605"/>
                  <a:pt x="11020" y="6656"/>
                  <a:pt x="11027" y="6757"/>
                </a:cubicBezTo>
                <a:cubicBezTo>
                  <a:pt x="11035" y="6859"/>
                  <a:pt x="11050" y="6878"/>
                  <a:pt x="11096" y="6893"/>
                </a:cubicBezTo>
                <a:cubicBezTo>
                  <a:pt x="11134" y="6904"/>
                  <a:pt x="11164" y="6951"/>
                  <a:pt x="11164" y="7001"/>
                </a:cubicBezTo>
                <a:cubicBezTo>
                  <a:pt x="11164" y="7047"/>
                  <a:pt x="11210" y="7140"/>
                  <a:pt x="11255" y="7190"/>
                </a:cubicBezTo>
                <a:cubicBezTo>
                  <a:pt x="11301" y="7241"/>
                  <a:pt x="11323" y="7324"/>
                  <a:pt x="11323" y="7379"/>
                </a:cubicBezTo>
                <a:cubicBezTo>
                  <a:pt x="11323" y="7453"/>
                  <a:pt x="11344" y="7485"/>
                  <a:pt x="11414" y="7514"/>
                </a:cubicBezTo>
                <a:cubicBezTo>
                  <a:pt x="11501" y="7551"/>
                  <a:pt x="11528" y="7565"/>
                  <a:pt x="11550" y="7812"/>
                </a:cubicBezTo>
                <a:cubicBezTo>
                  <a:pt x="11568" y="8006"/>
                  <a:pt x="11573" y="8098"/>
                  <a:pt x="11619" y="8136"/>
                </a:cubicBezTo>
                <a:cubicBezTo>
                  <a:pt x="11655" y="8166"/>
                  <a:pt x="11687" y="8234"/>
                  <a:pt x="11687" y="8298"/>
                </a:cubicBezTo>
                <a:cubicBezTo>
                  <a:pt x="11687" y="8359"/>
                  <a:pt x="11707" y="8422"/>
                  <a:pt x="11732" y="8433"/>
                </a:cubicBezTo>
                <a:cubicBezTo>
                  <a:pt x="11762" y="8447"/>
                  <a:pt x="11785" y="8537"/>
                  <a:pt x="11800" y="8731"/>
                </a:cubicBezTo>
                <a:cubicBezTo>
                  <a:pt x="11813" y="8893"/>
                  <a:pt x="11829" y="9043"/>
                  <a:pt x="11846" y="9055"/>
                </a:cubicBezTo>
                <a:cubicBezTo>
                  <a:pt x="11862" y="9067"/>
                  <a:pt x="11891" y="9107"/>
                  <a:pt x="11891" y="9136"/>
                </a:cubicBezTo>
                <a:cubicBezTo>
                  <a:pt x="11891" y="9166"/>
                  <a:pt x="11893" y="9238"/>
                  <a:pt x="11914" y="9298"/>
                </a:cubicBezTo>
                <a:cubicBezTo>
                  <a:pt x="11935" y="9359"/>
                  <a:pt x="11956" y="9461"/>
                  <a:pt x="11960" y="9515"/>
                </a:cubicBezTo>
                <a:cubicBezTo>
                  <a:pt x="11963" y="9568"/>
                  <a:pt x="11989" y="9634"/>
                  <a:pt x="12005" y="9677"/>
                </a:cubicBezTo>
                <a:cubicBezTo>
                  <a:pt x="12021" y="9720"/>
                  <a:pt x="12028" y="10342"/>
                  <a:pt x="12028" y="11055"/>
                </a:cubicBezTo>
                <a:cubicBezTo>
                  <a:pt x="12028" y="12246"/>
                  <a:pt x="12035" y="12361"/>
                  <a:pt x="11982" y="12407"/>
                </a:cubicBezTo>
                <a:cubicBezTo>
                  <a:pt x="11949" y="12436"/>
                  <a:pt x="11914" y="12496"/>
                  <a:pt x="11914" y="12569"/>
                </a:cubicBezTo>
                <a:cubicBezTo>
                  <a:pt x="11914" y="12638"/>
                  <a:pt x="11894" y="12692"/>
                  <a:pt x="11869" y="12704"/>
                </a:cubicBezTo>
                <a:cubicBezTo>
                  <a:pt x="11839" y="12717"/>
                  <a:pt x="11815" y="12835"/>
                  <a:pt x="11800" y="13001"/>
                </a:cubicBezTo>
                <a:cubicBezTo>
                  <a:pt x="11768" y="13379"/>
                  <a:pt x="11729" y="13551"/>
                  <a:pt x="11641" y="13650"/>
                </a:cubicBezTo>
                <a:cubicBezTo>
                  <a:pt x="11584" y="13715"/>
                  <a:pt x="11544" y="13798"/>
                  <a:pt x="11528" y="13974"/>
                </a:cubicBezTo>
                <a:cubicBezTo>
                  <a:pt x="11514" y="14118"/>
                  <a:pt x="11509" y="14232"/>
                  <a:pt x="11482" y="14245"/>
                </a:cubicBezTo>
                <a:cubicBezTo>
                  <a:pt x="11456" y="14257"/>
                  <a:pt x="11437" y="14328"/>
                  <a:pt x="11437" y="14407"/>
                </a:cubicBezTo>
                <a:cubicBezTo>
                  <a:pt x="11437" y="14509"/>
                  <a:pt x="11416" y="14527"/>
                  <a:pt x="11368" y="14542"/>
                </a:cubicBezTo>
                <a:cubicBezTo>
                  <a:pt x="11323" y="14556"/>
                  <a:pt x="11285" y="14604"/>
                  <a:pt x="11277" y="14704"/>
                </a:cubicBezTo>
                <a:cubicBezTo>
                  <a:pt x="11270" y="14816"/>
                  <a:pt x="11252" y="14845"/>
                  <a:pt x="11187" y="14866"/>
                </a:cubicBezTo>
                <a:cubicBezTo>
                  <a:pt x="11142" y="14881"/>
                  <a:pt x="11126" y="14918"/>
                  <a:pt x="11141" y="14921"/>
                </a:cubicBezTo>
                <a:cubicBezTo>
                  <a:pt x="11156" y="14923"/>
                  <a:pt x="11133" y="14966"/>
                  <a:pt x="11096" y="15029"/>
                </a:cubicBezTo>
                <a:cubicBezTo>
                  <a:pt x="11058" y="15091"/>
                  <a:pt x="11027" y="15199"/>
                  <a:pt x="11027" y="15272"/>
                </a:cubicBezTo>
                <a:cubicBezTo>
                  <a:pt x="11027" y="15345"/>
                  <a:pt x="11026" y="15435"/>
                  <a:pt x="11005" y="15461"/>
                </a:cubicBezTo>
                <a:cubicBezTo>
                  <a:pt x="10966" y="15507"/>
                  <a:pt x="10859" y="15494"/>
                  <a:pt x="10664" y="15461"/>
                </a:cubicBezTo>
                <a:cubicBezTo>
                  <a:pt x="10543" y="15441"/>
                  <a:pt x="10491" y="15394"/>
                  <a:pt x="10527" y="15326"/>
                </a:cubicBezTo>
                <a:cubicBezTo>
                  <a:pt x="10575" y="15235"/>
                  <a:pt x="10568" y="15184"/>
                  <a:pt x="10504" y="15164"/>
                </a:cubicBezTo>
                <a:cubicBezTo>
                  <a:pt x="10468" y="15153"/>
                  <a:pt x="10436" y="15130"/>
                  <a:pt x="10436" y="15083"/>
                </a:cubicBezTo>
                <a:cubicBezTo>
                  <a:pt x="10436" y="14977"/>
                  <a:pt x="10391" y="14977"/>
                  <a:pt x="10368" y="15083"/>
                </a:cubicBezTo>
                <a:cubicBezTo>
                  <a:pt x="10356" y="15135"/>
                  <a:pt x="10338" y="15145"/>
                  <a:pt x="10300" y="15137"/>
                </a:cubicBezTo>
                <a:cubicBezTo>
                  <a:pt x="10215" y="15118"/>
                  <a:pt x="10198" y="14881"/>
                  <a:pt x="10277" y="14812"/>
                </a:cubicBezTo>
                <a:cubicBezTo>
                  <a:pt x="10332" y="14764"/>
                  <a:pt x="10333" y="14753"/>
                  <a:pt x="10277" y="14704"/>
                </a:cubicBezTo>
                <a:cubicBezTo>
                  <a:pt x="10241" y="14673"/>
                  <a:pt x="10196" y="14597"/>
                  <a:pt x="10186" y="14488"/>
                </a:cubicBezTo>
                <a:cubicBezTo>
                  <a:pt x="10174" y="14356"/>
                  <a:pt x="10163" y="14286"/>
                  <a:pt x="10118" y="14272"/>
                </a:cubicBezTo>
                <a:cubicBezTo>
                  <a:pt x="10073" y="14258"/>
                  <a:pt x="10050" y="14232"/>
                  <a:pt x="10050" y="14137"/>
                </a:cubicBezTo>
                <a:cubicBezTo>
                  <a:pt x="10050" y="14048"/>
                  <a:pt x="10026" y="13980"/>
                  <a:pt x="9981" y="13947"/>
                </a:cubicBezTo>
                <a:cubicBezTo>
                  <a:pt x="9931" y="13910"/>
                  <a:pt x="9913" y="13869"/>
                  <a:pt x="9913" y="13731"/>
                </a:cubicBezTo>
                <a:cubicBezTo>
                  <a:pt x="9913" y="13611"/>
                  <a:pt x="9903" y="13518"/>
                  <a:pt x="9868" y="13488"/>
                </a:cubicBezTo>
                <a:cubicBezTo>
                  <a:pt x="9838" y="13462"/>
                  <a:pt x="9810" y="13355"/>
                  <a:pt x="9800" y="13245"/>
                </a:cubicBezTo>
                <a:cubicBezTo>
                  <a:pt x="9788" y="13120"/>
                  <a:pt x="9748" y="13034"/>
                  <a:pt x="9709" y="13001"/>
                </a:cubicBezTo>
                <a:cubicBezTo>
                  <a:pt x="9660" y="12961"/>
                  <a:pt x="9663" y="12909"/>
                  <a:pt x="9663" y="12704"/>
                </a:cubicBezTo>
                <a:cubicBezTo>
                  <a:pt x="9663" y="12505"/>
                  <a:pt x="9639" y="12445"/>
                  <a:pt x="9595" y="12407"/>
                </a:cubicBezTo>
                <a:cubicBezTo>
                  <a:pt x="9542" y="12361"/>
                  <a:pt x="9549" y="12237"/>
                  <a:pt x="9549" y="10893"/>
                </a:cubicBezTo>
                <a:cubicBezTo>
                  <a:pt x="9549" y="9558"/>
                  <a:pt x="9543" y="9421"/>
                  <a:pt x="9595" y="9352"/>
                </a:cubicBezTo>
                <a:cubicBezTo>
                  <a:pt x="9638" y="9296"/>
                  <a:pt x="9663" y="9224"/>
                  <a:pt x="9663" y="9028"/>
                </a:cubicBezTo>
                <a:cubicBezTo>
                  <a:pt x="9663" y="8797"/>
                  <a:pt x="9674" y="8748"/>
                  <a:pt x="9731" y="8731"/>
                </a:cubicBezTo>
                <a:cubicBezTo>
                  <a:pt x="9786" y="8714"/>
                  <a:pt x="9799" y="8681"/>
                  <a:pt x="9800" y="8514"/>
                </a:cubicBezTo>
                <a:cubicBezTo>
                  <a:pt x="9800" y="8376"/>
                  <a:pt x="9801" y="8284"/>
                  <a:pt x="9845" y="8217"/>
                </a:cubicBezTo>
                <a:cubicBezTo>
                  <a:pt x="9882" y="8160"/>
                  <a:pt x="9913" y="8060"/>
                  <a:pt x="9913" y="7974"/>
                </a:cubicBezTo>
                <a:cubicBezTo>
                  <a:pt x="9914" y="7815"/>
                  <a:pt x="10041" y="7622"/>
                  <a:pt x="10141" y="7622"/>
                </a:cubicBezTo>
                <a:cubicBezTo>
                  <a:pt x="10180" y="7622"/>
                  <a:pt x="10194" y="7610"/>
                  <a:pt x="10186" y="7514"/>
                </a:cubicBezTo>
                <a:cubicBezTo>
                  <a:pt x="10179" y="7429"/>
                  <a:pt x="10153" y="7380"/>
                  <a:pt x="10118" y="7379"/>
                </a:cubicBezTo>
                <a:cubicBezTo>
                  <a:pt x="10089" y="7379"/>
                  <a:pt x="10035" y="7356"/>
                  <a:pt x="10004" y="7325"/>
                </a:cubicBezTo>
                <a:cubicBezTo>
                  <a:pt x="9952" y="7273"/>
                  <a:pt x="9954" y="7260"/>
                  <a:pt x="10004" y="7217"/>
                </a:cubicBezTo>
                <a:cubicBezTo>
                  <a:pt x="10039" y="7186"/>
                  <a:pt x="10050" y="7153"/>
                  <a:pt x="10027" y="7136"/>
                </a:cubicBezTo>
                <a:cubicBezTo>
                  <a:pt x="9967" y="7092"/>
                  <a:pt x="10013" y="7055"/>
                  <a:pt x="10118" y="7055"/>
                </a:cubicBezTo>
                <a:cubicBezTo>
                  <a:pt x="10190" y="7055"/>
                  <a:pt x="10219" y="7080"/>
                  <a:pt x="10232" y="7136"/>
                </a:cubicBezTo>
                <a:cubicBezTo>
                  <a:pt x="10260" y="7263"/>
                  <a:pt x="10323" y="7205"/>
                  <a:pt x="10323" y="7055"/>
                </a:cubicBezTo>
                <a:cubicBezTo>
                  <a:pt x="10323" y="6948"/>
                  <a:pt x="10318" y="6908"/>
                  <a:pt x="10368" y="6893"/>
                </a:cubicBezTo>
                <a:cubicBezTo>
                  <a:pt x="10447" y="6868"/>
                  <a:pt x="10460" y="6845"/>
                  <a:pt x="10391" y="6785"/>
                </a:cubicBezTo>
                <a:cubicBezTo>
                  <a:pt x="10347" y="6747"/>
                  <a:pt x="10337" y="6745"/>
                  <a:pt x="10368" y="6676"/>
                </a:cubicBezTo>
                <a:cubicBezTo>
                  <a:pt x="10417" y="6567"/>
                  <a:pt x="10512" y="6565"/>
                  <a:pt x="10550" y="6676"/>
                </a:cubicBezTo>
                <a:cubicBezTo>
                  <a:pt x="10574" y="6749"/>
                  <a:pt x="10571" y="6736"/>
                  <a:pt x="10573" y="6676"/>
                </a:cubicBezTo>
                <a:cubicBezTo>
                  <a:pt x="10574" y="6637"/>
                  <a:pt x="10605" y="6606"/>
                  <a:pt x="10641" y="6595"/>
                </a:cubicBezTo>
                <a:cubicBezTo>
                  <a:pt x="10677" y="6584"/>
                  <a:pt x="10709" y="6543"/>
                  <a:pt x="10709" y="6514"/>
                </a:cubicBezTo>
                <a:cubicBezTo>
                  <a:pt x="10709" y="6469"/>
                  <a:pt x="10731" y="6464"/>
                  <a:pt x="10755" y="6460"/>
                </a:cubicBezTo>
                <a:close/>
                <a:moveTo>
                  <a:pt x="16211" y="12353"/>
                </a:moveTo>
                <a:cubicBezTo>
                  <a:pt x="16261" y="12346"/>
                  <a:pt x="16341" y="12339"/>
                  <a:pt x="16371" y="12353"/>
                </a:cubicBezTo>
                <a:cubicBezTo>
                  <a:pt x="16421" y="12376"/>
                  <a:pt x="16419" y="12391"/>
                  <a:pt x="16371" y="12434"/>
                </a:cubicBezTo>
                <a:cubicBezTo>
                  <a:pt x="16325" y="12474"/>
                  <a:pt x="16316" y="12639"/>
                  <a:pt x="16302" y="13650"/>
                </a:cubicBezTo>
                <a:cubicBezTo>
                  <a:pt x="16290" y="14630"/>
                  <a:pt x="16276" y="14803"/>
                  <a:pt x="16234" y="14839"/>
                </a:cubicBezTo>
                <a:cubicBezTo>
                  <a:pt x="16202" y="14868"/>
                  <a:pt x="16178" y="14988"/>
                  <a:pt x="16166" y="15164"/>
                </a:cubicBezTo>
                <a:cubicBezTo>
                  <a:pt x="16155" y="15332"/>
                  <a:pt x="16127" y="15435"/>
                  <a:pt x="16098" y="15461"/>
                </a:cubicBezTo>
                <a:cubicBezTo>
                  <a:pt x="16072" y="15484"/>
                  <a:pt x="16042" y="15597"/>
                  <a:pt x="16029" y="15704"/>
                </a:cubicBezTo>
                <a:cubicBezTo>
                  <a:pt x="16017" y="15811"/>
                  <a:pt x="15984" y="15926"/>
                  <a:pt x="15961" y="15948"/>
                </a:cubicBezTo>
                <a:cubicBezTo>
                  <a:pt x="15939" y="15969"/>
                  <a:pt x="15922" y="16047"/>
                  <a:pt x="15916" y="16110"/>
                </a:cubicBezTo>
                <a:cubicBezTo>
                  <a:pt x="15900" y="16270"/>
                  <a:pt x="15865" y="16380"/>
                  <a:pt x="15825" y="16380"/>
                </a:cubicBezTo>
                <a:cubicBezTo>
                  <a:pt x="15806" y="16380"/>
                  <a:pt x="15779" y="16465"/>
                  <a:pt x="15779" y="16542"/>
                </a:cubicBezTo>
                <a:cubicBezTo>
                  <a:pt x="15779" y="16644"/>
                  <a:pt x="15754" y="16664"/>
                  <a:pt x="15711" y="16677"/>
                </a:cubicBezTo>
                <a:cubicBezTo>
                  <a:pt x="15676" y="16688"/>
                  <a:pt x="15670" y="16749"/>
                  <a:pt x="15666" y="16813"/>
                </a:cubicBezTo>
                <a:cubicBezTo>
                  <a:pt x="15662" y="16870"/>
                  <a:pt x="15611" y="16945"/>
                  <a:pt x="15575" y="16975"/>
                </a:cubicBezTo>
                <a:cubicBezTo>
                  <a:pt x="15534" y="17008"/>
                  <a:pt x="15529" y="17065"/>
                  <a:pt x="15529" y="17137"/>
                </a:cubicBezTo>
                <a:cubicBezTo>
                  <a:pt x="15529" y="17220"/>
                  <a:pt x="15508" y="17258"/>
                  <a:pt x="15461" y="17272"/>
                </a:cubicBezTo>
                <a:cubicBezTo>
                  <a:pt x="15411" y="17288"/>
                  <a:pt x="15393" y="17332"/>
                  <a:pt x="15393" y="17434"/>
                </a:cubicBezTo>
                <a:cubicBezTo>
                  <a:pt x="15393" y="17535"/>
                  <a:pt x="15371" y="17582"/>
                  <a:pt x="15325" y="17596"/>
                </a:cubicBezTo>
                <a:cubicBezTo>
                  <a:pt x="15290" y="17607"/>
                  <a:pt x="15265" y="17637"/>
                  <a:pt x="15256" y="17678"/>
                </a:cubicBezTo>
                <a:cubicBezTo>
                  <a:pt x="15247" y="17718"/>
                  <a:pt x="15217" y="17759"/>
                  <a:pt x="15188" y="17759"/>
                </a:cubicBezTo>
                <a:cubicBezTo>
                  <a:pt x="15150" y="17759"/>
                  <a:pt x="15120" y="17792"/>
                  <a:pt x="15120" y="17894"/>
                </a:cubicBezTo>
                <a:cubicBezTo>
                  <a:pt x="15120" y="18001"/>
                  <a:pt x="15102" y="18040"/>
                  <a:pt x="15052" y="18056"/>
                </a:cubicBezTo>
                <a:cubicBezTo>
                  <a:pt x="15016" y="18067"/>
                  <a:pt x="14984" y="18107"/>
                  <a:pt x="14984" y="18137"/>
                </a:cubicBezTo>
                <a:cubicBezTo>
                  <a:pt x="14984" y="18167"/>
                  <a:pt x="14970" y="18204"/>
                  <a:pt x="14938" y="18218"/>
                </a:cubicBezTo>
                <a:cubicBezTo>
                  <a:pt x="14907" y="18232"/>
                  <a:pt x="14865" y="18246"/>
                  <a:pt x="14847" y="18272"/>
                </a:cubicBezTo>
                <a:cubicBezTo>
                  <a:pt x="14829" y="18298"/>
                  <a:pt x="14757" y="18345"/>
                  <a:pt x="14688" y="18353"/>
                </a:cubicBezTo>
                <a:cubicBezTo>
                  <a:pt x="14592" y="18365"/>
                  <a:pt x="14557" y="18353"/>
                  <a:pt x="14529" y="18299"/>
                </a:cubicBezTo>
                <a:cubicBezTo>
                  <a:pt x="14497" y="18239"/>
                  <a:pt x="14434" y="18218"/>
                  <a:pt x="14142" y="18218"/>
                </a:cubicBezTo>
                <a:cubicBezTo>
                  <a:pt x="13831" y="18218"/>
                  <a:pt x="13817" y="18209"/>
                  <a:pt x="13801" y="18137"/>
                </a:cubicBezTo>
                <a:cubicBezTo>
                  <a:pt x="13787" y="18071"/>
                  <a:pt x="13748" y="18056"/>
                  <a:pt x="13597" y="18056"/>
                </a:cubicBezTo>
                <a:cubicBezTo>
                  <a:pt x="13448" y="18056"/>
                  <a:pt x="13406" y="18064"/>
                  <a:pt x="13392" y="18002"/>
                </a:cubicBezTo>
                <a:cubicBezTo>
                  <a:pt x="13383" y="17961"/>
                  <a:pt x="13358" y="17904"/>
                  <a:pt x="13324" y="17894"/>
                </a:cubicBezTo>
                <a:cubicBezTo>
                  <a:pt x="13289" y="17883"/>
                  <a:pt x="13256" y="17847"/>
                  <a:pt x="13256" y="17813"/>
                </a:cubicBezTo>
                <a:cubicBezTo>
                  <a:pt x="13256" y="17762"/>
                  <a:pt x="13215" y="17755"/>
                  <a:pt x="13028" y="17759"/>
                </a:cubicBezTo>
                <a:cubicBezTo>
                  <a:pt x="12799" y="17763"/>
                  <a:pt x="12723" y="17740"/>
                  <a:pt x="12755" y="17678"/>
                </a:cubicBezTo>
                <a:cubicBezTo>
                  <a:pt x="12765" y="17659"/>
                  <a:pt x="12746" y="17620"/>
                  <a:pt x="12710" y="17596"/>
                </a:cubicBezTo>
                <a:cubicBezTo>
                  <a:pt x="12673" y="17573"/>
                  <a:pt x="12642" y="17544"/>
                  <a:pt x="12642" y="17515"/>
                </a:cubicBezTo>
                <a:cubicBezTo>
                  <a:pt x="12642" y="17486"/>
                  <a:pt x="12598" y="17461"/>
                  <a:pt x="12551" y="17461"/>
                </a:cubicBezTo>
                <a:cubicBezTo>
                  <a:pt x="12505" y="17461"/>
                  <a:pt x="12445" y="17439"/>
                  <a:pt x="12414" y="17407"/>
                </a:cubicBezTo>
                <a:cubicBezTo>
                  <a:pt x="12383" y="17376"/>
                  <a:pt x="12332" y="17339"/>
                  <a:pt x="12301" y="17326"/>
                </a:cubicBezTo>
                <a:cubicBezTo>
                  <a:pt x="12269" y="17313"/>
                  <a:pt x="12255" y="17275"/>
                  <a:pt x="12255" y="17245"/>
                </a:cubicBezTo>
                <a:cubicBezTo>
                  <a:pt x="12255" y="17192"/>
                  <a:pt x="12139" y="17122"/>
                  <a:pt x="12073" y="17137"/>
                </a:cubicBezTo>
                <a:cubicBezTo>
                  <a:pt x="12056" y="17141"/>
                  <a:pt x="12024" y="17113"/>
                  <a:pt x="12005" y="17083"/>
                </a:cubicBezTo>
                <a:cubicBezTo>
                  <a:pt x="11986" y="17053"/>
                  <a:pt x="11946" y="17016"/>
                  <a:pt x="11914" y="17002"/>
                </a:cubicBezTo>
                <a:cubicBezTo>
                  <a:pt x="11883" y="16988"/>
                  <a:pt x="11846" y="16954"/>
                  <a:pt x="11846" y="16921"/>
                </a:cubicBezTo>
                <a:cubicBezTo>
                  <a:pt x="11846" y="16878"/>
                  <a:pt x="11814" y="16867"/>
                  <a:pt x="11732" y="16867"/>
                </a:cubicBezTo>
                <a:cubicBezTo>
                  <a:pt x="11597" y="16867"/>
                  <a:pt x="11578" y="16809"/>
                  <a:pt x="11619" y="16623"/>
                </a:cubicBezTo>
                <a:cubicBezTo>
                  <a:pt x="11645" y="16503"/>
                  <a:pt x="11659" y="16481"/>
                  <a:pt x="11800" y="16461"/>
                </a:cubicBezTo>
                <a:cubicBezTo>
                  <a:pt x="11894" y="16448"/>
                  <a:pt x="11956" y="16423"/>
                  <a:pt x="11982" y="16380"/>
                </a:cubicBezTo>
                <a:cubicBezTo>
                  <a:pt x="12006" y="16342"/>
                  <a:pt x="12047" y="16322"/>
                  <a:pt x="12073" y="16326"/>
                </a:cubicBezTo>
                <a:cubicBezTo>
                  <a:pt x="12181" y="16344"/>
                  <a:pt x="12548" y="16323"/>
                  <a:pt x="12528" y="16299"/>
                </a:cubicBezTo>
                <a:cubicBezTo>
                  <a:pt x="12488" y="16252"/>
                  <a:pt x="12573" y="16164"/>
                  <a:pt x="12664" y="16164"/>
                </a:cubicBezTo>
                <a:cubicBezTo>
                  <a:pt x="12727" y="16164"/>
                  <a:pt x="12766" y="16137"/>
                  <a:pt x="12778" y="16083"/>
                </a:cubicBezTo>
                <a:cubicBezTo>
                  <a:pt x="12792" y="16019"/>
                  <a:pt x="12813" y="16002"/>
                  <a:pt x="12937" y="16002"/>
                </a:cubicBezTo>
                <a:cubicBezTo>
                  <a:pt x="13072" y="16002"/>
                  <a:pt x="13103" y="15978"/>
                  <a:pt x="13210" y="15840"/>
                </a:cubicBezTo>
                <a:cubicBezTo>
                  <a:pt x="13302" y="15720"/>
                  <a:pt x="13358" y="15677"/>
                  <a:pt x="13437" y="15677"/>
                </a:cubicBezTo>
                <a:cubicBezTo>
                  <a:pt x="13497" y="15677"/>
                  <a:pt x="13564" y="15654"/>
                  <a:pt x="13574" y="15623"/>
                </a:cubicBezTo>
                <a:cubicBezTo>
                  <a:pt x="13584" y="15593"/>
                  <a:pt x="13634" y="15556"/>
                  <a:pt x="13688" y="15542"/>
                </a:cubicBezTo>
                <a:cubicBezTo>
                  <a:pt x="13741" y="15528"/>
                  <a:pt x="13791" y="15492"/>
                  <a:pt x="13801" y="15461"/>
                </a:cubicBezTo>
                <a:cubicBezTo>
                  <a:pt x="13811" y="15430"/>
                  <a:pt x="13855" y="15407"/>
                  <a:pt x="13892" y="15407"/>
                </a:cubicBezTo>
                <a:cubicBezTo>
                  <a:pt x="13938" y="15407"/>
                  <a:pt x="13944" y="15396"/>
                  <a:pt x="13938" y="15353"/>
                </a:cubicBezTo>
                <a:cubicBezTo>
                  <a:pt x="13931" y="15308"/>
                  <a:pt x="13973" y="15270"/>
                  <a:pt x="14051" y="15245"/>
                </a:cubicBezTo>
                <a:cubicBezTo>
                  <a:pt x="14113" y="15225"/>
                  <a:pt x="14169" y="15192"/>
                  <a:pt x="14188" y="15164"/>
                </a:cubicBezTo>
                <a:cubicBezTo>
                  <a:pt x="14207" y="15136"/>
                  <a:pt x="14275" y="15096"/>
                  <a:pt x="14324" y="15083"/>
                </a:cubicBezTo>
                <a:cubicBezTo>
                  <a:pt x="14390" y="15065"/>
                  <a:pt x="14418" y="15040"/>
                  <a:pt x="14438" y="14948"/>
                </a:cubicBezTo>
                <a:cubicBezTo>
                  <a:pt x="14460" y="14844"/>
                  <a:pt x="14468" y="14822"/>
                  <a:pt x="14552" y="14812"/>
                </a:cubicBezTo>
                <a:cubicBezTo>
                  <a:pt x="14639" y="14802"/>
                  <a:pt x="14664" y="14774"/>
                  <a:pt x="14688" y="14650"/>
                </a:cubicBezTo>
                <a:cubicBezTo>
                  <a:pt x="14713" y="14525"/>
                  <a:pt x="14733" y="14499"/>
                  <a:pt x="14824" y="14488"/>
                </a:cubicBezTo>
                <a:cubicBezTo>
                  <a:pt x="14893" y="14480"/>
                  <a:pt x="14938" y="14446"/>
                  <a:pt x="14938" y="14407"/>
                </a:cubicBezTo>
                <a:cubicBezTo>
                  <a:pt x="14938" y="14374"/>
                  <a:pt x="14952" y="14363"/>
                  <a:pt x="14984" y="14353"/>
                </a:cubicBezTo>
                <a:cubicBezTo>
                  <a:pt x="15015" y="14343"/>
                  <a:pt x="15054" y="14292"/>
                  <a:pt x="15075" y="14245"/>
                </a:cubicBezTo>
                <a:cubicBezTo>
                  <a:pt x="15197" y="13958"/>
                  <a:pt x="15233" y="13893"/>
                  <a:pt x="15279" y="13893"/>
                </a:cubicBezTo>
                <a:cubicBezTo>
                  <a:pt x="15336" y="13893"/>
                  <a:pt x="15414" y="13811"/>
                  <a:pt x="15461" y="13677"/>
                </a:cubicBezTo>
                <a:cubicBezTo>
                  <a:pt x="15478" y="13629"/>
                  <a:pt x="15503" y="13596"/>
                  <a:pt x="15529" y="13596"/>
                </a:cubicBezTo>
                <a:cubicBezTo>
                  <a:pt x="15561" y="13596"/>
                  <a:pt x="15591" y="13531"/>
                  <a:pt x="15597" y="13434"/>
                </a:cubicBezTo>
                <a:cubicBezTo>
                  <a:pt x="15606" y="13317"/>
                  <a:pt x="15607" y="13282"/>
                  <a:pt x="15666" y="13272"/>
                </a:cubicBezTo>
                <a:cubicBezTo>
                  <a:pt x="15706" y="13265"/>
                  <a:pt x="15757" y="13249"/>
                  <a:pt x="15757" y="13218"/>
                </a:cubicBezTo>
                <a:cubicBezTo>
                  <a:pt x="15757" y="13186"/>
                  <a:pt x="15775" y="13149"/>
                  <a:pt x="15802" y="13137"/>
                </a:cubicBezTo>
                <a:cubicBezTo>
                  <a:pt x="15833" y="13123"/>
                  <a:pt x="15848" y="13059"/>
                  <a:pt x="15848" y="12974"/>
                </a:cubicBezTo>
                <a:cubicBezTo>
                  <a:pt x="15848" y="12871"/>
                  <a:pt x="15866" y="12828"/>
                  <a:pt x="15916" y="12812"/>
                </a:cubicBezTo>
                <a:cubicBezTo>
                  <a:pt x="15952" y="12801"/>
                  <a:pt x="15984" y="12787"/>
                  <a:pt x="15984" y="12758"/>
                </a:cubicBezTo>
                <a:cubicBezTo>
                  <a:pt x="15984" y="12730"/>
                  <a:pt x="16004" y="12694"/>
                  <a:pt x="16029" y="12677"/>
                </a:cubicBezTo>
                <a:cubicBezTo>
                  <a:pt x="16055" y="12660"/>
                  <a:pt x="16082" y="12563"/>
                  <a:pt x="16098" y="12488"/>
                </a:cubicBezTo>
                <a:cubicBezTo>
                  <a:pt x="16121" y="12378"/>
                  <a:pt x="16138" y="12363"/>
                  <a:pt x="16211" y="12353"/>
                </a:cubicBezTo>
                <a:close/>
                <a:moveTo>
                  <a:pt x="10823" y="16894"/>
                </a:moveTo>
                <a:cubicBezTo>
                  <a:pt x="10850" y="16894"/>
                  <a:pt x="10872" y="16884"/>
                  <a:pt x="10914" y="16894"/>
                </a:cubicBezTo>
                <a:cubicBezTo>
                  <a:pt x="11104" y="16936"/>
                  <a:pt x="11115" y="16943"/>
                  <a:pt x="11141" y="17083"/>
                </a:cubicBezTo>
                <a:cubicBezTo>
                  <a:pt x="11153" y="17150"/>
                  <a:pt x="11181" y="17218"/>
                  <a:pt x="11209" y="17218"/>
                </a:cubicBezTo>
                <a:cubicBezTo>
                  <a:pt x="11237" y="17218"/>
                  <a:pt x="11268" y="17256"/>
                  <a:pt x="11277" y="17299"/>
                </a:cubicBezTo>
                <a:cubicBezTo>
                  <a:pt x="11287" y="17342"/>
                  <a:pt x="11319" y="17353"/>
                  <a:pt x="11346" y="17353"/>
                </a:cubicBezTo>
                <a:cubicBezTo>
                  <a:pt x="11372" y="17353"/>
                  <a:pt x="11404" y="17391"/>
                  <a:pt x="11414" y="17434"/>
                </a:cubicBezTo>
                <a:cubicBezTo>
                  <a:pt x="11423" y="17477"/>
                  <a:pt x="11456" y="17515"/>
                  <a:pt x="11482" y="17515"/>
                </a:cubicBezTo>
                <a:cubicBezTo>
                  <a:pt x="11509" y="17515"/>
                  <a:pt x="11541" y="17555"/>
                  <a:pt x="11550" y="17596"/>
                </a:cubicBezTo>
                <a:cubicBezTo>
                  <a:pt x="11562" y="17651"/>
                  <a:pt x="11601" y="17669"/>
                  <a:pt x="11687" y="17678"/>
                </a:cubicBezTo>
                <a:cubicBezTo>
                  <a:pt x="11791" y="17688"/>
                  <a:pt x="11809" y="17710"/>
                  <a:pt x="11823" y="17813"/>
                </a:cubicBezTo>
                <a:cubicBezTo>
                  <a:pt x="11838" y="17918"/>
                  <a:pt x="11842" y="17938"/>
                  <a:pt x="11960" y="17948"/>
                </a:cubicBezTo>
                <a:cubicBezTo>
                  <a:pt x="12041" y="17955"/>
                  <a:pt x="12129" y="17980"/>
                  <a:pt x="12164" y="18029"/>
                </a:cubicBezTo>
                <a:cubicBezTo>
                  <a:pt x="12195" y="18072"/>
                  <a:pt x="12252" y="18104"/>
                  <a:pt x="12301" y="18110"/>
                </a:cubicBezTo>
                <a:cubicBezTo>
                  <a:pt x="12349" y="18116"/>
                  <a:pt x="12395" y="18160"/>
                  <a:pt x="12414" y="18191"/>
                </a:cubicBezTo>
                <a:cubicBezTo>
                  <a:pt x="12434" y="18222"/>
                  <a:pt x="12474" y="18258"/>
                  <a:pt x="12505" y="18272"/>
                </a:cubicBezTo>
                <a:cubicBezTo>
                  <a:pt x="12537" y="18286"/>
                  <a:pt x="12573" y="18322"/>
                  <a:pt x="12573" y="18353"/>
                </a:cubicBezTo>
                <a:cubicBezTo>
                  <a:pt x="12573" y="18393"/>
                  <a:pt x="12614" y="18426"/>
                  <a:pt x="12710" y="18434"/>
                </a:cubicBezTo>
                <a:cubicBezTo>
                  <a:pt x="12818" y="18444"/>
                  <a:pt x="12853" y="18438"/>
                  <a:pt x="12846" y="18488"/>
                </a:cubicBezTo>
                <a:cubicBezTo>
                  <a:pt x="12840" y="18533"/>
                  <a:pt x="12870" y="18579"/>
                  <a:pt x="12937" y="18597"/>
                </a:cubicBezTo>
                <a:cubicBezTo>
                  <a:pt x="12992" y="18611"/>
                  <a:pt x="13037" y="18648"/>
                  <a:pt x="13051" y="18678"/>
                </a:cubicBezTo>
                <a:cubicBezTo>
                  <a:pt x="13067" y="18711"/>
                  <a:pt x="13155" y="18724"/>
                  <a:pt x="13278" y="18732"/>
                </a:cubicBezTo>
                <a:cubicBezTo>
                  <a:pt x="13438" y="18741"/>
                  <a:pt x="13467" y="18761"/>
                  <a:pt x="13460" y="18813"/>
                </a:cubicBezTo>
                <a:cubicBezTo>
                  <a:pt x="13453" y="18867"/>
                  <a:pt x="13488" y="18862"/>
                  <a:pt x="13733" y="18867"/>
                </a:cubicBezTo>
                <a:cubicBezTo>
                  <a:pt x="13891" y="18870"/>
                  <a:pt x="14039" y="18906"/>
                  <a:pt x="14051" y="18921"/>
                </a:cubicBezTo>
                <a:cubicBezTo>
                  <a:pt x="14064" y="18936"/>
                  <a:pt x="14084" y="19002"/>
                  <a:pt x="14097" y="19083"/>
                </a:cubicBezTo>
                <a:cubicBezTo>
                  <a:pt x="14117" y="19213"/>
                  <a:pt x="14112" y="19253"/>
                  <a:pt x="14051" y="19272"/>
                </a:cubicBezTo>
                <a:cubicBezTo>
                  <a:pt x="14013" y="19284"/>
                  <a:pt x="13983" y="19296"/>
                  <a:pt x="13983" y="19326"/>
                </a:cubicBezTo>
                <a:cubicBezTo>
                  <a:pt x="13983" y="19357"/>
                  <a:pt x="13935" y="19415"/>
                  <a:pt x="13892" y="19435"/>
                </a:cubicBezTo>
                <a:cubicBezTo>
                  <a:pt x="13849" y="19454"/>
                  <a:pt x="13813" y="19493"/>
                  <a:pt x="13801" y="19516"/>
                </a:cubicBezTo>
                <a:cubicBezTo>
                  <a:pt x="13789" y="19539"/>
                  <a:pt x="13771" y="19527"/>
                  <a:pt x="13756" y="19516"/>
                </a:cubicBezTo>
                <a:cubicBezTo>
                  <a:pt x="13741" y="19504"/>
                  <a:pt x="13670" y="19559"/>
                  <a:pt x="13619" y="19624"/>
                </a:cubicBezTo>
                <a:cubicBezTo>
                  <a:pt x="13568" y="19688"/>
                  <a:pt x="13528" y="19732"/>
                  <a:pt x="13506" y="19732"/>
                </a:cubicBezTo>
                <a:cubicBezTo>
                  <a:pt x="13483" y="19732"/>
                  <a:pt x="13460" y="19779"/>
                  <a:pt x="13460" y="19813"/>
                </a:cubicBezTo>
                <a:cubicBezTo>
                  <a:pt x="13460" y="19847"/>
                  <a:pt x="13427" y="19883"/>
                  <a:pt x="13392" y="19894"/>
                </a:cubicBezTo>
                <a:cubicBezTo>
                  <a:pt x="13357" y="19905"/>
                  <a:pt x="13333" y="19920"/>
                  <a:pt x="13324" y="19948"/>
                </a:cubicBezTo>
                <a:cubicBezTo>
                  <a:pt x="13315" y="19976"/>
                  <a:pt x="13237" y="20015"/>
                  <a:pt x="13165" y="20029"/>
                </a:cubicBezTo>
                <a:cubicBezTo>
                  <a:pt x="13092" y="20044"/>
                  <a:pt x="13025" y="20082"/>
                  <a:pt x="13005" y="20110"/>
                </a:cubicBezTo>
                <a:cubicBezTo>
                  <a:pt x="12974" y="20156"/>
                  <a:pt x="12663" y="20238"/>
                  <a:pt x="12596" y="20218"/>
                </a:cubicBezTo>
                <a:cubicBezTo>
                  <a:pt x="12583" y="20214"/>
                  <a:pt x="12569" y="20219"/>
                  <a:pt x="12573" y="20245"/>
                </a:cubicBezTo>
                <a:cubicBezTo>
                  <a:pt x="12578" y="20272"/>
                  <a:pt x="12567" y="20319"/>
                  <a:pt x="12528" y="20326"/>
                </a:cubicBezTo>
                <a:cubicBezTo>
                  <a:pt x="12489" y="20334"/>
                  <a:pt x="12446" y="20366"/>
                  <a:pt x="12437" y="20408"/>
                </a:cubicBezTo>
                <a:cubicBezTo>
                  <a:pt x="12422" y="20475"/>
                  <a:pt x="12377" y="20489"/>
                  <a:pt x="12141" y="20489"/>
                </a:cubicBezTo>
                <a:cubicBezTo>
                  <a:pt x="11917" y="20489"/>
                  <a:pt x="11871" y="20477"/>
                  <a:pt x="11823" y="20543"/>
                </a:cubicBezTo>
                <a:cubicBezTo>
                  <a:pt x="11771" y="20614"/>
                  <a:pt x="11731" y="20624"/>
                  <a:pt x="11255" y="20624"/>
                </a:cubicBezTo>
                <a:cubicBezTo>
                  <a:pt x="10859" y="20624"/>
                  <a:pt x="10748" y="20641"/>
                  <a:pt x="10755" y="20678"/>
                </a:cubicBezTo>
                <a:cubicBezTo>
                  <a:pt x="10767" y="20755"/>
                  <a:pt x="10484" y="20782"/>
                  <a:pt x="10459" y="20705"/>
                </a:cubicBezTo>
                <a:cubicBezTo>
                  <a:pt x="10442" y="20654"/>
                  <a:pt x="10356" y="20624"/>
                  <a:pt x="9936" y="20624"/>
                </a:cubicBezTo>
                <a:cubicBezTo>
                  <a:pt x="9480" y="20624"/>
                  <a:pt x="9442" y="20614"/>
                  <a:pt x="9390" y="20543"/>
                </a:cubicBezTo>
                <a:cubicBezTo>
                  <a:pt x="9343" y="20477"/>
                  <a:pt x="9297" y="20489"/>
                  <a:pt x="9072" y="20489"/>
                </a:cubicBezTo>
                <a:cubicBezTo>
                  <a:pt x="8834" y="20489"/>
                  <a:pt x="8792" y="20477"/>
                  <a:pt x="8776" y="20408"/>
                </a:cubicBezTo>
                <a:cubicBezTo>
                  <a:pt x="8767" y="20365"/>
                  <a:pt x="8755" y="20326"/>
                  <a:pt x="8731" y="20326"/>
                </a:cubicBezTo>
                <a:cubicBezTo>
                  <a:pt x="8707" y="20326"/>
                  <a:pt x="8655" y="20305"/>
                  <a:pt x="8640" y="20272"/>
                </a:cubicBezTo>
                <a:cubicBezTo>
                  <a:pt x="8624" y="20239"/>
                  <a:pt x="8563" y="20203"/>
                  <a:pt x="8481" y="20191"/>
                </a:cubicBezTo>
                <a:cubicBezTo>
                  <a:pt x="8401" y="20180"/>
                  <a:pt x="8317" y="20139"/>
                  <a:pt x="8299" y="20110"/>
                </a:cubicBezTo>
                <a:cubicBezTo>
                  <a:pt x="8281" y="20082"/>
                  <a:pt x="8225" y="20045"/>
                  <a:pt x="8163" y="20029"/>
                </a:cubicBezTo>
                <a:cubicBezTo>
                  <a:pt x="8098" y="20013"/>
                  <a:pt x="7995" y="19941"/>
                  <a:pt x="7935" y="19867"/>
                </a:cubicBezTo>
                <a:cubicBezTo>
                  <a:pt x="7874" y="19791"/>
                  <a:pt x="7797" y="19732"/>
                  <a:pt x="7753" y="19732"/>
                </a:cubicBezTo>
                <a:cubicBezTo>
                  <a:pt x="7711" y="19732"/>
                  <a:pt x="7635" y="19703"/>
                  <a:pt x="7594" y="19651"/>
                </a:cubicBezTo>
                <a:cubicBezTo>
                  <a:pt x="7553" y="19598"/>
                  <a:pt x="7496" y="19550"/>
                  <a:pt x="7458" y="19543"/>
                </a:cubicBezTo>
                <a:cubicBezTo>
                  <a:pt x="7419" y="19536"/>
                  <a:pt x="7385" y="19488"/>
                  <a:pt x="7389" y="19462"/>
                </a:cubicBezTo>
                <a:cubicBezTo>
                  <a:pt x="7395" y="19431"/>
                  <a:pt x="7347" y="19435"/>
                  <a:pt x="7276" y="19435"/>
                </a:cubicBezTo>
                <a:cubicBezTo>
                  <a:pt x="7145" y="19435"/>
                  <a:pt x="7101" y="19384"/>
                  <a:pt x="7185" y="19326"/>
                </a:cubicBezTo>
                <a:cubicBezTo>
                  <a:pt x="7232" y="19294"/>
                  <a:pt x="7249" y="19273"/>
                  <a:pt x="7208" y="19272"/>
                </a:cubicBezTo>
                <a:cubicBezTo>
                  <a:pt x="7123" y="19270"/>
                  <a:pt x="7080" y="19191"/>
                  <a:pt x="7117" y="19110"/>
                </a:cubicBezTo>
                <a:cubicBezTo>
                  <a:pt x="7146" y="19046"/>
                  <a:pt x="7183" y="19029"/>
                  <a:pt x="7594" y="19029"/>
                </a:cubicBezTo>
                <a:cubicBezTo>
                  <a:pt x="7928" y="19029"/>
                  <a:pt x="8055" y="19035"/>
                  <a:pt x="8049" y="19002"/>
                </a:cubicBezTo>
                <a:cubicBezTo>
                  <a:pt x="8044" y="18977"/>
                  <a:pt x="8086" y="18917"/>
                  <a:pt x="8140" y="18894"/>
                </a:cubicBezTo>
                <a:cubicBezTo>
                  <a:pt x="8194" y="18871"/>
                  <a:pt x="8267" y="18823"/>
                  <a:pt x="8299" y="18786"/>
                </a:cubicBezTo>
                <a:cubicBezTo>
                  <a:pt x="8344" y="18733"/>
                  <a:pt x="8408" y="18732"/>
                  <a:pt x="8595" y="18732"/>
                </a:cubicBezTo>
                <a:lnTo>
                  <a:pt x="8822" y="18732"/>
                </a:lnTo>
                <a:lnTo>
                  <a:pt x="8890" y="18597"/>
                </a:lnTo>
                <a:cubicBezTo>
                  <a:pt x="8943" y="18465"/>
                  <a:pt x="9017" y="18407"/>
                  <a:pt x="9208" y="18407"/>
                </a:cubicBezTo>
                <a:cubicBezTo>
                  <a:pt x="9270" y="18407"/>
                  <a:pt x="9291" y="18402"/>
                  <a:pt x="9299" y="18299"/>
                </a:cubicBezTo>
                <a:cubicBezTo>
                  <a:pt x="9308" y="18190"/>
                  <a:pt x="9328" y="18173"/>
                  <a:pt x="9413" y="18164"/>
                </a:cubicBezTo>
                <a:cubicBezTo>
                  <a:pt x="9607" y="18143"/>
                  <a:pt x="9656" y="18108"/>
                  <a:pt x="9709" y="17975"/>
                </a:cubicBezTo>
                <a:cubicBezTo>
                  <a:pt x="9756" y="17857"/>
                  <a:pt x="9769" y="17823"/>
                  <a:pt x="9891" y="17813"/>
                </a:cubicBezTo>
                <a:cubicBezTo>
                  <a:pt x="10010" y="17802"/>
                  <a:pt x="10040" y="17789"/>
                  <a:pt x="10050" y="17705"/>
                </a:cubicBezTo>
                <a:cubicBezTo>
                  <a:pt x="10068" y="17551"/>
                  <a:pt x="10108" y="17515"/>
                  <a:pt x="10277" y="17515"/>
                </a:cubicBezTo>
                <a:lnTo>
                  <a:pt x="10436" y="17515"/>
                </a:lnTo>
                <a:lnTo>
                  <a:pt x="10459" y="17380"/>
                </a:lnTo>
                <a:cubicBezTo>
                  <a:pt x="10468" y="17246"/>
                  <a:pt x="10467" y="17236"/>
                  <a:pt x="10573" y="17218"/>
                </a:cubicBezTo>
                <a:cubicBezTo>
                  <a:pt x="10671" y="17201"/>
                  <a:pt x="10699" y="17183"/>
                  <a:pt x="10709" y="17083"/>
                </a:cubicBezTo>
                <a:cubicBezTo>
                  <a:pt x="10722" y="16947"/>
                  <a:pt x="10741" y="16894"/>
                  <a:pt x="10823" y="1689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0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99830" y="4916041"/>
            <a:ext cx="137642" cy="127001"/>
          </a:xfrm>
          <a:prstGeom prst="rect">
            <a:avLst/>
          </a:prstGeom>
        </p:spPr>
        <p:txBody>
          <a:bodyPr lIns="20091" tIns="20091" rIns="20091" bIns="20091" anchor="b"/>
          <a:lstStyle>
            <a:lvl1pPr algn="ctr" defTabSz="308074">
              <a:defRPr sz="6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Title Text"/>
          <p:cNvSpPr txBox="1">
            <a:spLocks noGrp="1"/>
          </p:cNvSpPr>
          <p:nvPr>
            <p:ph type="title"/>
          </p:nvPr>
        </p:nvSpPr>
        <p:spPr>
          <a:xfrm>
            <a:off x="1324130" y="1789564"/>
            <a:ext cx="6496909" cy="1287464"/>
          </a:xfrm>
          <a:prstGeom prst="rect">
            <a:avLst/>
          </a:prstGeom>
        </p:spPr>
        <p:txBody>
          <a:bodyPr anchor="t"/>
          <a:lstStyle>
            <a:lvl1pPr algn="ctr">
              <a:defRPr sz="2700">
                <a:solidFill>
                  <a:srgbClr val="00AD8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451395" y="2500573"/>
            <a:ext cx="4241207" cy="432658"/>
          </a:xfrm>
          <a:prstGeom prst="rect">
            <a:avLst/>
          </a:prstGeom>
        </p:spPr>
        <p:txBody>
          <a:bodyPr anchor="b"/>
          <a:lstStyle>
            <a:lvl1pPr marL="0" indent="0" algn="ctr">
              <a:buClrTx/>
              <a:buSzTx/>
              <a:buFontTx/>
              <a:buNone/>
              <a:defRPr sz="2000" b="1">
                <a:solidFill>
                  <a:srgbClr val="00648C"/>
                </a:solidFill>
              </a:defRPr>
            </a:lvl1pPr>
            <a:lvl2pPr marL="0" indent="457200" algn="ctr">
              <a:buClrTx/>
              <a:buSzTx/>
              <a:buFontTx/>
              <a:buNone/>
              <a:defRPr sz="2000" b="1">
                <a:solidFill>
                  <a:srgbClr val="00648C"/>
                </a:solidFill>
              </a:defRPr>
            </a:lvl2pPr>
            <a:lvl3pPr marL="0" indent="914400" algn="ctr">
              <a:buClrTx/>
              <a:buSzTx/>
              <a:buFontTx/>
              <a:buNone/>
              <a:defRPr sz="2000" b="1">
                <a:solidFill>
                  <a:srgbClr val="00648C"/>
                </a:solidFill>
              </a:defRPr>
            </a:lvl3pPr>
            <a:lvl4pPr marL="0" indent="1371600" algn="ctr">
              <a:buClrTx/>
              <a:buSzTx/>
              <a:buFontTx/>
              <a:buNone/>
              <a:defRPr sz="2000" b="1">
                <a:solidFill>
                  <a:srgbClr val="00648C"/>
                </a:solidFill>
              </a:defRPr>
            </a:lvl4pPr>
            <a:lvl5pPr marL="0" indent="1828800" algn="ctr">
              <a:buClrTx/>
              <a:buSzTx/>
              <a:buFontTx/>
              <a:buNone/>
              <a:defRPr sz="2000" b="1">
                <a:solidFill>
                  <a:srgbClr val="00648C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2 copy 4">
    <p:bg>
      <p:bgPr>
        <a:gradFill flip="none" rotWithShape="1">
          <a:gsLst>
            <a:gs pos="0">
              <a:srgbClr val="A09FAF"/>
            </a:gs>
            <a:gs pos="100000">
              <a:srgbClr val="5D5B69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sparkback 1024.tiff" descr="sparkback 1024.tif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156160" y="-180827"/>
            <a:ext cx="6837909" cy="1486794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Rectangle"/>
          <p:cNvSpPr/>
          <p:nvPr/>
        </p:nvSpPr>
        <p:spPr>
          <a:xfrm>
            <a:off x="1149697" y="1305966"/>
            <a:ext cx="6837909" cy="3817443"/>
          </a:xfrm>
          <a:prstGeom prst="rect">
            <a:avLst/>
          </a:prstGeom>
          <a:solidFill>
            <a:srgbClr val="212121"/>
          </a:solidFill>
          <a:ln w="25400">
            <a:miter lim="400000"/>
          </a:ln>
        </p:spPr>
        <p:txBody>
          <a:bodyPr lIns="26789" tIns="26789" rIns="26789" bIns="26789" anchor="ctr"/>
          <a:lstStyle/>
          <a:p>
            <a:pPr algn="ctr" defTabSz="308074">
              <a:defRPr sz="11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13" name="Shape"/>
          <p:cNvSpPr/>
          <p:nvPr/>
        </p:nvSpPr>
        <p:spPr>
          <a:xfrm>
            <a:off x="1055935" y="-87065"/>
            <a:ext cx="7032130" cy="5316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  <a:moveTo>
                  <a:pt x="1054" y="697"/>
                </a:moveTo>
                <a:cubicBezTo>
                  <a:pt x="763" y="697"/>
                  <a:pt x="527" y="1009"/>
                  <a:pt x="527" y="1394"/>
                </a:cubicBezTo>
                <a:lnTo>
                  <a:pt x="527" y="4790"/>
                </a:lnTo>
                <a:cubicBezTo>
                  <a:pt x="527" y="5175"/>
                  <a:pt x="763" y="5487"/>
                  <a:pt x="1054" y="5487"/>
                </a:cubicBezTo>
                <a:lnTo>
                  <a:pt x="20546" y="5487"/>
                </a:lnTo>
                <a:cubicBezTo>
                  <a:pt x="20837" y="5487"/>
                  <a:pt x="21073" y="5175"/>
                  <a:pt x="21073" y="4790"/>
                </a:cubicBezTo>
                <a:lnTo>
                  <a:pt x="21073" y="1394"/>
                </a:lnTo>
                <a:cubicBezTo>
                  <a:pt x="21073" y="1009"/>
                  <a:pt x="20837" y="697"/>
                  <a:pt x="20546" y="697"/>
                </a:cubicBezTo>
                <a:lnTo>
                  <a:pt x="1054" y="697"/>
                </a:lnTo>
                <a:close/>
                <a:moveTo>
                  <a:pt x="1054" y="5835"/>
                </a:moveTo>
                <a:cubicBezTo>
                  <a:pt x="763" y="5835"/>
                  <a:pt x="527" y="6147"/>
                  <a:pt x="527" y="6532"/>
                </a:cubicBezTo>
                <a:lnTo>
                  <a:pt x="527" y="20206"/>
                </a:lnTo>
                <a:cubicBezTo>
                  <a:pt x="527" y="20591"/>
                  <a:pt x="763" y="20903"/>
                  <a:pt x="1054" y="20903"/>
                </a:cubicBezTo>
                <a:lnTo>
                  <a:pt x="20546" y="20903"/>
                </a:lnTo>
                <a:cubicBezTo>
                  <a:pt x="20837" y="20903"/>
                  <a:pt x="21073" y="20591"/>
                  <a:pt x="21073" y="20206"/>
                </a:cubicBezTo>
                <a:lnTo>
                  <a:pt x="21073" y="6532"/>
                </a:lnTo>
                <a:cubicBezTo>
                  <a:pt x="21073" y="6147"/>
                  <a:pt x="20837" y="5835"/>
                  <a:pt x="20546" y="5835"/>
                </a:cubicBezTo>
                <a:lnTo>
                  <a:pt x="1054" y="5835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  <a:effectLst>
            <a:outerShdw blurRad="38100" dist="38100" dir="13500000" rotWithShape="0">
              <a:srgbClr val="000000">
                <a:alpha val="70000"/>
              </a:srgbClr>
            </a:outerShdw>
          </a:effectLst>
        </p:spPr>
        <p:txBody>
          <a:bodyPr lIns="20091" tIns="20091" rIns="20091" bIns="20091" anchor="ctr"/>
          <a:lstStyle/>
          <a:p>
            <a:pPr algn="ctr" defTabSz="241101">
              <a:defRPr sz="1100" b="1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14" name="Shape"/>
          <p:cNvSpPr/>
          <p:nvPr/>
        </p:nvSpPr>
        <p:spPr>
          <a:xfrm>
            <a:off x="1055935" y="-87065"/>
            <a:ext cx="7032130" cy="5316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  <a:moveTo>
                  <a:pt x="1054" y="697"/>
                </a:moveTo>
                <a:cubicBezTo>
                  <a:pt x="763" y="697"/>
                  <a:pt x="527" y="1009"/>
                  <a:pt x="527" y="1394"/>
                </a:cubicBezTo>
                <a:lnTo>
                  <a:pt x="527" y="4790"/>
                </a:lnTo>
                <a:cubicBezTo>
                  <a:pt x="527" y="5175"/>
                  <a:pt x="763" y="5487"/>
                  <a:pt x="1054" y="5487"/>
                </a:cubicBezTo>
                <a:lnTo>
                  <a:pt x="20546" y="5487"/>
                </a:lnTo>
                <a:cubicBezTo>
                  <a:pt x="20837" y="5487"/>
                  <a:pt x="21073" y="5175"/>
                  <a:pt x="21073" y="4790"/>
                </a:cubicBezTo>
                <a:lnTo>
                  <a:pt x="21073" y="1394"/>
                </a:lnTo>
                <a:cubicBezTo>
                  <a:pt x="21073" y="1009"/>
                  <a:pt x="20837" y="697"/>
                  <a:pt x="20546" y="697"/>
                </a:cubicBezTo>
                <a:lnTo>
                  <a:pt x="1054" y="697"/>
                </a:lnTo>
                <a:close/>
                <a:moveTo>
                  <a:pt x="1054" y="5835"/>
                </a:moveTo>
                <a:cubicBezTo>
                  <a:pt x="763" y="5835"/>
                  <a:pt x="527" y="6147"/>
                  <a:pt x="527" y="6532"/>
                </a:cubicBezTo>
                <a:lnTo>
                  <a:pt x="527" y="20206"/>
                </a:lnTo>
                <a:cubicBezTo>
                  <a:pt x="527" y="20591"/>
                  <a:pt x="763" y="20903"/>
                  <a:pt x="1054" y="20903"/>
                </a:cubicBezTo>
                <a:lnTo>
                  <a:pt x="20546" y="20903"/>
                </a:lnTo>
                <a:cubicBezTo>
                  <a:pt x="20837" y="20903"/>
                  <a:pt x="21073" y="20591"/>
                  <a:pt x="21073" y="20206"/>
                </a:cubicBezTo>
                <a:lnTo>
                  <a:pt x="21073" y="6532"/>
                </a:lnTo>
                <a:cubicBezTo>
                  <a:pt x="21073" y="6147"/>
                  <a:pt x="20837" y="5835"/>
                  <a:pt x="20546" y="5835"/>
                </a:cubicBezTo>
                <a:lnTo>
                  <a:pt x="1054" y="5835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  <a:effectLst>
            <a:outerShdw blurRad="38100" dist="38100" dir="2700000" rotWithShape="0">
              <a:srgbClr val="FFFFFF">
                <a:alpha val="60000"/>
              </a:srgbClr>
            </a:outerShdw>
          </a:effectLst>
        </p:spPr>
        <p:txBody>
          <a:bodyPr lIns="20091" tIns="20091" rIns="20091" bIns="20091" anchor="ctr"/>
          <a:lstStyle/>
          <a:p>
            <a:pPr algn="ctr" defTabSz="241101">
              <a:defRPr sz="1100" b="1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215" name="L_2P_P.bmp" descr="L_2P_P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4009" y="200917"/>
            <a:ext cx="587042" cy="354957"/>
          </a:xfrm>
          <a:prstGeom prst="rect">
            <a:avLst/>
          </a:prstGeom>
          <a:ln w="3175">
            <a:solidFill>
              <a:srgbClr val="000000"/>
            </a:solidFill>
            <a:prstDash val="sysDot"/>
            <a:miter lim="400000"/>
          </a:ln>
          <a:effectLst>
            <a:reflection stA="63513" endPos="40000" dir="5400000" sy="-100000" algn="bl" rotWithShape="0"/>
          </a:effectLst>
        </p:spPr>
      </p:pic>
      <p:sp>
        <p:nvSpPr>
          <p:cNvPr id="216" name="Title Text"/>
          <p:cNvSpPr txBox="1">
            <a:spLocks noGrp="1"/>
          </p:cNvSpPr>
          <p:nvPr>
            <p:ph type="title"/>
          </p:nvPr>
        </p:nvSpPr>
        <p:spPr>
          <a:xfrm>
            <a:off x="1484560" y="107156"/>
            <a:ext cx="6174880" cy="1078261"/>
          </a:xfrm>
          <a:prstGeom prst="rect">
            <a:avLst/>
          </a:prstGeom>
          <a:effectLst>
            <a:outerShdw blurRad="25400" dist="12700" dir="2700000" rotWithShape="0">
              <a:srgbClr val="000000">
                <a:alpha val="75000"/>
              </a:srgbClr>
            </a:outerShdw>
          </a:effectLst>
        </p:spPr>
        <p:txBody>
          <a:bodyPr lIns="26789" tIns="26789" rIns="26789" bIns="26789">
            <a:noAutofit/>
          </a:bodyPr>
          <a:lstStyle>
            <a:lvl1pPr algn="ctr" defTabSz="308074">
              <a:defRPr sz="3200" b="1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1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826121" y="1640830"/>
            <a:ext cx="5485061" cy="3134321"/>
          </a:xfrm>
          <a:prstGeom prst="rect">
            <a:avLst/>
          </a:prstGeom>
          <a:effectLst>
            <a:outerShdw blurRad="12700" dist="12700" dir="2700000" rotWithShape="0">
              <a:srgbClr val="000000">
                <a:alpha val="80000"/>
              </a:srgbClr>
            </a:outerShdw>
          </a:effectLst>
        </p:spPr>
        <p:txBody>
          <a:bodyPr lIns="26789" tIns="26789" rIns="26789" bIns="26789" anchor="ctr">
            <a:noAutofit/>
          </a:bodyPr>
          <a:lstStyle>
            <a:lvl1pPr marL="177800" indent="-177800" defTabSz="308074">
              <a:spcBef>
                <a:spcPts val="1000"/>
              </a:spcBef>
              <a:buClr>
                <a:srgbClr val="000000"/>
              </a:buClr>
              <a:buBlip>
                <a:blip r:embed="rId4"/>
              </a:buBlip>
              <a:defRPr>
                <a:solidFill>
                  <a:srgbClr val="FFFFFF"/>
                </a:solidFill>
              </a:defRPr>
            </a:lvl1pPr>
            <a:lvl2pPr marL="558859" indent="-149411" defTabSz="308074">
              <a:spcBef>
                <a:spcPts val="1000"/>
              </a:spcBef>
              <a:buClr>
                <a:srgbClr val="000000"/>
              </a:buClr>
              <a:buSzPct val="90000"/>
              <a:buBlip>
                <a:blip r:embed="rId5"/>
              </a:buBlip>
              <a:defRPr sz="1600">
                <a:solidFill>
                  <a:srgbClr val="D5D5D5"/>
                </a:solidFill>
              </a:defRPr>
            </a:lvl2pPr>
            <a:lvl3pPr marL="842518" indent="-107950" defTabSz="308074">
              <a:spcBef>
                <a:spcPts val="1000"/>
              </a:spcBef>
              <a:buClr>
                <a:srgbClr val="000000"/>
              </a:buClr>
              <a:buBlip>
                <a:blip r:embed="rId6"/>
              </a:buBlip>
              <a:defRPr sz="1100">
                <a:solidFill>
                  <a:srgbClr val="D5D5D5"/>
                </a:solidFill>
              </a:defRPr>
            </a:lvl3pPr>
            <a:lvl4pPr marL="1102614" indent="-107950" defTabSz="308074">
              <a:spcBef>
                <a:spcPts val="1000"/>
              </a:spcBef>
              <a:buClr>
                <a:srgbClr val="000000"/>
              </a:buClr>
              <a:buBlip>
                <a:blip r:embed="rId4"/>
              </a:buBlip>
              <a:defRPr sz="1100">
                <a:solidFill>
                  <a:srgbClr val="D5D5D5"/>
                </a:solidFill>
              </a:defRPr>
            </a:lvl4pPr>
            <a:lvl5pPr marL="1362710" indent="-107950" defTabSz="308074">
              <a:spcBef>
                <a:spcPts val="1000"/>
              </a:spcBef>
              <a:buClr>
                <a:srgbClr val="000000"/>
              </a:buClr>
              <a:buBlip>
                <a:blip r:embed="rId4"/>
              </a:buBlip>
              <a:defRPr sz="1100">
                <a:solidFill>
                  <a:srgbClr val="D5D5D5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93133" y="4915755"/>
            <a:ext cx="151036" cy="127287"/>
          </a:xfrm>
          <a:prstGeom prst="rect">
            <a:avLst/>
          </a:prstGeom>
        </p:spPr>
        <p:txBody>
          <a:bodyPr lIns="26789" tIns="26789" rIns="26789" bIns="26789" anchor="b"/>
          <a:lstStyle>
            <a:lvl1pPr algn="ctr" defTabSz="308074">
              <a:defRPr sz="6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8">
    <p:bg>
      <p:bgPr>
        <a:gradFill flip="none" rotWithShape="1">
          <a:gsLst>
            <a:gs pos="0">
              <a:srgbClr val="77D5E8"/>
            </a:gs>
            <a:gs pos="100000">
              <a:srgbClr val="585DA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sparkback 1024.tiff" descr="sparkback 1024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Shape"/>
          <p:cNvSpPr/>
          <p:nvPr/>
        </p:nvSpPr>
        <p:spPr>
          <a:xfrm>
            <a:off x="1055935" y="-87065"/>
            <a:ext cx="7032130" cy="5316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  <a:moveTo>
                  <a:pt x="1054" y="697"/>
                </a:moveTo>
                <a:cubicBezTo>
                  <a:pt x="763" y="697"/>
                  <a:pt x="527" y="1009"/>
                  <a:pt x="527" y="1394"/>
                </a:cubicBezTo>
                <a:lnTo>
                  <a:pt x="527" y="4790"/>
                </a:lnTo>
                <a:cubicBezTo>
                  <a:pt x="527" y="5175"/>
                  <a:pt x="763" y="5487"/>
                  <a:pt x="1054" y="5487"/>
                </a:cubicBezTo>
                <a:lnTo>
                  <a:pt x="20546" y="5487"/>
                </a:lnTo>
                <a:cubicBezTo>
                  <a:pt x="20837" y="5487"/>
                  <a:pt x="21073" y="5175"/>
                  <a:pt x="21073" y="4790"/>
                </a:cubicBezTo>
                <a:lnTo>
                  <a:pt x="21073" y="1394"/>
                </a:lnTo>
                <a:cubicBezTo>
                  <a:pt x="21073" y="1009"/>
                  <a:pt x="20837" y="697"/>
                  <a:pt x="20546" y="697"/>
                </a:cubicBezTo>
                <a:lnTo>
                  <a:pt x="1054" y="697"/>
                </a:lnTo>
                <a:close/>
                <a:moveTo>
                  <a:pt x="1054" y="5835"/>
                </a:moveTo>
                <a:cubicBezTo>
                  <a:pt x="763" y="5835"/>
                  <a:pt x="527" y="6147"/>
                  <a:pt x="527" y="6532"/>
                </a:cubicBezTo>
                <a:lnTo>
                  <a:pt x="527" y="20206"/>
                </a:lnTo>
                <a:cubicBezTo>
                  <a:pt x="527" y="20591"/>
                  <a:pt x="763" y="20903"/>
                  <a:pt x="1054" y="20903"/>
                </a:cubicBezTo>
                <a:lnTo>
                  <a:pt x="13619" y="20903"/>
                </a:lnTo>
                <a:cubicBezTo>
                  <a:pt x="13910" y="20903"/>
                  <a:pt x="14145" y="20591"/>
                  <a:pt x="14145" y="20206"/>
                </a:cubicBezTo>
                <a:lnTo>
                  <a:pt x="14145" y="6532"/>
                </a:lnTo>
                <a:cubicBezTo>
                  <a:pt x="14145" y="6147"/>
                  <a:pt x="13910" y="5835"/>
                  <a:pt x="13619" y="5835"/>
                </a:cubicBezTo>
                <a:lnTo>
                  <a:pt x="1054" y="5835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  <a:effectLst>
            <a:outerShdw blurRad="63500" dist="38100" dir="2700000" rotWithShape="0">
              <a:srgbClr val="000000">
                <a:alpha val="50000"/>
              </a:srgbClr>
            </a:outerShdw>
          </a:effectLst>
        </p:spPr>
        <p:txBody>
          <a:bodyPr lIns="13394" tIns="13394" rIns="13394" bIns="13394" anchor="ctr"/>
          <a:lstStyle/>
          <a:p>
            <a:pPr algn="ctr" defTabSz="241101">
              <a:defRPr sz="1400" b="1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pic>
        <p:nvPicPr>
          <p:cNvPr id="227" name="New WOHS logo.jpg" descr="New WOHS logo.jpg"/>
          <p:cNvPicPr>
            <a:picLocks noChangeAspect="1"/>
          </p:cNvPicPr>
          <p:nvPr/>
        </p:nvPicPr>
        <p:blipFill>
          <a:blip r:embed="rId3"/>
          <a:srcRect l="4712" t="6202" r="3912" b="5302"/>
          <a:stretch>
            <a:fillRect/>
          </a:stretch>
        </p:blipFill>
        <p:spPr>
          <a:xfrm>
            <a:off x="1294020" y="169617"/>
            <a:ext cx="377032" cy="3171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7" extrusionOk="0">
                <a:moveTo>
                  <a:pt x="10618" y="0"/>
                </a:moveTo>
                <a:cubicBezTo>
                  <a:pt x="9556" y="0"/>
                  <a:pt x="9498" y="6"/>
                  <a:pt x="9459" y="81"/>
                </a:cubicBezTo>
                <a:cubicBezTo>
                  <a:pt x="9434" y="127"/>
                  <a:pt x="9396" y="162"/>
                  <a:pt x="9345" y="162"/>
                </a:cubicBezTo>
                <a:cubicBezTo>
                  <a:pt x="9297" y="162"/>
                  <a:pt x="9251" y="185"/>
                  <a:pt x="9231" y="216"/>
                </a:cubicBezTo>
                <a:cubicBezTo>
                  <a:pt x="9206" y="255"/>
                  <a:pt x="9095" y="279"/>
                  <a:pt x="8890" y="297"/>
                </a:cubicBezTo>
                <a:cubicBezTo>
                  <a:pt x="8683" y="315"/>
                  <a:pt x="8584" y="342"/>
                  <a:pt x="8572" y="378"/>
                </a:cubicBezTo>
                <a:cubicBezTo>
                  <a:pt x="8562" y="408"/>
                  <a:pt x="8529" y="432"/>
                  <a:pt x="8504" y="432"/>
                </a:cubicBezTo>
                <a:cubicBezTo>
                  <a:pt x="8478" y="432"/>
                  <a:pt x="8444" y="474"/>
                  <a:pt x="8435" y="514"/>
                </a:cubicBezTo>
                <a:cubicBezTo>
                  <a:pt x="8423" y="570"/>
                  <a:pt x="8371" y="574"/>
                  <a:pt x="8208" y="595"/>
                </a:cubicBezTo>
                <a:cubicBezTo>
                  <a:pt x="8076" y="611"/>
                  <a:pt x="7998" y="639"/>
                  <a:pt x="7981" y="676"/>
                </a:cubicBezTo>
                <a:cubicBezTo>
                  <a:pt x="7966" y="708"/>
                  <a:pt x="7923" y="757"/>
                  <a:pt x="7890" y="757"/>
                </a:cubicBezTo>
                <a:cubicBezTo>
                  <a:pt x="7857" y="757"/>
                  <a:pt x="7831" y="768"/>
                  <a:pt x="7821" y="811"/>
                </a:cubicBezTo>
                <a:cubicBezTo>
                  <a:pt x="7810" y="864"/>
                  <a:pt x="7765" y="892"/>
                  <a:pt x="7708" y="892"/>
                </a:cubicBezTo>
                <a:cubicBezTo>
                  <a:pt x="7658" y="892"/>
                  <a:pt x="7635" y="918"/>
                  <a:pt x="7640" y="946"/>
                </a:cubicBezTo>
                <a:cubicBezTo>
                  <a:pt x="7644" y="973"/>
                  <a:pt x="7606" y="1007"/>
                  <a:pt x="7549" y="1027"/>
                </a:cubicBezTo>
                <a:cubicBezTo>
                  <a:pt x="7491" y="1047"/>
                  <a:pt x="7421" y="1096"/>
                  <a:pt x="7412" y="1135"/>
                </a:cubicBezTo>
                <a:cubicBezTo>
                  <a:pt x="7401" y="1186"/>
                  <a:pt x="7381" y="1216"/>
                  <a:pt x="7299" y="1216"/>
                </a:cubicBezTo>
                <a:cubicBezTo>
                  <a:pt x="7212" y="1216"/>
                  <a:pt x="7175" y="1238"/>
                  <a:pt x="7162" y="1297"/>
                </a:cubicBezTo>
                <a:cubicBezTo>
                  <a:pt x="7153" y="1340"/>
                  <a:pt x="7120" y="1379"/>
                  <a:pt x="7094" y="1379"/>
                </a:cubicBezTo>
                <a:cubicBezTo>
                  <a:pt x="7067" y="1379"/>
                  <a:pt x="7035" y="1390"/>
                  <a:pt x="7026" y="1433"/>
                </a:cubicBezTo>
                <a:cubicBezTo>
                  <a:pt x="7013" y="1489"/>
                  <a:pt x="6987" y="1514"/>
                  <a:pt x="6912" y="1514"/>
                </a:cubicBezTo>
                <a:cubicBezTo>
                  <a:pt x="6824" y="1514"/>
                  <a:pt x="6816" y="1545"/>
                  <a:pt x="6798" y="1649"/>
                </a:cubicBezTo>
                <a:cubicBezTo>
                  <a:pt x="6787" y="1715"/>
                  <a:pt x="6736" y="1774"/>
                  <a:pt x="6707" y="1784"/>
                </a:cubicBezTo>
                <a:cubicBezTo>
                  <a:pt x="6568" y="1833"/>
                  <a:pt x="6437" y="1947"/>
                  <a:pt x="6412" y="2027"/>
                </a:cubicBezTo>
                <a:cubicBezTo>
                  <a:pt x="6396" y="2076"/>
                  <a:pt x="6371" y="2108"/>
                  <a:pt x="6344" y="2108"/>
                </a:cubicBezTo>
                <a:cubicBezTo>
                  <a:pt x="6316" y="2108"/>
                  <a:pt x="6275" y="2128"/>
                  <a:pt x="6275" y="2162"/>
                </a:cubicBezTo>
                <a:cubicBezTo>
                  <a:pt x="6275" y="2197"/>
                  <a:pt x="6266" y="2232"/>
                  <a:pt x="6230" y="2243"/>
                </a:cubicBezTo>
                <a:cubicBezTo>
                  <a:pt x="6194" y="2255"/>
                  <a:pt x="6162" y="2293"/>
                  <a:pt x="6162" y="2325"/>
                </a:cubicBezTo>
                <a:cubicBezTo>
                  <a:pt x="6162" y="2356"/>
                  <a:pt x="6129" y="2394"/>
                  <a:pt x="6093" y="2406"/>
                </a:cubicBezTo>
                <a:cubicBezTo>
                  <a:pt x="6057" y="2417"/>
                  <a:pt x="6025" y="2455"/>
                  <a:pt x="6025" y="2487"/>
                </a:cubicBezTo>
                <a:cubicBezTo>
                  <a:pt x="6025" y="2518"/>
                  <a:pt x="5991" y="2557"/>
                  <a:pt x="5957" y="2568"/>
                </a:cubicBezTo>
                <a:cubicBezTo>
                  <a:pt x="5923" y="2579"/>
                  <a:pt x="5898" y="2608"/>
                  <a:pt x="5889" y="2649"/>
                </a:cubicBezTo>
                <a:cubicBezTo>
                  <a:pt x="5874" y="2717"/>
                  <a:pt x="5840" y="2730"/>
                  <a:pt x="5480" y="2730"/>
                </a:cubicBezTo>
                <a:cubicBezTo>
                  <a:pt x="5104" y="2730"/>
                  <a:pt x="5064" y="2728"/>
                  <a:pt x="5025" y="2811"/>
                </a:cubicBezTo>
                <a:cubicBezTo>
                  <a:pt x="5002" y="2859"/>
                  <a:pt x="5003" y="2925"/>
                  <a:pt x="5002" y="2946"/>
                </a:cubicBezTo>
                <a:cubicBezTo>
                  <a:pt x="5000" y="3002"/>
                  <a:pt x="4777" y="3025"/>
                  <a:pt x="4434" y="3027"/>
                </a:cubicBezTo>
                <a:lnTo>
                  <a:pt x="4115" y="3027"/>
                </a:lnTo>
                <a:lnTo>
                  <a:pt x="4093" y="3163"/>
                </a:lnTo>
                <a:cubicBezTo>
                  <a:pt x="4067" y="3280"/>
                  <a:pt x="4055" y="3293"/>
                  <a:pt x="3888" y="3325"/>
                </a:cubicBezTo>
                <a:cubicBezTo>
                  <a:pt x="3735" y="3354"/>
                  <a:pt x="3702" y="3376"/>
                  <a:pt x="3638" y="3487"/>
                </a:cubicBezTo>
                <a:cubicBezTo>
                  <a:pt x="3576" y="3595"/>
                  <a:pt x="3531" y="3622"/>
                  <a:pt x="3433" y="3622"/>
                </a:cubicBezTo>
                <a:cubicBezTo>
                  <a:pt x="3233" y="3623"/>
                  <a:pt x="3166" y="3652"/>
                  <a:pt x="3138" y="3784"/>
                </a:cubicBezTo>
                <a:cubicBezTo>
                  <a:pt x="3114" y="3893"/>
                  <a:pt x="3105" y="3929"/>
                  <a:pt x="2979" y="3946"/>
                </a:cubicBezTo>
                <a:cubicBezTo>
                  <a:pt x="2857" y="3963"/>
                  <a:pt x="2829" y="3971"/>
                  <a:pt x="2819" y="4054"/>
                </a:cubicBezTo>
                <a:cubicBezTo>
                  <a:pt x="2799" y="4228"/>
                  <a:pt x="2787" y="4244"/>
                  <a:pt x="2660" y="4244"/>
                </a:cubicBezTo>
                <a:cubicBezTo>
                  <a:pt x="2553" y="4244"/>
                  <a:pt x="2540" y="4275"/>
                  <a:pt x="2501" y="4379"/>
                </a:cubicBezTo>
                <a:cubicBezTo>
                  <a:pt x="2475" y="4449"/>
                  <a:pt x="2418" y="4492"/>
                  <a:pt x="2365" y="4514"/>
                </a:cubicBezTo>
                <a:cubicBezTo>
                  <a:pt x="2311" y="4536"/>
                  <a:pt x="2236" y="4627"/>
                  <a:pt x="2205" y="4703"/>
                </a:cubicBezTo>
                <a:cubicBezTo>
                  <a:pt x="2167" y="4799"/>
                  <a:pt x="2126" y="4821"/>
                  <a:pt x="2046" y="4838"/>
                </a:cubicBezTo>
                <a:cubicBezTo>
                  <a:pt x="1960" y="4858"/>
                  <a:pt x="1938" y="4893"/>
                  <a:pt x="1933" y="4974"/>
                </a:cubicBezTo>
                <a:cubicBezTo>
                  <a:pt x="1923" y="5112"/>
                  <a:pt x="1907" y="5136"/>
                  <a:pt x="1796" y="5163"/>
                </a:cubicBezTo>
                <a:cubicBezTo>
                  <a:pt x="1716" y="5182"/>
                  <a:pt x="1714" y="5191"/>
                  <a:pt x="1705" y="5298"/>
                </a:cubicBezTo>
                <a:cubicBezTo>
                  <a:pt x="1697" y="5395"/>
                  <a:pt x="1668" y="5424"/>
                  <a:pt x="1614" y="5433"/>
                </a:cubicBezTo>
                <a:cubicBezTo>
                  <a:pt x="1563" y="5442"/>
                  <a:pt x="1544" y="5491"/>
                  <a:pt x="1523" y="5595"/>
                </a:cubicBezTo>
                <a:cubicBezTo>
                  <a:pt x="1500" y="5712"/>
                  <a:pt x="1481" y="5747"/>
                  <a:pt x="1410" y="5757"/>
                </a:cubicBezTo>
                <a:cubicBezTo>
                  <a:pt x="1338" y="5767"/>
                  <a:pt x="1314" y="5806"/>
                  <a:pt x="1296" y="5920"/>
                </a:cubicBezTo>
                <a:cubicBezTo>
                  <a:pt x="1282" y="6008"/>
                  <a:pt x="1244" y="6043"/>
                  <a:pt x="1205" y="6055"/>
                </a:cubicBezTo>
                <a:cubicBezTo>
                  <a:pt x="1163" y="6068"/>
                  <a:pt x="1137" y="6110"/>
                  <a:pt x="1137" y="6190"/>
                </a:cubicBezTo>
                <a:cubicBezTo>
                  <a:pt x="1137" y="6272"/>
                  <a:pt x="1136" y="6311"/>
                  <a:pt x="1091" y="6325"/>
                </a:cubicBezTo>
                <a:cubicBezTo>
                  <a:pt x="1046" y="6339"/>
                  <a:pt x="1008" y="6385"/>
                  <a:pt x="1000" y="6487"/>
                </a:cubicBezTo>
                <a:cubicBezTo>
                  <a:pt x="993" y="6595"/>
                  <a:pt x="983" y="6641"/>
                  <a:pt x="932" y="6649"/>
                </a:cubicBezTo>
                <a:cubicBezTo>
                  <a:pt x="859" y="6662"/>
                  <a:pt x="766" y="6865"/>
                  <a:pt x="728" y="7109"/>
                </a:cubicBezTo>
                <a:cubicBezTo>
                  <a:pt x="712" y="7206"/>
                  <a:pt x="699" y="7259"/>
                  <a:pt x="659" y="7271"/>
                </a:cubicBezTo>
                <a:cubicBezTo>
                  <a:pt x="617" y="7284"/>
                  <a:pt x="591" y="7328"/>
                  <a:pt x="591" y="7406"/>
                </a:cubicBezTo>
                <a:cubicBezTo>
                  <a:pt x="591" y="7471"/>
                  <a:pt x="574" y="7529"/>
                  <a:pt x="546" y="7541"/>
                </a:cubicBezTo>
                <a:cubicBezTo>
                  <a:pt x="514" y="7556"/>
                  <a:pt x="500" y="7604"/>
                  <a:pt x="500" y="7704"/>
                </a:cubicBezTo>
                <a:cubicBezTo>
                  <a:pt x="500" y="7792"/>
                  <a:pt x="479" y="7882"/>
                  <a:pt x="455" y="7893"/>
                </a:cubicBezTo>
                <a:cubicBezTo>
                  <a:pt x="432" y="7903"/>
                  <a:pt x="413" y="7943"/>
                  <a:pt x="409" y="8001"/>
                </a:cubicBezTo>
                <a:cubicBezTo>
                  <a:pt x="405" y="8059"/>
                  <a:pt x="353" y="8158"/>
                  <a:pt x="318" y="8190"/>
                </a:cubicBezTo>
                <a:cubicBezTo>
                  <a:pt x="269" y="8236"/>
                  <a:pt x="258" y="8329"/>
                  <a:pt x="227" y="8650"/>
                </a:cubicBezTo>
                <a:cubicBezTo>
                  <a:pt x="206" y="8874"/>
                  <a:pt x="175" y="9062"/>
                  <a:pt x="159" y="9082"/>
                </a:cubicBezTo>
                <a:cubicBezTo>
                  <a:pt x="144" y="9102"/>
                  <a:pt x="136" y="9162"/>
                  <a:pt x="136" y="9217"/>
                </a:cubicBezTo>
                <a:cubicBezTo>
                  <a:pt x="136" y="9273"/>
                  <a:pt x="129" y="9359"/>
                  <a:pt x="114" y="9379"/>
                </a:cubicBezTo>
                <a:cubicBezTo>
                  <a:pt x="28" y="9495"/>
                  <a:pt x="0" y="9779"/>
                  <a:pt x="0" y="11028"/>
                </a:cubicBezTo>
                <a:cubicBezTo>
                  <a:pt x="0" y="12085"/>
                  <a:pt x="9" y="12344"/>
                  <a:pt x="45" y="12380"/>
                </a:cubicBezTo>
                <a:cubicBezTo>
                  <a:pt x="70" y="12404"/>
                  <a:pt x="103" y="12489"/>
                  <a:pt x="114" y="12569"/>
                </a:cubicBezTo>
                <a:cubicBezTo>
                  <a:pt x="135" y="12728"/>
                  <a:pt x="149" y="12851"/>
                  <a:pt x="159" y="12866"/>
                </a:cubicBezTo>
                <a:cubicBezTo>
                  <a:pt x="163" y="12872"/>
                  <a:pt x="179" y="12904"/>
                  <a:pt x="182" y="12920"/>
                </a:cubicBezTo>
                <a:cubicBezTo>
                  <a:pt x="184" y="12936"/>
                  <a:pt x="194" y="12953"/>
                  <a:pt x="205" y="12974"/>
                </a:cubicBezTo>
                <a:cubicBezTo>
                  <a:pt x="216" y="12996"/>
                  <a:pt x="237" y="13149"/>
                  <a:pt x="250" y="13299"/>
                </a:cubicBezTo>
                <a:cubicBezTo>
                  <a:pt x="263" y="13449"/>
                  <a:pt x="294" y="13591"/>
                  <a:pt x="318" y="13623"/>
                </a:cubicBezTo>
                <a:cubicBezTo>
                  <a:pt x="364" y="13684"/>
                  <a:pt x="364" y="13694"/>
                  <a:pt x="364" y="13812"/>
                </a:cubicBezTo>
                <a:cubicBezTo>
                  <a:pt x="364" y="13853"/>
                  <a:pt x="396" y="13909"/>
                  <a:pt x="432" y="13920"/>
                </a:cubicBezTo>
                <a:cubicBezTo>
                  <a:pt x="481" y="13936"/>
                  <a:pt x="500" y="13958"/>
                  <a:pt x="500" y="14056"/>
                </a:cubicBezTo>
                <a:cubicBezTo>
                  <a:pt x="500" y="14127"/>
                  <a:pt x="521" y="14243"/>
                  <a:pt x="546" y="14299"/>
                </a:cubicBezTo>
                <a:cubicBezTo>
                  <a:pt x="570" y="14355"/>
                  <a:pt x="592" y="14488"/>
                  <a:pt x="614" y="14596"/>
                </a:cubicBezTo>
                <a:cubicBezTo>
                  <a:pt x="636" y="14705"/>
                  <a:pt x="682" y="14802"/>
                  <a:pt x="705" y="14812"/>
                </a:cubicBezTo>
                <a:cubicBezTo>
                  <a:pt x="728" y="14823"/>
                  <a:pt x="761" y="14900"/>
                  <a:pt x="773" y="14975"/>
                </a:cubicBezTo>
                <a:cubicBezTo>
                  <a:pt x="785" y="15049"/>
                  <a:pt x="815" y="15098"/>
                  <a:pt x="841" y="15110"/>
                </a:cubicBezTo>
                <a:cubicBezTo>
                  <a:pt x="868" y="15122"/>
                  <a:pt x="887" y="15174"/>
                  <a:pt x="887" y="15218"/>
                </a:cubicBezTo>
                <a:cubicBezTo>
                  <a:pt x="887" y="15261"/>
                  <a:pt x="910" y="15333"/>
                  <a:pt x="955" y="15380"/>
                </a:cubicBezTo>
                <a:cubicBezTo>
                  <a:pt x="1000" y="15427"/>
                  <a:pt x="1046" y="15489"/>
                  <a:pt x="1046" y="15515"/>
                </a:cubicBezTo>
                <a:cubicBezTo>
                  <a:pt x="1046" y="15542"/>
                  <a:pt x="1083" y="15613"/>
                  <a:pt x="1137" y="15677"/>
                </a:cubicBezTo>
                <a:cubicBezTo>
                  <a:pt x="1194" y="15745"/>
                  <a:pt x="1251" y="15837"/>
                  <a:pt x="1251" y="15894"/>
                </a:cubicBezTo>
                <a:cubicBezTo>
                  <a:pt x="1251" y="15965"/>
                  <a:pt x="1265" y="15993"/>
                  <a:pt x="1319" y="16002"/>
                </a:cubicBezTo>
                <a:cubicBezTo>
                  <a:pt x="1378" y="16012"/>
                  <a:pt x="1402" y="16049"/>
                  <a:pt x="1410" y="16164"/>
                </a:cubicBezTo>
                <a:cubicBezTo>
                  <a:pt x="1418" y="16277"/>
                  <a:pt x="1421" y="16316"/>
                  <a:pt x="1478" y="16326"/>
                </a:cubicBezTo>
                <a:cubicBezTo>
                  <a:pt x="1517" y="16333"/>
                  <a:pt x="1546" y="16348"/>
                  <a:pt x="1546" y="16380"/>
                </a:cubicBezTo>
                <a:cubicBezTo>
                  <a:pt x="1546" y="16412"/>
                  <a:pt x="1569" y="16471"/>
                  <a:pt x="1592" y="16488"/>
                </a:cubicBezTo>
                <a:cubicBezTo>
                  <a:pt x="1614" y="16505"/>
                  <a:pt x="1637" y="16540"/>
                  <a:pt x="1637" y="16569"/>
                </a:cubicBezTo>
                <a:cubicBezTo>
                  <a:pt x="1637" y="16599"/>
                  <a:pt x="1680" y="16617"/>
                  <a:pt x="1728" y="16623"/>
                </a:cubicBezTo>
                <a:cubicBezTo>
                  <a:pt x="1788" y="16632"/>
                  <a:pt x="1829" y="16673"/>
                  <a:pt x="1864" y="16759"/>
                </a:cubicBezTo>
                <a:cubicBezTo>
                  <a:pt x="1893" y="16827"/>
                  <a:pt x="1947" y="16911"/>
                  <a:pt x="1978" y="16921"/>
                </a:cubicBezTo>
                <a:cubicBezTo>
                  <a:pt x="2019" y="16934"/>
                  <a:pt x="2024" y="16956"/>
                  <a:pt x="2024" y="17056"/>
                </a:cubicBezTo>
                <a:cubicBezTo>
                  <a:pt x="2024" y="17188"/>
                  <a:pt x="2035" y="17218"/>
                  <a:pt x="2137" y="17218"/>
                </a:cubicBezTo>
                <a:cubicBezTo>
                  <a:pt x="2269" y="17218"/>
                  <a:pt x="2319" y="17266"/>
                  <a:pt x="2319" y="17407"/>
                </a:cubicBezTo>
                <a:cubicBezTo>
                  <a:pt x="2319" y="17509"/>
                  <a:pt x="2338" y="17504"/>
                  <a:pt x="2501" y="17515"/>
                </a:cubicBezTo>
                <a:cubicBezTo>
                  <a:pt x="2670" y="17527"/>
                  <a:pt x="2667" y="17544"/>
                  <a:pt x="2683" y="17678"/>
                </a:cubicBezTo>
                <a:cubicBezTo>
                  <a:pt x="2698" y="17806"/>
                  <a:pt x="2711" y="17801"/>
                  <a:pt x="2842" y="17813"/>
                </a:cubicBezTo>
                <a:cubicBezTo>
                  <a:pt x="2964" y="17823"/>
                  <a:pt x="2977" y="17857"/>
                  <a:pt x="3024" y="17975"/>
                </a:cubicBezTo>
                <a:cubicBezTo>
                  <a:pt x="3077" y="18107"/>
                  <a:pt x="3126" y="18143"/>
                  <a:pt x="3320" y="18164"/>
                </a:cubicBezTo>
                <a:cubicBezTo>
                  <a:pt x="3398" y="18173"/>
                  <a:pt x="3432" y="18197"/>
                  <a:pt x="3456" y="18299"/>
                </a:cubicBezTo>
                <a:cubicBezTo>
                  <a:pt x="3479" y="18395"/>
                  <a:pt x="3490" y="18407"/>
                  <a:pt x="3547" y="18407"/>
                </a:cubicBezTo>
                <a:cubicBezTo>
                  <a:pt x="3691" y="18407"/>
                  <a:pt x="3800" y="18478"/>
                  <a:pt x="3820" y="18597"/>
                </a:cubicBezTo>
                <a:lnTo>
                  <a:pt x="3843" y="18732"/>
                </a:lnTo>
                <a:lnTo>
                  <a:pt x="4138" y="18732"/>
                </a:lnTo>
                <a:cubicBezTo>
                  <a:pt x="4371" y="18742"/>
                  <a:pt x="4423" y="18759"/>
                  <a:pt x="4456" y="18813"/>
                </a:cubicBezTo>
                <a:cubicBezTo>
                  <a:pt x="4479" y="18850"/>
                  <a:pt x="4541" y="18894"/>
                  <a:pt x="4570" y="18894"/>
                </a:cubicBezTo>
                <a:cubicBezTo>
                  <a:pt x="4600" y="18894"/>
                  <a:pt x="4650" y="18908"/>
                  <a:pt x="4684" y="18948"/>
                </a:cubicBezTo>
                <a:cubicBezTo>
                  <a:pt x="4736" y="19010"/>
                  <a:pt x="4794" y="19044"/>
                  <a:pt x="5116" y="19056"/>
                </a:cubicBezTo>
                <a:cubicBezTo>
                  <a:pt x="5433" y="19068"/>
                  <a:pt x="5513" y="19081"/>
                  <a:pt x="5548" y="19137"/>
                </a:cubicBezTo>
                <a:cubicBezTo>
                  <a:pt x="5579" y="19189"/>
                  <a:pt x="5646" y="19191"/>
                  <a:pt x="5798" y="19191"/>
                </a:cubicBezTo>
                <a:cubicBezTo>
                  <a:pt x="5937" y="19191"/>
                  <a:pt x="6007" y="19206"/>
                  <a:pt x="6025" y="19245"/>
                </a:cubicBezTo>
                <a:cubicBezTo>
                  <a:pt x="6040" y="19276"/>
                  <a:pt x="6118" y="19309"/>
                  <a:pt x="6207" y="19326"/>
                </a:cubicBezTo>
                <a:cubicBezTo>
                  <a:pt x="6352" y="19355"/>
                  <a:pt x="6363" y="19381"/>
                  <a:pt x="6389" y="19489"/>
                </a:cubicBezTo>
                <a:cubicBezTo>
                  <a:pt x="6411" y="19578"/>
                  <a:pt x="6451" y="19625"/>
                  <a:pt x="6525" y="19651"/>
                </a:cubicBezTo>
                <a:cubicBezTo>
                  <a:pt x="6601" y="19676"/>
                  <a:pt x="6640" y="19722"/>
                  <a:pt x="6662" y="19813"/>
                </a:cubicBezTo>
                <a:cubicBezTo>
                  <a:pt x="6684" y="19905"/>
                  <a:pt x="6704" y="19929"/>
                  <a:pt x="6776" y="19948"/>
                </a:cubicBezTo>
                <a:cubicBezTo>
                  <a:pt x="6828" y="19962"/>
                  <a:pt x="6880" y="19999"/>
                  <a:pt x="6889" y="20029"/>
                </a:cubicBezTo>
                <a:cubicBezTo>
                  <a:pt x="6899" y="20059"/>
                  <a:pt x="6936" y="20083"/>
                  <a:pt x="6957" y="20083"/>
                </a:cubicBezTo>
                <a:cubicBezTo>
                  <a:pt x="6979" y="20083"/>
                  <a:pt x="7050" y="20160"/>
                  <a:pt x="7117" y="20245"/>
                </a:cubicBezTo>
                <a:cubicBezTo>
                  <a:pt x="7198" y="20351"/>
                  <a:pt x="7263" y="20408"/>
                  <a:pt x="7321" y="20408"/>
                </a:cubicBezTo>
                <a:cubicBezTo>
                  <a:pt x="7380" y="20408"/>
                  <a:pt x="7401" y="20436"/>
                  <a:pt x="7412" y="20489"/>
                </a:cubicBezTo>
                <a:cubicBezTo>
                  <a:pt x="7425" y="20548"/>
                  <a:pt x="7462" y="20543"/>
                  <a:pt x="7549" y="20543"/>
                </a:cubicBezTo>
                <a:cubicBezTo>
                  <a:pt x="7635" y="20543"/>
                  <a:pt x="7672" y="20565"/>
                  <a:pt x="7685" y="20624"/>
                </a:cubicBezTo>
                <a:cubicBezTo>
                  <a:pt x="7695" y="20667"/>
                  <a:pt x="7719" y="20705"/>
                  <a:pt x="7753" y="20705"/>
                </a:cubicBezTo>
                <a:cubicBezTo>
                  <a:pt x="7787" y="20705"/>
                  <a:pt x="7854" y="20743"/>
                  <a:pt x="7890" y="20786"/>
                </a:cubicBezTo>
                <a:cubicBezTo>
                  <a:pt x="7931" y="20835"/>
                  <a:pt x="7998" y="20867"/>
                  <a:pt x="8072" y="20867"/>
                </a:cubicBezTo>
                <a:cubicBezTo>
                  <a:pt x="8162" y="20867"/>
                  <a:pt x="8195" y="20889"/>
                  <a:pt x="8208" y="20948"/>
                </a:cubicBezTo>
                <a:cubicBezTo>
                  <a:pt x="8220" y="21004"/>
                  <a:pt x="8254" y="21029"/>
                  <a:pt x="8322" y="21029"/>
                </a:cubicBezTo>
                <a:cubicBezTo>
                  <a:pt x="8376" y="21029"/>
                  <a:pt x="8425" y="21050"/>
                  <a:pt x="8435" y="21083"/>
                </a:cubicBezTo>
                <a:cubicBezTo>
                  <a:pt x="8446" y="21116"/>
                  <a:pt x="8523" y="21151"/>
                  <a:pt x="8595" y="21164"/>
                </a:cubicBezTo>
                <a:cubicBezTo>
                  <a:pt x="8666" y="21178"/>
                  <a:pt x="8722" y="21219"/>
                  <a:pt x="8731" y="21246"/>
                </a:cubicBezTo>
                <a:cubicBezTo>
                  <a:pt x="8741" y="21276"/>
                  <a:pt x="8843" y="21283"/>
                  <a:pt x="9027" y="21300"/>
                </a:cubicBezTo>
                <a:cubicBezTo>
                  <a:pt x="9190" y="21315"/>
                  <a:pt x="9331" y="21355"/>
                  <a:pt x="9345" y="21381"/>
                </a:cubicBezTo>
                <a:cubicBezTo>
                  <a:pt x="9358" y="21406"/>
                  <a:pt x="9400" y="21464"/>
                  <a:pt x="9436" y="21489"/>
                </a:cubicBezTo>
                <a:cubicBezTo>
                  <a:pt x="9472" y="21514"/>
                  <a:pt x="9508" y="21546"/>
                  <a:pt x="9504" y="21570"/>
                </a:cubicBezTo>
                <a:cubicBezTo>
                  <a:pt x="9498" y="21600"/>
                  <a:pt x="9822" y="21597"/>
                  <a:pt x="10595" y="21597"/>
                </a:cubicBezTo>
                <a:cubicBezTo>
                  <a:pt x="11505" y="21597"/>
                  <a:pt x="11677" y="21589"/>
                  <a:pt x="11709" y="21543"/>
                </a:cubicBezTo>
                <a:cubicBezTo>
                  <a:pt x="11791" y="21427"/>
                  <a:pt x="12024" y="21325"/>
                  <a:pt x="12255" y="21300"/>
                </a:cubicBezTo>
                <a:cubicBezTo>
                  <a:pt x="12385" y="21285"/>
                  <a:pt x="12510" y="21272"/>
                  <a:pt x="12528" y="21246"/>
                </a:cubicBezTo>
                <a:cubicBezTo>
                  <a:pt x="12546" y="21219"/>
                  <a:pt x="12630" y="21176"/>
                  <a:pt x="12710" y="21164"/>
                </a:cubicBezTo>
                <a:cubicBezTo>
                  <a:pt x="12792" y="21152"/>
                  <a:pt x="12853" y="21118"/>
                  <a:pt x="12869" y="21083"/>
                </a:cubicBezTo>
                <a:cubicBezTo>
                  <a:pt x="12885" y="21050"/>
                  <a:pt x="12927" y="21029"/>
                  <a:pt x="12960" y="21029"/>
                </a:cubicBezTo>
                <a:cubicBezTo>
                  <a:pt x="12993" y="21029"/>
                  <a:pt x="13019" y="20991"/>
                  <a:pt x="13028" y="20948"/>
                </a:cubicBezTo>
                <a:cubicBezTo>
                  <a:pt x="13042" y="20886"/>
                  <a:pt x="13081" y="20867"/>
                  <a:pt x="13187" y="20867"/>
                </a:cubicBezTo>
                <a:cubicBezTo>
                  <a:pt x="13281" y="20867"/>
                  <a:pt x="13353" y="20840"/>
                  <a:pt x="13392" y="20786"/>
                </a:cubicBezTo>
                <a:cubicBezTo>
                  <a:pt x="13423" y="20743"/>
                  <a:pt x="13462" y="20705"/>
                  <a:pt x="13483" y="20705"/>
                </a:cubicBezTo>
                <a:cubicBezTo>
                  <a:pt x="13504" y="20705"/>
                  <a:pt x="13519" y="20667"/>
                  <a:pt x="13528" y="20624"/>
                </a:cubicBezTo>
                <a:cubicBezTo>
                  <a:pt x="13541" y="20565"/>
                  <a:pt x="13579" y="20543"/>
                  <a:pt x="13665" y="20543"/>
                </a:cubicBezTo>
                <a:cubicBezTo>
                  <a:pt x="13751" y="20543"/>
                  <a:pt x="13788" y="20548"/>
                  <a:pt x="13801" y="20489"/>
                </a:cubicBezTo>
                <a:cubicBezTo>
                  <a:pt x="13814" y="20429"/>
                  <a:pt x="13848" y="20408"/>
                  <a:pt x="13938" y="20408"/>
                </a:cubicBezTo>
                <a:cubicBezTo>
                  <a:pt x="14013" y="20408"/>
                  <a:pt x="14051" y="20386"/>
                  <a:pt x="14051" y="20354"/>
                </a:cubicBezTo>
                <a:cubicBezTo>
                  <a:pt x="14051" y="20293"/>
                  <a:pt x="14205" y="20083"/>
                  <a:pt x="14256" y="20083"/>
                </a:cubicBezTo>
                <a:cubicBezTo>
                  <a:pt x="14276" y="20083"/>
                  <a:pt x="14314" y="20059"/>
                  <a:pt x="14324" y="20029"/>
                </a:cubicBezTo>
                <a:cubicBezTo>
                  <a:pt x="14334" y="19999"/>
                  <a:pt x="14383" y="19963"/>
                  <a:pt x="14438" y="19948"/>
                </a:cubicBezTo>
                <a:cubicBezTo>
                  <a:pt x="14493" y="19934"/>
                  <a:pt x="14556" y="19882"/>
                  <a:pt x="14574" y="19840"/>
                </a:cubicBezTo>
                <a:cubicBezTo>
                  <a:pt x="14593" y="19798"/>
                  <a:pt x="14625" y="19773"/>
                  <a:pt x="14643" y="19786"/>
                </a:cubicBezTo>
                <a:cubicBezTo>
                  <a:pt x="14660" y="19798"/>
                  <a:pt x="14665" y="19794"/>
                  <a:pt x="14665" y="19759"/>
                </a:cubicBezTo>
                <a:cubicBezTo>
                  <a:pt x="14665" y="19723"/>
                  <a:pt x="14698" y="19689"/>
                  <a:pt x="14733" y="19678"/>
                </a:cubicBezTo>
                <a:cubicBezTo>
                  <a:pt x="14771" y="19666"/>
                  <a:pt x="14812" y="19611"/>
                  <a:pt x="14824" y="19543"/>
                </a:cubicBezTo>
                <a:cubicBezTo>
                  <a:pt x="14836" y="19479"/>
                  <a:pt x="14866" y="19420"/>
                  <a:pt x="14893" y="19407"/>
                </a:cubicBezTo>
                <a:cubicBezTo>
                  <a:pt x="14919" y="19395"/>
                  <a:pt x="14945" y="19350"/>
                  <a:pt x="14961" y="19299"/>
                </a:cubicBezTo>
                <a:cubicBezTo>
                  <a:pt x="14977" y="19249"/>
                  <a:pt x="15019" y="19191"/>
                  <a:pt x="15052" y="19191"/>
                </a:cubicBezTo>
                <a:cubicBezTo>
                  <a:pt x="15085" y="19191"/>
                  <a:pt x="15121" y="19163"/>
                  <a:pt x="15143" y="19137"/>
                </a:cubicBezTo>
                <a:cubicBezTo>
                  <a:pt x="15205" y="19063"/>
                  <a:pt x="15328" y="19068"/>
                  <a:pt x="15370" y="19137"/>
                </a:cubicBezTo>
                <a:cubicBezTo>
                  <a:pt x="15429" y="19232"/>
                  <a:pt x="16074" y="19210"/>
                  <a:pt x="16120" y="19110"/>
                </a:cubicBezTo>
                <a:cubicBezTo>
                  <a:pt x="16140" y="19070"/>
                  <a:pt x="16177" y="19029"/>
                  <a:pt x="16234" y="19029"/>
                </a:cubicBezTo>
                <a:cubicBezTo>
                  <a:pt x="16296" y="19029"/>
                  <a:pt x="16348" y="18998"/>
                  <a:pt x="16371" y="18948"/>
                </a:cubicBezTo>
                <a:cubicBezTo>
                  <a:pt x="16390" y="18905"/>
                  <a:pt x="16446" y="18894"/>
                  <a:pt x="16484" y="18894"/>
                </a:cubicBezTo>
                <a:cubicBezTo>
                  <a:pt x="16522" y="18894"/>
                  <a:pt x="16553" y="18848"/>
                  <a:pt x="16575" y="18813"/>
                </a:cubicBezTo>
                <a:cubicBezTo>
                  <a:pt x="16615" y="18748"/>
                  <a:pt x="16724" y="18773"/>
                  <a:pt x="16689" y="18840"/>
                </a:cubicBezTo>
                <a:cubicBezTo>
                  <a:pt x="16678" y="18861"/>
                  <a:pt x="16754" y="18868"/>
                  <a:pt x="16893" y="18867"/>
                </a:cubicBezTo>
                <a:cubicBezTo>
                  <a:pt x="17075" y="18865"/>
                  <a:pt x="17110" y="18867"/>
                  <a:pt x="17053" y="18840"/>
                </a:cubicBezTo>
                <a:cubicBezTo>
                  <a:pt x="16953" y="18793"/>
                  <a:pt x="16995" y="18732"/>
                  <a:pt x="17121" y="18732"/>
                </a:cubicBezTo>
                <a:cubicBezTo>
                  <a:pt x="17175" y="18732"/>
                  <a:pt x="17257" y="18693"/>
                  <a:pt x="17303" y="18651"/>
                </a:cubicBezTo>
                <a:cubicBezTo>
                  <a:pt x="17354" y="18603"/>
                  <a:pt x="17452" y="18570"/>
                  <a:pt x="17530" y="18570"/>
                </a:cubicBezTo>
                <a:cubicBezTo>
                  <a:pt x="17634" y="18570"/>
                  <a:pt x="17652" y="18571"/>
                  <a:pt x="17644" y="18515"/>
                </a:cubicBezTo>
                <a:cubicBezTo>
                  <a:pt x="17636" y="18462"/>
                  <a:pt x="17660" y="18444"/>
                  <a:pt x="17757" y="18434"/>
                </a:cubicBezTo>
                <a:cubicBezTo>
                  <a:pt x="17826" y="18428"/>
                  <a:pt x="17905" y="18368"/>
                  <a:pt x="17939" y="18326"/>
                </a:cubicBezTo>
                <a:cubicBezTo>
                  <a:pt x="17974" y="18285"/>
                  <a:pt x="18040" y="18272"/>
                  <a:pt x="18076" y="18272"/>
                </a:cubicBezTo>
                <a:cubicBezTo>
                  <a:pt x="18114" y="18272"/>
                  <a:pt x="18144" y="18227"/>
                  <a:pt x="18144" y="18191"/>
                </a:cubicBezTo>
                <a:cubicBezTo>
                  <a:pt x="18144" y="18157"/>
                  <a:pt x="18177" y="18121"/>
                  <a:pt x="18212" y="18110"/>
                </a:cubicBezTo>
                <a:cubicBezTo>
                  <a:pt x="18247" y="18099"/>
                  <a:pt x="18272" y="18083"/>
                  <a:pt x="18280" y="18056"/>
                </a:cubicBezTo>
                <a:cubicBezTo>
                  <a:pt x="18289" y="18029"/>
                  <a:pt x="18354" y="17989"/>
                  <a:pt x="18417" y="17975"/>
                </a:cubicBezTo>
                <a:cubicBezTo>
                  <a:pt x="18480" y="17961"/>
                  <a:pt x="18543" y="17925"/>
                  <a:pt x="18553" y="17894"/>
                </a:cubicBezTo>
                <a:cubicBezTo>
                  <a:pt x="18563" y="17862"/>
                  <a:pt x="18605" y="17840"/>
                  <a:pt x="18644" y="17840"/>
                </a:cubicBezTo>
                <a:cubicBezTo>
                  <a:pt x="18684" y="17840"/>
                  <a:pt x="18702" y="17827"/>
                  <a:pt x="18690" y="17813"/>
                </a:cubicBezTo>
                <a:cubicBezTo>
                  <a:pt x="18678" y="17798"/>
                  <a:pt x="18681" y="17746"/>
                  <a:pt x="18712" y="17705"/>
                </a:cubicBezTo>
                <a:cubicBezTo>
                  <a:pt x="18766" y="17634"/>
                  <a:pt x="18766" y="17632"/>
                  <a:pt x="18712" y="17596"/>
                </a:cubicBezTo>
                <a:cubicBezTo>
                  <a:pt x="18641" y="17549"/>
                  <a:pt x="18644" y="17475"/>
                  <a:pt x="18712" y="17407"/>
                </a:cubicBezTo>
                <a:cubicBezTo>
                  <a:pt x="18758" y="17363"/>
                  <a:pt x="18776" y="17360"/>
                  <a:pt x="18826" y="17434"/>
                </a:cubicBezTo>
                <a:cubicBezTo>
                  <a:pt x="18901" y="17544"/>
                  <a:pt x="19030" y="17541"/>
                  <a:pt x="19053" y="17434"/>
                </a:cubicBezTo>
                <a:cubicBezTo>
                  <a:pt x="19066" y="17378"/>
                  <a:pt x="19116" y="17353"/>
                  <a:pt x="19190" y="17353"/>
                </a:cubicBezTo>
                <a:cubicBezTo>
                  <a:pt x="19256" y="17353"/>
                  <a:pt x="19281" y="17336"/>
                  <a:pt x="19281" y="17299"/>
                </a:cubicBezTo>
                <a:cubicBezTo>
                  <a:pt x="19281" y="17268"/>
                  <a:pt x="19311" y="17222"/>
                  <a:pt x="19349" y="17191"/>
                </a:cubicBezTo>
                <a:cubicBezTo>
                  <a:pt x="19397" y="17151"/>
                  <a:pt x="19409" y="17111"/>
                  <a:pt x="19395" y="17056"/>
                </a:cubicBezTo>
                <a:cubicBezTo>
                  <a:pt x="19379" y="16998"/>
                  <a:pt x="19408" y="16956"/>
                  <a:pt x="19463" y="16921"/>
                </a:cubicBezTo>
                <a:cubicBezTo>
                  <a:pt x="19504" y="16895"/>
                  <a:pt x="19553" y="16853"/>
                  <a:pt x="19576" y="16813"/>
                </a:cubicBezTo>
                <a:cubicBezTo>
                  <a:pt x="19600" y="16773"/>
                  <a:pt x="19623" y="16728"/>
                  <a:pt x="19645" y="16732"/>
                </a:cubicBezTo>
                <a:cubicBezTo>
                  <a:pt x="19762" y="16749"/>
                  <a:pt x="19804" y="16749"/>
                  <a:pt x="19804" y="16650"/>
                </a:cubicBezTo>
                <a:cubicBezTo>
                  <a:pt x="19804" y="16594"/>
                  <a:pt x="19790" y="16516"/>
                  <a:pt x="19758" y="16488"/>
                </a:cubicBezTo>
                <a:cubicBezTo>
                  <a:pt x="19704" y="16440"/>
                  <a:pt x="19702" y="16420"/>
                  <a:pt x="19758" y="16353"/>
                </a:cubicBezTo>
                <a:cubicBezTo>
                  <a:pt x="19815" y="16285"/>
                  <a:pt x="19811" y="16286"/>
                  <a:pt x="19872" y="16380"/>
                </a:cubicBezTo>
                <a:cubicBezTo>
                  <a:pt x="19926" y="16463"/>
                  <a:pt x="19940" y="16468"/>
                  <a:pt x="19940" y="16407"/>
                </a:cubicBezTo>
                <a:cubicBezTo>
                  <a:pt x="19941" y="16368"/>
                  <a:pt x="19972" y="16337"/>
                  <a:pt x="20008" y="16326"/>
                </a:cubicBezTo>
                <a:cubicBezTo>
                  <a:pt x="20044" y="16315"/>
                  <a:pt x="20077" y="16277"/>
                  <a:pt x="20077" y="16245"/>
                </a:cubicBezTo>
                <a:cubicBezTo>
                  <a:pt x="20077" y="16213"/>
                  <a:pt x="20109" y="16175"/>
                  <a:pt x="20145" y="16164"/>
                </a:cubicBezTo>
                <a:cubicBezTo>
                  <a:pt x="20194" y="16148"/>
                  <a:pt x="20190" y="16104"/>
                  <a:pt x="20190" y="16002"/>
                </a:cubicBezTo>
                <a:cubicBezTo>
                  <a:pt x="20190" y="15899"/>
                  <a:pt x="20209" y="15882"/>
                  <a:pt x="20259" y="15867"/>
                </a:cubicBezTo>
                <a:cubicBezTo>
                  <a:pt x="20308" y="15851"/>
                  <a:pt x="20327" y="15807"/>
                  <a:pt x="20327" y="15704"/>
                </a:cubicBezTo>
                <a:cubicBezTo>
                  <a:pt x="20327" y="15602"/>
                  <a:pt x="20345" y="15558"/>
                  <a:pt x="20395" y="15542"/>
                </a:cubicBezTo>
                <a:cubicBezTo>
                  <a:pt x="20431" y="15531"/>
                  <a:pt x="20463" y="15493"/>
                  <a:pt x="20463" y="15461"/>
                </a:cubicBezTo>
                <a:cubicBezTo>
                  <a:pt x="20463" y="15429"/>
                  <a:pt x="20495" y="15391"/>
                  <a:pt x="20531" y="15380"/>
                </a:cubicBezTo>
                <a:cubicBezTo>
                  <a:pt x="20567" y="15369"/>
                  <a:pt x="20600" y="15355"/>
                  <a:pt x="20600" y="15326"/>
                </a:cubicBezTo>
                <a:cubicBezTo>
                  <a:pt x="20600" y="15297"/>
                  <a:pt x="20622" y="15262"/>
                  <a:pt x="20645" y="15245"/>
                </a:cubicBezTo>
                <a:cubicBezTo>
                  <a:pt x="20668" y="15228"/>
                  <a:pt x="20695" y="15147"/>
                  <a:pt x="20713" y="15083"/>
                </a:cubicBezTo>
                <a:cubicBezTo>
                  <a:pt x="20736" y="15005"/>
                  <a:pt x="20767" y="14967"/>
                  <a:pt x="20804" y="14975"/>
                </a:cubicBezTo>
                <a:cubicBezTo>
                  <a:pt x="20849" y="14984"/>
                  <a:pt x="20850" y="14964"/>
                  <a:pt x="20850" y="14839"/>
                </a:cubicBezTo>
                <a:cubicBezTo>
                  <a:pt x="20850" y="14750"/>
                  <a:pt x="20870" y="14668"/>
                  <a:pt x="20895" y="14650"/>
                </a:cubicBezTo>
                <a:cubicBezTo>
                  <a:pt x="20920" y="14633"/>
                  <a:pt x="20953" y="14530"/>
                  <a:pt x="20963" y="14434"/>
                </a:cubicBezTo>
                <a:cubicBezTo>
                  <a:pt x="20974" y="14338"/>
                  <a:pt x="21003" y="14242"/>
                  <a:pt x="21032" y="14218"/>
                </a:cubicBezTo>
                <a:cubicBezTo>
                  <a:pt x="21062" y="14192"/>
                  <a:pt x="21077" y="14137"/>
                  <a:pt x="21077" y="14056"/>
                </a:cubicBezTo>
                <a:cubicBezTo>
                  <a:pt x="21077" y="13882"/>
                  <a:pt x="21147" y="13699"/>
                  <a:pt x="21191" y="13731"/>
                </a:cubicBezTo>
                <a:cubicBezTo>
                  <a:pt x="21243" y="13769"/>
                  <a:pt x="21222" y="13677"/>
                  <a:pt x="21168" y="13623"/>
                </a:cubicBezTo>
                <a:cubicBezTo>
                  <a:pt x="21111" y="13567"/>
                  <a:pt x="21096" y="13435"/>
                  <a:pt x="21145" y="13326"/>
                </a:cubicBezTo>
                <a:cubicBezTo>
                  <a:pt x="21170" y="13272"/>
                  <a:pt x="21205" y="13256"/>
                  <a:pt x="21259" y="13272"/>
                </a:cubicBezTo>
                <a:cubicBezTo>
                  <a:pt x="21331" y="13293"/>
                  <a:pt x="21344" y="13266"/>
                  <a:pt x="21350" y="13055"/>
                </a:cubicBezTo>
                <a:cubicBezTo>
                  <a:pt x="21354" y="12908"/>
                  <a:pt x="21339" y="12794"/>
                  <a:pt x="21304" y="12731"/>
                </a:cubicBezTo>
                <a:cubicBezTo>
                  <a:pt x="21231" y="12599"/>
                  <a:pt x="21241" y="12407"/>
                  <a:pt x="21327" y="12407"/>
                </a:cubicBezTo>
                <a:cubicBezTo>
                  <a:pt x="21377" y="12407"/>
                  <a:pt x="21388" y="12418"/>
                  <a:pt x="21395" y="12515"/>
                </a:cubicBezTo>
                <a:cubicBezTo>
                  <a:pt x="21422" y="12846"/>
                  <a:pt x="21473" y="12563"/>
                  <a:pt x="21509" y="11704"/>
                </a:cubicBezTo>
                <a:cubicBezTo>
                  <a:pt x="21531" y="11186"/>
                  <a:pt x="21559" y="10752"/>
                  <a:pt x="21577" y="10731"/>
                </a:cubicBezTo>
                <a:cubicBezTo>
                  <a:pt x="21595" y="10710"/>
                  <a:pt x="21600" y="10577"/>
                  <a:pt x="21600" y="10434"/>
                </a:cubicBezTo>
                <a:cubicBezTo>
                  <a:pt x="21600" y="10238"/>
                  <a:pt x="21591" y="10153"/>
                  <a:pt x="21555" y="10136"/>
                </a:cubicBezTo>
                <a:cubicBezTo>
                  <a:pt x="21528" y="10124"/>
                  <a:pt x="21509" y="10099"/>
                  <a:pt x="21509" y="10055"/>
                </a:cubicBezTo>
                <a:cubicBezTo>
                  <a:pt x="21509" y="10011"/>
                  <a:pt x="21528" y="9959"/>
                  <a:pt x="21555" y="9947"/>
                </a:cubicBezTo>
                <a:cubicBezTo>
                  <a:pt x="21582" y="9935"/>
                  <a:pt x="21600" y="9898"/>
                  <a:pt x="21600" y="9866"/>
                </a:cubicBezTo>
                <a:cubicBezTo>
                  <a:pt x="21600" y="9821"/>
                  <a:pt x="21588" y="9806"/>
                  <a:pt x="21555" y="9839"/>
                </a:cubicBezTo>
                <a:cubicBezTo>
                  <a:pt x="21483" y="9909"/>
                  <a:pt x="21486" y="9858"/>
                  <a:pt x="21486" y="9515"/>
                </a:cubicBezTo>
                <a:cubicBezTo>
                  <a:pt x="21486" y="9238"/>
                  <a:pt x="21474" y="9193"/>
                  <a:pt x="21418" y="9136"/>
                </a:cubicBezTo>
                <a:cubicBezTo>
                  <a:pt x="21365" y="9082"/>
                  <a:pt x="21350" y="8996"/>
                  <a:pt x="21350" y="8785"/>
                </a:cubicBezTo>
                <a:cubicBezTo>
                  <a:pt x="21350" y="8561"/>
                  <a:pt x="21344" y="8537"/>
                  <a:pt x="21282" y="8487"/>
                </a:cubicBezTo>
                <a:cubicBezTo>
                  <a:pt x="21221" y="8440"/>
                  <a:pt x="21207" y="8404"/>
                  <a:pt x="21213" y="8244"/>
                </a:cubicBezTo>
                <a:lnTo>
                  <a:pt x="21213" y="8055"/>
                </a:lnTo>
                <a:lnTo>
                  <a:pt x="21168" y="8136"/>
                </a:lnTo>
                <a:cubicBezTo>
                  <a:pt x="21111" y="8222"/>
                  <a:pt x="21105" y="8230"/>
                  <a:pt x="21054" y="8163"/>
                </a:cubicBezTo>
                <a:cubicBezTo>
                  <a:pt x="21010" y="8105"/>
                  <a:pt x="20997" y="8057"/>
                  <a:pt x="21032" y="8001"/>
                </a:cubicBezTo>
                <a:cubicBezTo>
                  <a:pt x="21066" y="7945"/>
                  <a:pt x="21058" y="7899"/>
                  <a:pt x="21009" y="7731"/>
                </a:cubicBezTo>
                <a:cubicBezTo>
                  <a:pt x="20976" y="7618"/>
                  <a:pt x="20964" y="7494"/>
                  <a:pt x="20963" y="7433"/>
                </a:cubicBezTo>
                <a:cubicBezTo>
                  <a:pt x="20963" y="7368"/>
                  <a:pt x="20914" y="7284"/>
                  <a:pt x="20872" y="7244"/>
                </a:cubicBezTo>
                <a:cubicBezTo>
                  <a:pt x="20826" y="7199"/>
                  <a:pt x="20802" y="7136"/>
                  <a:pt x="20804" y="7055"/>
                </a:cubicBezTo>
                <a:cubicBezTo>
                  <a:pt x="20806" y="6980"/>
                  <a:pt x="20805" y="6941"/>
                  <a:pt x="20781" y="6947"/>
                </a:cubicBezTo>
                <a:cubicBezTo>
                  <a:pt x="20759" y="6952"/>
                  <a:pt x="20742" y="6895"/>
                  <a:pt x="20736" y="6812"/>
                </a:cubicBezTo>
                <a:cubicBezTo>
                  <a:pt x="20729" y="6710"/>
                  <a:pt x="20714" y="6664"/>
                  <a:pt x="20668" y="6649"/>
                </a:cubicBezTo>
                <a:cubicBezTo>
                  <a:pt x="20623" y="6635"/>
                  <a:pt x="20600" y="6596"/>
                  <a:pt x="20600" y="6514"/>
                </a:cubicBezTo>
                <a:cubicBezTo>
                  <a:pt x="20600" y="6431"/>
                  <a:pt x="20578" y="6394"/>
                  <a:pt x="20531" y="6379"/>
                </a:cubicBezTo>
                <a:cubicBezTo>
                  <a:pt x="20495" y="6368"/>
                  <a:pt x="20463" y="6332"/>
                  <a:pt x="20463" y="6298"/>
                </a:cubicBezTo>
                <a:cubicBezTo>
                  <a:pt x="20463" y="6232"/>
                  <a:pt x="20385" y="6126"/>
                  <a:pt x="20281" y="6055"/>
                </a:cubicBezTo>
                <a:cubicBezTo>
                  <a:pt x="20246" y="6031"/>
                  <a:pt x="20219" y="5959"/>
                  <a:pt x="20213" y="5893"/>
                </a:cubicBezTo>
                <a:cubicBezTo>
                  <a:pt x="20206" y="5814"/>
                  <a:pt x="20164" y="5770"/>
                  <a:pt x="20122" y="5757"/>
                </a:cubicBezTo>
                <a:cubicBezTo>
                  <a:pt x="20087" y="5746"/>
                  <a:pt x="20077" y="5708"/>
                  <a:pt x="20077" y="5676"/>
                </a:cubicBezTo>
                <a:cubicBezTo>
                  <a:pt x="20077" y="5645"/>
                  <a:pt x="20046" y="5607"/>
                  <a:pt x="20008" y="5595"/>
                </a:cubicBezTo>
                <a:cubicBezTo>
                  <a:pt x="19970" y="5583"/>
                  <a:pt x="19951" y="5564"/>
                  <a:pt x="19963" y="5541"/>
                </a:cubicBezTo>
                <a:cubicBezTo>
                  <a:pt x="19975" y="5518"/>
                  <a:pt x="19941" y="5481"/>
                  <a:pt x="19895" y="5460"/>
                </a:cubicBezTo>
                <a:cubicBezTo>
                  <a:pt x="19827" y="5429"/>
                  <a:pt x="19804" y="5382"/>
                  <a:pt x="19804" y="5271"/>
                </a:cubicBezTo>
                <a:cubicBezTo>
                  <a:pt x="19804" y="5174"/>
                  <a:pt x="19794" y="5136"/>
                  <a:pt x="19758" y="5136"/>
                </a:cubicBezTo>
                <a:cubicBezTo>
                  <a:pt x="19731" y="5136"/>
                  <a:pt x="19706" y="5104"/>
                  <a:pt x="19690" y="5055"/>
                </a:cubicBezTo>
                <a:cubicBezTo>
                  <a:pt x="19674" y="5006"/>
                  <a:pt x="19624" y="4942"/>
                  <a:pt x="19599" y="4919"/>
                </a:cubicBezTo>
                <a:cubicBezTo>
                  <a:pt x="19558" y="4881"/>
                  <a:pt x="19403" y="4819"/>
                  <a:pt x="19326" y="4811"/>
                </a:cubicBezTo>
                <a:cubicBezTo>
                  <a:pt x="19296" y="4808"/>
                  <a:pt x="19290" y="4782"/>
                  <a:pt x="19281" y="4622"/>
                </a:cubicBezTo>
                <a:cubicBezTo>
                  <a:pt x="19279" y="4587"/>
                  <a:pt x="19249" y="4552"/>
                  <a:pt x="19213" y="4541"/>
                </a:cubicBezTo>
                <a:cubicBezTo>
                  <a:pt x="19169" y="4527"/>
                  <a:pt x="19154" y="4501"/>
                  <a:pt x="19167" y="4460"/>
                </a:cubicBezTo>
                <a:cubicBezTo>
                  <a:pt x="19183" y="4410"/>
                  <a:pt x="19174" y="4406"/>
                  <a:pt x="19076" y="4406"/>
                </a:cubicBezTo>
                <a:cubicBezTo>
                  <a:pt x="18985" y="4406"/>
                  <a:pt x="18952" y="4381"/>
                  <a:pt x="18940" y="4325"/>
                </a:cubicBezTo>
                <a:cubicBezTo>
                  <a:pt x="18931" y="4284"/>
                  <a:pt x="18883" y="4254"/>
                  <a:pt x="18849" y="4244"/>
                </a:cubicBezTo>
                <a:cubicBezTo>
                  <a:pt x="18814" y="4233"/>
                  <a:pt x="18803" y="4194"/>
                  <a:pt x="18803" y="4163"/>
                </a:cubicBezTo>
                <a:cubicBezTo>
                  <a:pt x="18803" y="4131"/>
                  <a:pt x="18762" y="4094"/>
                  <a:pt x="18735" y="4082"/>
                </a:cubicBezTo>
                <a:cubicBezTo>
                  <a:pt x="18708" y="4069"/>
                  <a:pt x="18690" y="4033"/>
                  <a:pt x="18690" y="4000"/>
                </a:cubicBezTo>
                <a:cubicBezTo>
                  <a:pt x="18690" y="3957"/>
                  <a:pt x="18652" y="3946"/>
                  <a:pt x="18553" y="3946"/>
                </a:cubicBezTo>
                <a:cubicBezTo>
                  <a:pt x="18447" y="3946"/>
                  <a:pt x="18430" y="3927"/>
                  <a:pt x="18417" y="3865"/>
                </a:cubicBezTo>
                <a:cubicBezTo>
                  <a:pt x="18407" y="3822"/>
                  <a:pt x="18374" y="3784"/>
                  <a:pt x="18349" y="3784"/>
                </a:cubicBezTo>
                <a:cubicBezTo>
                  <a:pt x="18323" y="3784"/>
                  <a:pt x="18291" y="3762"/>
                  <a:pt x="18280" y="3730"/>
                </a:cubicBezTo>
                <a:cubicBezTo>
                  <a:pt x="18270" y="3698"/>
                  <a:pt x="18230" y="3676"/>
                  <a:pt x="18189" y="3676"/>
                </a:cubicBezTo>
                <a:cubicBezTo>
                  <a:pt x="18094" y="3676"/>
                  <a:pt x="18053" y="3633"/>
                  <a:pt x="18099" y="3568"/>
                </a:cubicBezTo>
                <a:cubicBezTo>
                  <a:pt x="18128" y="3526"/>
                  <a:pt x="18108" y="3514"/>
                  <a:pt x="17985" y="3514"/>
                </a:cubicBezTo>
                <a:cubicBezTo>
                  <a:pt x="17869" y="3514"/>
                  <a:pt x="17834" y="3492"/>
                  <a:pt x="17803" y="3433"/>
                </a:cubicBezTo>
                <a:cubicBezTo>
                  <a:pt x="17776" y="3381"/>
                  <a:pt x="17736" y="3352"/>
                  <a:pt x="17667" y="3352"/>
                </a:cubicBezTo>
                <a:cubicBezTo>
                  <a:pt x="17536" y="3352"/>
                  <a:pt x="17497" y="3292"/>
                  <a:pt x="17598" y="3244"/>
                </a:cubicBezTo>
                <a:cubicBezTo>
                  <a:pt x="17659" y="3215"/>
                  <a:pt x="17634" y="3191"/>
                  <a:pt x="17485" y="3190"/>
                </a:cubicBezTo>
                <a:cubicBezTo>
                  <a:pt x="17351" y="3188"/>
                  <a:pt x="17297" y="3209"/>
                  <a:pt x="17303" y="3244"/>
                </a:cubicBezTo>
                <a:cubicBezTo>
                  <a:pt x="17314" y="3310"/>
                  <a:pt x="16980" y="3333"/>
                  <a:pt x="16916" y="3271"/>
                </a:cubicBezTo>
                <a:cubicBezTo>
                  <a:pt x="16849" y="3205"/>
                  <a:pt x="16910" y="3108"/>
                  <a:pt x="17030" y="3108"/>
                </a:cubicBezTo>
                <a:cubicBezTo>
                  <a:pt x="17082" y="3108"/>
                  <a:pt x="17121" y="3103"/>
                  <a:pt x="17121" y="3081"/>
                </a:cubicBezTo>
                <a:cubicBezTo>
                  <a:pt x="17121" y="3060"/>
                  <a:pt x="17070" y="3027"/>
                  <a:pt x="17007" y="3027"/>
                </a:cubicBezTo>
                <a:cubicBezTo>
                  <a:pt x="16933" y="3027"/>
                  <a:pt x="16888" y="3050"/>
                  <a:pt x="16893" y="3081"/>
                </a:cubicBezTo>
                <a:cubicBezTo>
                  <a:pt x="16906" y="3158"/>
                  <a:pt x="16690" y="3184"/>
                  <a:pt x="16643" y="3108"/>
                </a:cubicBezTo>
                <a:cubicBezTo>
                  <a:pt x="16619" y="3068"/>
                  <a:pt x="16579" y="3048"/>
                  <a:pt x="16507" y="3054"/>
                </a:cubicBezTo>
                <a:cubicBezTo>
                  <a:pt x="16399" y="3065"/>
                  <a:pt x="16380" y="3054"/>
                  <a:pt x="16371" y="2892"/>
                </a:cubicBezTo>
                <a:lnTo>
                  <a:pt x="16371" y="2730"/>
                </a:lnTo>
                <a:lnTo>
                  <a:pt x="16098" y="2730"/>
                </a:lnTo>
                <a:cubicBezTo>
                  <a:pt x="15862" y="2730"/>
                  <a:pt x="15840" y="2719"/>
                  <a:pt x="15825" y="2649"/>
                </a:cubicBezTo>
                <a:cubicBezTo>
                  <a:pt x="15811" y="2587"/>
                  <a:pt x="15769" y="2568"/>
                  <a:pt x="15666" y="2568"/>
                </a:cubicBezTo>
                <a:cubicBezTo>
                  <a:pt x="15560" y="2568"/>
                  <a:pt x="15545" y="2580"/>
                  <a:pt x="15575" y="2622"/>
                </a:cubicBezTo>
                <a:cubicBezTo>
                  <a:pt x="15622" y="2690"/>
                  <a:pt x="15596" y="2730"/>
                  <a:pt x="15484" y="2730"/>
                </a:cubicBezTo>
                <a:cubicBezTo>
                  <a:pt x="15339" y="2730"/>
                  <a:pt x="15233" y="2672"/>
                  <a:pt x="15211" y="2568"/>
                </a:cubicBezTo>
                <a:cubicBezTo>
                  <a:pt x="15198" y="2506"/>
                  <a:pt x="15162" y="2459"/>
                  <a:pt x="15097" y="2433"/>
                </a:cubicBezTo>
                <a:cubicBezTo>
                  <a:pt x="15042" y="2410"/>
                  <a:pt x="14997" y="2370"/>
                  <a:pt x="15006" y="2352"/>
                </a:cubicBezTo>
                <a:cubicBezTo>
                  <a:pt x="15029" y="2308"/>
                  <a:pt x="14882" y="2108"/>
                  <a:pt x="14824" y="2108"/>
                </a:cubicBezTo>
                <a:cubicBezTo>
                  <a:pt x="14799" y="2108"/>
                  <a:pt x="14757" y="2066"/>
                  <a:pt x="14733" y="2027"/>
                </a:cubicBezTo>
                <a:cubicBezTo>
                  <a:pt x="14710" y="1988"/>
                  <a:pt x="14651" y="1960"/>
                  <a:pt x="14620" y="1946"/>
                </a:cubicBezTo>
                <a:cubicBezTo>
                  <a:pt x="14588" y="1932"/>
                  <a:pt x="14574" y="1895"/>
                  <a:pt x="14574" y="1865"/>
                </a:cubicBezTo>
                <a:cubicBezTo>
                  <a:pt x="14574" y="1835"/>
                  <a:pt x="14540" y="1795"/>
                  <a:pt x="14506" y="1784"/>
                </a:cubicBezTo>
                <a:cubicBezTo>
                  <a:pt x="14469" y="1773"/>
                  <a:pt x="14428" y="1721"/>
                  <a:pt x="14415" y="1649"/>
                </a:cubicBezTo>
                <a:cubicBezTo>
                  <a:pt x="14397" y="1550"/>
                  <a:pt x="14373" y="1514"/>
                  <a:pt x="14301" y="1514"/>
                </a:cubicBezTo>
                <a:cubicBezTo>
                  <a:pt x="14214" y="1514"/>
                  <a:pt x="14051" y="1331"/>
                  <a:pt x="14051" y="1243"/>
                </a:cubicBezTo>
                <a:cubicBezTo>
                  <a:pt x="14051" y="1220"/>
                  <a:pt x="14002" y="1216"/>
                  <a:pt x="13938" y="1216"/>
                </a:cubicBezTo>
                <a:cubicBezTo>
                  <a:pt x="13848" y="1216"/>
                  <a:pt x="13814" y="1195"/>
                  <a:pt x="13801" y="1135"/>
                </a:cubicBezTo>
                <a:cubicBezTo>
                  <a:pt x="13788" y="1076"/>
                  <a:pt x="13751" y="1054"/>
                  <a:pt x="13665" y="1054"/>
                </a:cubicBezTo>
                <a:cubicBezTo>
                  <a:pt x="13579" y="1054"/>
                  <a:pt x="13541" y="1032"/>
                  <a:pt x="13528" y="973"/>
                </a:cubicBezTo>
                <a:cubicBezTo>
                  <a:pt x="13519" y="930"/>
                  <a:pt x="13484" y="892"/>
                  <a:pt x="13460" y="892"/>
                </a:cubicBezTo>
                <a:cubicBezTo>
                  <a:pt x="13436" y="892"/>
                  <a:pt x="13406" y="867"/>
                  <a:pt x="13392" y="838"/>
                </a:cubicBezTo>
                <a:cubicBezTo>
                  <a:pt x="13357" y="767"/>
                  <a:pt x="13225" y="702"/>
                  <a:pt x="13187" y="730"/>
                </a:cubicBezTo>
                <a:cubicBezTo>
                  <a:pt x="13171" y="742"/>
                  <a:pt x="13158" y="711"/>
                  <a:pt x="13142" y="676"/>
                </a:cubicBezTo>
                <a:cubicBezTo>
                  <a:pt x="13123" y="636"/>
                  <a:pt x="13037" y="607"/>
                  <a:pt x="12937" y="595"/>
                </a:cubicBezTo>
                <a:cubicBezTo>
                  <a:pt x="12842" y="582"/>
                  <a:pt x="12768" y="557"/>
                  <a:pt x="12733" y="514"/>
                </a:cubicBezTo>
                <a:cubicBezTo>
                  <a:pt x="12700" y="474"/>
                  <a:pt x="12644" y="432"/>
                  <a:pt x="12619" y="432"/>
                </a:cubicBezTo>
                <a:cubicBezTo>
                  <a:pt x="12594" y="432"/>
                  <a:pt x="12565" y="408"/>
                  <a:pt x="12551" y="378"/>
                </a:cubicBezTo>
                <a:cubicBezTo>
                  <a:pt x="12534" y="344"/>
                  <a:pt x="12432" y="319"/>
                  <a:pt x="12255" y="297"/>
                </a:cubicBezTo>
                <a:cubicBezTo>
                  <a:pt x="12064" y="274"/>
                  <a:pt x="11977" y="249"/>
                  <a:pt x="11982" y="216"/>
                </a:cubicBezTo>
                <a:cubicBezTo>
                  <a:pt x="11987" y="187"/>
                  <a:pt x="11952" y="162"/>
                  <a:pt x="11891" y="162"/>
                </a:cubicBezTo>
                <a:cubicBezTo>
                  <a:pt x="11829" y="162"/>
                  <a:pt x="11781" y="131"/>
                  <a:pt x="11755" y="81"/>
                </a:cubicBezTo>
                <a:cubicBezTo>
                  <a:pt x="11715" y="6"/>
                  <a:pt x="11680" y="0"/>
                  <a:pt x="10618" y="0"/>
                </a:cubicBezTo>
                <a:close/>
                <a:moveTo>
                  <a:pt x="10436" y="1027"/>
                </a:moveTo>
                <a:cubicBezTo>
                  <a:pt x="10450" y="1027"/>
                  <a:pt x="10450" y="1052"/>
                  <a:pt x="10459" y="1081"/>
                </a:cubicBezTo>
                <a:cubicBezTo>
                  <a:pt x="10477" y="1137"/>
                  <a:pt x="10594" y="1135"/>
                  <a:pt x="11391" y="1135"/>
                </a:cubicBezTo>
                <a:cubicBezTo>
                  <a:pt x="12264" y="1135"/>
                  <a:pt x="12284" y="1141"/>
                  <a:pt x="12301" y="1216"/>
                </a:cubicBezTo>
                <a:cubicBezTo>
                  <a:pt x="12310" y="1259"/>
                  <a:pt x="12345" y="1297"/>
                  <a:pt x="12369" y="1297"/>
                </a:cubicBezTo>
                <a:cubicBezTo>
                  <a:pt x="12393" y="1297"/>
                  <a:pt x="12420" y="1315"/>
                  <a:pt x="12437" y="1351"/>
                </a:cubicBezTo>
                <a:cubicBezTo>
                  <a:pt x="12460" y="1400"/>
                  <a:pt x="12526" y="1420"/>
                  <a:pt x="12687" y="1433"/>
                </a:cubicBezTo>
                <a:cubicBezTo>
                  <a:pt x="12873" y="1447"/>
                  <a:pt x="12915" y="1470"/>
                  <a:pt x="12937" y="1541"/>
                </a:cubicBezTo>
                <a:cubicBezTo>
                  <a:pt x="12952" y="1586"/>
                  <a:pt x="12953" y="1652"/>
                  <a:pt x="12937" y="1676"/>
                </a:cubicBezTo>
                <a:cubicBezTo>
                  <a:pt x="12917" y="1706"/>
                  <a:pt x="12965" y="1714"/>
                  <a:pt x="13096" y="1730"/>
                </a:cubicBezTo>
                <a:cubicBezTo>
                  <a:pt x="13200" y="1743"/>
                  <a:pt x="13283" y="1782"/>
                  <a:pt x="13301" y="1811"/>
                </a:cubicBezTo>
                <a:cubicBezTo>
                  <a:pt x="13319" y="1840"/>
                  <a:pt x="13358" y="1877"/>
                  <a:pt x="13392" y="1892"/>
                </a:cubicBezTo>
                <a:cubicBezTo>
                  <a:pt x="13439" y="1913"/>
                  <a:pt x="13443" y="1933"/>
                  <a:pt x="13415" y="1973"/>
                </a:cubicBezTo>
                <a:cubicBezTo>
                  <a:pt x="13385" y="2016"/>
                  <a:pt x="13421" y="2010"/>
                  <a:pt x="13528" y="2027"/>
                </a:cubicBezTo>
                <a:cubicBezTo>
                  <a:pt x="13667" y="2049"/>
                  <a:pt x="13838" y="2226"/>
                  <a:pt x="13801" y="2298"/>
                </a:cubicBezTo>
                <a:cubicBezTo>
                  <a:pt x="13789" y="2320"/>
                  <a:pt x="13845" y="2345"/>
                  <a:pt x="13938" y="2352"/>
                </a:cubicBezTo>
                <a:cubicBezTo>
                  <a:pt x="14073" y="2362"/>
                  <a:pt x="14088" y="2382"/>
                  <a:pt x="14097" y="2460"/>
                </a:cubicBezTo>
                <a:cubicBezTo>
                  <a:pt x="14104" y="2523"/>
                  <a:pt x="14095" y="2554"/>
                  <a:pt x="14051" y="2568"/>
                </a:cubicBezTo>
                <a:cubicBezTo>
                  <a:pt x="14008" y="2581"/>
                  <a:pt x="13985" y="2626"/>
                  <a:pt x="13983" y="2703"/>
                </a:cubicBezTo>
                <a:cubicBezTo>
                  <a:pt x="13979" y="2874"/>
                  <a:pt x="13953" y="2892"/>
                  <a:pt x="13756" y="2892"/>
                </a:cubicBezTo>
                <a:cubicBezTo>
                  <a:pt x="13607" y="2892"/>
                  <a:pt x="13590" y="2904"/>
                  <a:pt x="13619" y="2946"/>
                </a:cubicBezTo>
                <a:cubicBezTo>
                  <a:pt x="13671" y="3020"/>
                  <a:pt x="13633" y="3027"/>
                  <a:pt x="13483" y="3027"/>
                </a:cubicBezTo>
                <a:cubicBezTo>
                  <a:pt x="13398" y="3027"/>
                  <a:pt x="13328" y="3064"/>
                  <a:pt x="13301" y="3108"/>
                </a:cubicBezTo>
                <a:cubicBezTo>
                  <a:pt x="13270" y="3159"/>
                  <a:pt x="13194" y="3178"/>
                  <a:pt x="13005" y="3190"/>
                </a:cubicBezTo>
                <a:cubicBezTo>
                  <a:pt x="12798" y="3202"/>
                  <a:pt x="12770" y="3226"/>
                  <a:pt x="12801" y="3271"/>
                </a:cubicBezTo>
                <a:cubicBezTo>
                  <a:pt x="12830" y="3312"/>
                  <a:pt x="12826" y="3331"/>
                  <a:pt x="12778" y="3352"/>
                </a:cubicBezTo>
                <a:cubicBezTo>
                  <a:pt x="12745" y="3366"/>
                  <a:pt x="12700" y="3380"/>
                  <a:pt x="12687" y="3406"/>
                </a:cubicBezTo>
                <a:cubicBezTo>
                  <a:pt x="12674" y="3432"/>
                  <a:pt x="12612" y="3473"/>
                  <a:pt x="12551" y="3487"/>
                </a:cubicBezTo>
                <a:cubicBezTo>
                  <a:pt x="12489" y="3501"/>
                  <a:pt x="12446" y="3539"/>
                  <a:pt x="12437" y="3568"/>
                </a:cubicBezTo>
                <a:cubicBezTo>
                  <a:pt x="12428" y="3597"/>
                  <a:pt x="12366" y="3634"/>
                  <a:pt x="12301" y="3649"/>
                </a:cubicBezTo>
                <a:cubicBezTo>
                  <a:pt x="12179" y="3676"/>
                  <a:pt x="12065" y="3750"/>
                  <a:pt x="12028" y="3865"/>
                </a:cubicBezTo>
                <a:cubicBezTo>
                  <a:pt x="12014" y="3909"/>
                  <a:pt x="11988" y="3946"/>
                  <a:pt x="11914" y="3946"/>
                </a:cubicBezTo>
                <a:cubicBezTo>
                  <a:pt x="11830" y="3946"/>
                  <a:pt x="11791" y="3942"/>
                  <a:pt x="11778" y="4000"/>
                </a:cubicBezTo>
                <a:cubicBezTo>
                  <a:pt x="11768" y="4043"/>
                  <a:pt x="11736" y="4082"/>
                  <a:pt x="11709" y="4082"/>
                </a:cubicBezTo>
                <a:cubicBezTo>
                  <a:pt x="11683" y="4082"/>
                  <a:pt x="11651" y="4120"/>
                  <a:pt x="11641" y="4163"/>
                </a:cubicBezTo>
                <a:cubicBezTo>
                  <a:pt x="11632" y="4205"/>
                  <a:pt x="11600" y="4244"/>
                  <a:pt x="11573" y="4244"/>
                </a:cubicBezTo>
                <a:cubicBezTo>
                  <a:pt x="11546" y="4244"/>
                  <a:pt x="11514" y="4282"/>
                  <a:pt x="11505" y="4325"/>
                </a:cubicBezTo>
                <a:cubicBezTo>
                  <a:pt x="11492" y="4381"/>
                  <a:pt x="11465" y="4406"/>
                  <a:pt x="11391" y="4406"/>
                </a:cubicBezTo>
                <a:cubicBezTo>
                  <a:pt x="11291" y="4406"/>
                  <a:pt x="11289" y="4408"/>
                  <a:pt x="11277" y="4595"/>
                </a:cubicBezTo>
                <a:cubicBezTo>
                  <a:pt x="11276" y="4626"/>
                  <a:pt x="11226" y="4657"/>
                  <a:pt x="11164" y="4676"/>
                </a:cubicBezTo>
                <a:cubicBezTo>
                  <a:pt x="11101" y="4695"/>
                  <a:pt x="11027" y="4747"/>
                  <a:pt x="11005" y="4784"/>
                </a:cubicBezTo>
                <a:cubicBezTo>
                  <a:pt x="10963" y="4856"/>
                  <a:pt x="10840" y="4881"/>
                  <a:pt x="10664" y="4838"/>
                </a:cubicBezTo>
                <a:cubicBezTo>
                  <a:pt x="10596" y="4822"/>
                  <a:pt x="10538" y="4787"/>
                  <a:pt x="10504" y="4703"/>
                </a:cubicBezTo>
                <a:cubicBezTo>
                  <a:pt x="10470" y="4617"/>
                  <a:pt x="10426" y="4565"/>
                  <a:pt x="10345" y="4541"/>
                </a:cubicBezTo>
                <a:cubicBezTo>
                  <a:pt x="10255" y="4514"/>
                  <a:pt x="10233" y="4479"/>
                  <a:pt x="10209" y="4379"/>
                </a:cubicBezTo>
                <a:cubicBezTo>
                  <a:pt x="10184" y="4277"/>
                  <a:pt x="10165" y="4244"/>
                  <a:pt x="10095" y="4244"/>
                </a:cubicBezTo>
                <a:cubicBezTo>
                  <a:pt x="9984" y="4244"/>
                  <a:pt x="9913" y="4189"/>
                  <a:pt x="9913" y="4054"/>
                </a:cubicBezTo>
                <a:cubicBezTo>
                  <a:pt x="9913" y="3953"/>
                  <a:pt x="9915" y="3930"/>
                  <a:pt x="9754" y="3919"/>
                </a:cubicBezTo>
                <a:cubicBezTo>
                  <a:pt x="9598" y="3908"/>
                  <a:pt x="9573" y="3916"/>
                  <a:pt x="9549" y="3811"/>
                </a:cubicBezTo>
                <a:cubicBezTo>
                  <a:pt x="9517" y="3666"/>
                  <a:pt x="9470" y="3623"/>
                  <a:pt x="9299" y="3622"/>
                </a:cubicBezTo>
                <a:cubicBezTo>
                  <a:pt x="9190" y="3622"/>
                  <a:pt x="9150" y="3610"/>
                  <a:pt x="9117" y="3541"/>
                </a:cubicBezTo>
                <a:cubicBezTo>
                  <a:pt x="9095" y="3493"/>
                  <a:pt x="9090" y="3433"/>
                  <a:pt x="9095" y="3406"/>
                </a:cubicBezTo>
                <a:cubicBezTo>
                  <a:pt x="9100" y="3376"/>
                  <a:pt x="9059" y="3352"/>
                  <a:pt x="9004" y="3352"/>
                </a:cubicBezTo>
                <a:cubicBezTo>
                  <a:pt x="8797" y="3351"/>
                  <a:pt x="8666" y="3299"/>
                  <a:pt x="8640" y="3217"/>
                </a:cubicBezTo>
                <a:cubicBezTo>
                  <a:pt x="8625" y="3170"/>
                  <a:pt x="8621" y="3109"/>
                  <a:pt x="8640" y="3081"/>
                </a:cubicBezTo>
                <a:cubicBezTo>
                  <a:pt x="8666" y="3043"/>
                  <a:pt x="8602" y="3030"/>
                  <a:pt x="8322" y="3027"/>
                </a:cubicBezTo>
                <a:cubicBezTo>
                  <a:pt x="7869" y="3022"/>
                  <a:pt x="7814" y="3024"/>
                  <a:pt x="7776" y="2865"/>
                </a:cubicBezTo>
                <a:lnTo>
                  <a:pt x="7753" y="2730"/>
                </a:lnTo>
                <a:lnTo>
                  <a:pt x="7458" y="2730"/>
                </a:lnTo>
                <a:cubicBezTo>
                  <a:pt x="7141" y="2730"/>
                  <a:pt x="7126" y="2724"/>
                  <a:pt x="7117" y="2487"/>
                </a:cubicBezTo>
                <a:lnTo>
                  <a:pt x="7117" y="2352"/>
                </a:lnTo>
                <a:lnTo>
                  <a:pt x="7299" y="2352"/>
                </a:lnTo>
                <a:lnTo>
                  <a:pt x="7503" y="2325"/>
                </a:lnTo>
                <a:lnTo>
                  <a:pt x="7503" y="2189"/>
                </a:lnTo>
                <a:lnTo>
                  <a:pt x="7503" y="2054"/>
                </a:lnTo>
                <a:lnTo>
                  <a:pt x="7708" y="2027"/>
                </a:lnTo>
                <a:cubicBezTo>
                  <a:pt x="7816" y="2015"/>
                  <a:pt x="7884" y="2004"/>
                  <a:pt x="7844" y="2000"/>
                </a:cubicBezTo>
                <a:cubicBezTo>
                  <a:pt x="7747" y="1991"/>
                  <a:pt x="7694" y="1918"/>
                  <a:pt x="7776" y="1892"/>
                </a:cubicBezTo>
                <a:cubicBezTo>
                  <a:pt x="7813" y="1881"/>
                  <a:pt x="7858" y="1839"/>
                  <a:pt x="7867" y="1811"/>
                </a:cubicBezTo>
                <a:cubicBezTo>
                  <a:pt x="7876" y="1783"/>
                  <a:pt x="7951" y="1745"/>
                  <a:pt x="8026" y="1730"/>
                </a:cubicBezTo>
                <a:cubicBezTo>
                  <a:pt x="8162" y="1703"/>
                  <a:pt x="8262" y="1629"/>
                  <a:pt x="8299" y="1514"/>
                </a:cubicBezTo>
                <a:cubicBezTo>
                  <a:pt x="8312" y="1473"/>
                  <a:pt x="8387" y="1451"/>
                  <a:pt x="8526" y="1433"/>
                </a:cubicBezTo>
                <a:cubicBezTo>
                  <a:pt x="8675" y="1413"/>
                  <a:pt x="8745" y="1378"/>
                  <a:pt x="8776" y="1324"/>
                </a:cubicBezTo>
                <a:cubicBezTo>
                  <a:pt x="8801" y="1283"/>
                  <a:pt x="8821" y="1243"/>
                  <a:pt x="8845" y="1243"/>
                </a:cubicBezTo>
                <a:cubicBezTo>
                  <a:pt x="8869" y="1243"/>
                  <a:pt x="8902" y="1221"/>
                  <a:pt x="8913" y="1189"/>
                </a:cubicBezTo>
                <a:cubicBezTo>
                  <a:pt x="8929" y="1140"/>
                  <a:pt x="9049" y="1135"/>
                  <a:pt x="9618" y="1135"/>
                </a:cubicBezTo>
                <a:cubicBezTo>
                  <a:pt x="10181" y="1135"/>
                  <a:pt x="10301" y="1134"/>
                  <a:pt x="10368" y="1081"/>
                </a:cubicBezTo>
                <a:cubicBezTo>
                  <a:pt x="10405" y="1052"/>
                  <a:pt x="10423" y="1027"/>
                  <a:pt x="10436" y="1027"/>
                </a:cubicBezTo>
                <a:close/>
                <a:moveTo>
                  <a:pt x="8890" y="1379"/>
                </a:moveTo>
                <a:cubicBezTo>
                  <a:pt x="8859" y="1388"/>
                  <a:pt x="8873" y="1406"/>
                  <a:pt x="8936" y="1406"/>
                </a:cubicBezTo>
                <a:cubicBezTo>
                  <a:pt x="8999" y="1406"/>
                  <a:pt x="9035" y="1388"/>
                  <a:pt x="9004" y="1379"/>
                </a:cubicBezTo>
                <a:cubicBezTo>
                  <a:pt x="8972" y="1369"/>
                  <a:pt x="8922" y="1369"/>
                  <a:pt x="8890" y="1379"/>
                </a:cubicBezTo>
                <a:close/>
                <a:moveTo>
                  <a:pt x="12119" y="1379"/>
                </a:moveTo>
                <a:cubicBezTo>
                  <a:pt x="12087" y="1388"/>
                  <a:pt x="12110" y="1405"/>
                  <a:pt x="12164" y="1406"/>
                </a:cubicBezTo>
                <a:cubicBezTo>
                  <a:pt x="12218" y="1406"/>
                  <a:pt x="12232" y="1389"/>
                  <a:pt x="12210" y="1379"/>
                </a:cubicBezTo>
                <a:cubicBezTo>
                  <a:pt x="12188" y="1368"/>
                  <a:pt x="12151" y="1369"/>
                  <a:pt x="12119" y="1379"/>
                </a:cubicBezTo>
                <a:close/>
                <a:moveTo>
                  <a:pt x="16075" y="3298"/>
                </a:moveTo>
                <a:cubicBezTo>
                  <a:pt x="16104" y="3292"/>
                  <a:pt x="16125" y="3321"/>
                  <a:pt x="16143" y="3406"/>
                </a:cubicBezTo>
                <a:lnTo>
                  <a:pt x="16166" y="3541"/>
                </a:lnTo>
                <a:lnTo>
                  <a:pt x="16507" y="3541"/>
                </a:lnTo>
                <a:cubicBezTo>
                  <a:pt x="16775" y="3552"/>
                  <a:pt x="16837" y="3567"/>
                  <a:pt x="16871" y="3622"/>
                </a:cubicBezTo>
                <a:cubicBezTo>
                  <a:pt x="16894" y="3659"/>
                  <a:pt x="16941" y="3703"/>
                  <a:pt x="16962" y="3703"/>
                </a:cubicBezTo>
                <a:cubicBezTo>
                  <a:pt x="16982" y="3703"/>
                  <a:pt x="17007" y="3741"/>
                  <a:pt x="17030" y="3784"/>
                </a:cubicBezTo>
                <a:cubicBezTo>
                  <a:pt x="17058" y="3837"/>
                  <a:pt x="17115" y="3865"/>
                  <a:pt x="17189" y="3865"/>
                </a:cubicBezTo>
                <a:cubicBezTo>
                  <a:pt x="17271" y="3865"/>
                  <a:pt x="17290" y="3888"/>
                  <a:pt x="17303" y="3946"/>
                </a:cubicBezTo>
                <a:cubicBezTo>
                  <a:pt x="17316" y="4005"/>
                  <a:pt x="17358" y="4000"/>
                  <a:pt x="17439" y="4000"/>
                </a:cubicBezTo>
                <a:cubicBezTo>
                  <a:pt x="17499" y="4000"/>
                  <a:pt x="17561" y="4051"/>
                  <a:pt x="17576" y="4082"/>
                </a:cubicBezTo>
                <a:cubicBezTo>
                  <a:pt x="17590" y="4112"/>
                  <a:pt x="17649" y="4142"/>
                  <a:pt x="17712" y="4163"/>
                </a:cubicBezTo>
                <a:cubicBezTo>
                  <a:pt x="17775" y="4183"/>
                  <a:pt x="17830" y="4220"/>
                  <a:pt x="17826" y="4244"/>
                </a:cubicBezTo>
                <a:cubicBezTo>
                  <a:pt x="17821" y="4267"/>
                  <a:pt x="17872" y="4283"/>
                  <a:pt x="17939" y="4298"/>
                </a:cubicBezTo>
                <a:cubicBezTo>
                  <a:pt x="18066" y="4326"/>
                  <a:pt x="18211" y="4456"/>
                  <a:pt x="18212" y="4541"/>
                </a:cubicBezTo>
                <a:cubicBezTo>
                  <a:pt x="18213" y="4571"/>
                  <a:pt x="18257" y="4595"/>
                  <a:pt x="18326" y="4595"/>
                </a:cubicBezTo>
                <a:cubicBezTo>
                  <a:pt x="18405" y="4595"/>
                  <a:pt x="18434" y="4622"/>
                  <a:pt x="18462" y="4676"/>
                </a:cubicBezTo>
                <a:cubicBezTo>
                  <a:pt x="18485" y="4719"/>
                  <a:pt x="18539" y="4757"/>
                  <a:pt x="18576" y="4757"/>
                </a:cubicBezTo>
                <a:cubicBezTo>
                  <a:pt x="18669" y="4757"/>
                  <a:pt x="18735" y="4817"/>
                  <a:pt x="18735" y="4946"/>
                </a:cubicBezTo>
                <a:cubicBezTo>
                  <a:pt x="18735" y="5020"/>
                  <a:pt x="18745" y="5055"/>
                  <a:pt x="18781" y="5055"/>
                </a:cubicBezTo>
                <a:cubicBezTo>
                  <a:pt x="18809" y="5055"/>
                  <a:pt x="18839" y="5093"/>
                  <a:pt x="18849" y="5136"/>
                </a:cubicBezTo>
                <a:cubicBezTo>
                  <a:pt x="18866" y="5212"/>
                  <a:pt x="18909" y="5230"/>
                  <a:pt x="19031" y="5217"/>
                </a:cubicBezTo>
                <a:cubicBezTo>
                  <a:pt x="19066" y="5213"/>
                  <a:pt x="19112" y="5252"/>
                  <a:pt x="19122" y="5298"/>
                </a:cubicBezTo>
                <a:cubicBezTo>
                  <a:pt x="19131" y="5341"/>
                  <a:pt x="19146" y="5379"/>
                  <a:pt x="19167" y="5379"/>
                </a:cubicBezTo>
                <a:cubicBezTo>
                  <a:pt x="19189" y="5379"/>
                  <a:pt x="19237" y="5445"/>
                  <a:pt x="19281" y="5514"/>
                </a:cubicBezTo>
                <a:cubicBezTo>
                  <a:pt x="19361" y="5641"/>
                  <a:pt x="19364" y="5633"/>
                  <a:pt x="19372" y="5730"/>
                </a:cubicBezTo>
                <a:cubicBezTo>
                  <a:pt x="19374" y="5759"/>
                  <a:pt x="19427" y="5819"/>
                  <a:pt x="19485" y="5838"/>
                </a:cubicBezTo>
                <a:cubicBezTo>
                  <a:pt x="19570" y="5867"/>
                  <a:pt x="19594" y="5884"/>
                  <a:pt x="19622" y="6001"/>
                </a:cubicBezTo>
                <a:cubicBezTo>
                  <a:pt x="19641" y="6081"/>
                  <a:pt x="19678" y="6151"/>
                  <a:pt x="19690" y="6136"/>
                </a:cubicBezTo>
                <a:cubicBezTo>
                  <a:pt x="19703" y="6121"/>
                  <a:pt x="19723" y="6149"/>
                  <a:pt x="19736" y="6190"/>
                </a:cubicBezTo>
                <a:cubicBezTo>
                  <a:pt x="19748" y="6230"/>
                  <a:pt x="19773" y="6271"/>
                  <a:pt x="19804" y="6298"/>
                </a:cubicBezTo>
                <a:cubicBezTo>
                  <a:pt x="19835" y="6325"/>
                  <a:pt x="19883" y="6396"/>
                  <a:pt x="19895" y="6460"/>
                </a:cubicBezTo>
                <a:cubicBezTo>
                  <a:pt x="19907" y="6524"/>
                  <a:pt x="19937" y="6595"/>
                  <a:pt x="19963" y="6595"/>
                </a:cubicBezTo>
                <a:cubicBezTo>
                  <a:pt x="19989" y="6595"/>
                  <a:pt x="20020" y="6612"/>
                  <a:pt x="20031" y="6649"/>
                </a:cubicBezTo>
                <a:cubicBezTo>
                  <a:pt x="20043" y="6687"/>
                  <a:pt x="20075" y="6740"/>
                  <a:pt x="20099" y="6757"/>
                </a:cubicBezTo>
                <a:cubicBezTo>
                  <a:pt x="20123" y="6775"/>
                  <a:pt x="20145" y="6846"/>
                  <a:pt x="20145" y="6920"/>
                </a:cubicBezTo>
                <a:cubicBezTo>
                  <a:pt x="20145" y="7014"/>
                  <a:pt x="20155" y="7055"/>
                  <a:pt x="20190" y="7055"/>
                </a:cubicBezTo>
                <a:cubicBezTo>
                  <a:pt x="20218" y="7055"/>
                  <a:pt x="20241" y="7082"/>
                  <a:pt x="20259" y="7136"/>
                </a:cubicBezTo>
                <a:cubicBezTo>
                  <a:pt x="20276" y="7190"/>
                  <a:pt x="20327" y="7250"/>
                  <a:pt x="20349" y="7244"/>
                </a:cubicBezTo>
                <a:cubicBezTo>
                  <a:pt x="20378" y="7237"/>
                  <a:pt x="20388" y="7281"/>
                  <a:pt x="20395" y="7433"/>
                </a:cubicBezTo>
                <a:cubicBezTo>
                  <a:pt x="20403" y="7613"/>
                  <a:pt x="20411" y="7660"/>
                  <a:pt x="20463" y="7676"/>
                </a:cubicBezTo>
                <a:cubicBezTo>
                  <a:pt x="20517" y="7693"/>
                  <a:pt x="20531" y="7741"/>
                  <a:pt x="20531" y="7920"/>
                </a:cubicBezTo>
                <a:cubicBezTo>
                  <a:pt x="20531" y="8099"/>
                  <a:pt x="20529" y="8141"/>
                  <a:pt x="20577" y="8136"/>
                </a:cubicBezTo>
                <a:cubicBezTo>
                  <a:pt x="20635" y="8130"/>
                  <a:pt x="20638" y="8130"/>
                  <a:pt x="20645" y="8406"/>
                </a:cubicBezTo>
                <a:cubicBezTo>
                  <a:pt x="20648" y="8513"/>
                  <a:pt x="20664" y="8553"/>
                  <a:pt x="20713" y="8568"/>
                </a:cubicBezTo>
                <a:cubicBezTo>
                  <a:pt x="20770" y="8586"/>
                  <a:pt x="20781" y="8639"/>
                  <a:pt x="20781" y="8839"/>
                </a:cubicBezTo>
                <a:cubicBezTo>
                  <a:pt x="20781" y="9037"/>
                  <a:pt x="20801" y="9060"/>
                  <a:pt x="20850" y="9055"/>
                </a:cubicBezTo>
                <a:cubicBezTo>
                  <a:pt x="20901" y="9050"/>
                  <a:pt x="20910" y="9102"/>
                  <a:pt x="20918" y="9488"/>
                </a:cubicBezTo>
                <a:cubicBezTo>
                  <a:pt x="20926" y="9888"/>
                  <a:pt x="20924" y="9928"/>
                  <a:pt x="20986" y="9947"/>
                </a:cubicBezTo>
                <a:cubicBezTo>
                  <a:pt x="21053" y="9968"/>
                  <a:pt x="21067" y="9992"/>
                  <a:pt x="21054" y="11001"/>
                </a:cubicBezTo>
                <a:cubicBezTo>
                  <a:pt x="21043" y="11869"/>
                  <a:pt x="21033" y="12038"/>
                  <a:pt x="20986" y="12136"/>
                </a:cubicBezTo>
                <a:cubicBezTo>
                  <a:pt x="20952" y="12209"/>
                  <a:pt x="20918" y="12320"/>
                  <a:pt x="20918" y="12461"/>
                </a:cubicBezTo>
                <a:cubicBezTo>
                  <a:pt x="20918" y="12655"/>
                  <a:pt x="20906" y="12714"/>
                  <a:pt x="20850" y="12731"/>
                </a:cubicBezTo>
                <a:cubicBezTo>
                  <a:pt x="20792" y="12749"/>
                  <a:pt x="20781" y="12770"/>
                  <a:pt x="20781" y="13028"/>
                </a:cubicBezTo>
                <a:cubicBezTo>
                  <a:pt x="20781" y="13287"/>
                  <a:pt x="20771" y="13335"/>
                  <a:pt x="20713" y="13353"/>
                </a:cubicBezTo>
                <a:cubicBezTo>
                  <a:pt x="20659" y="13370"/>
                  <a:pt x="20648" y="13394"/>
                  <a:pt x="20645" y="13569"/>
                </a:cubicBezTo>
                <a:cubicBezTo>
                  <a:pt x="20639" y="13858"/>
                  <a:pt x="20641" y="13865"/>
                  <a:pt x="20577" y="13920"/>
                </a:cubicBezTo>
                <a:cubicBezTo>
                  <a:pt x="20543" y="13950"/>
                  <a:pt x="20531" y="14008"/>
                  <a:pt x="20531" y="14083"/>
                </a:cubicBezTo>
                <a:cubicBezTo>
                  <a:pt x="20531" y="14176"/>
                  <a:pt x="20512" y="14230"/>
                  <a:pt x="20463" y="14245"/>
                </a:cubicBezTo>
                <a:cubicBezTo>
                  <a:pt x="20412" y="14261"/>
                  <a:pt x="20395" y="14289"/>
                  <a:pt x="20395" y="14407"/>
                </a:cubicBezTo>
                <a:cubicBezTo>
                  <a:pt x="20395" y="14490"/>
                  <a:pt x="20390" y="14562"/>
                  <a:pt x="20395" y="14569"/>
                </a:cubicBezTo>
                <a:cubicBezTo>
                  <a:pt x="20421" y="14612"/>
                  <a:pt x="20315" y="14704"/>
                  <a:pt x="20236" y="14704"/>
                </a:cubicBezTo>
                <a:cubicBezTo>
                  <a:pt x="20143" y="14704"/>
                  <a:pt x="20145" y="14734"/>
                  <a:pt x="20145" y="14948"/>
                </a:cubicBezTo>
                <a:cubicBezTo>
                  <a:pt x="20145" y="15133"/>
                  <a:pt x="20132" y="15146"/>
                  <a:pt x="20077" y="15164"/>
                </a:cubicBezTo>
                <a:cubicBezTo>
                  <a:pt x="20041" y="15175"/>
                  <a:pt x="20008" y="15220"/>
                  <a:pt x="20008" y="15245"/>
                </a:cubicBezTo>
                <a:cubicBezTo>
                  <a:pt x="20008" y="15269"/>
                  <a:pt x="19957" y="15339"/>
                  <a:pt x="19895" y="15407"/>
                </a:cubicBezTo>
                <a:cubicBezTo>
                  <a:pt x="19832" y="15475"/>
                  <a:pt x="19770" y="15566"/>
                  <a:pt x="19758" y="15623"/>
                </a:cubicBezTo>
                <a:cubicBezTo>
                  <a:pt x="19746" y="15681"/>
                  <a:pt x="19701" y="15748"/>
                  <a:pt x="19667" y="15758"/>
                </a:cubicBezTo>
                <a:cubicBezTo>
                  <a:pt x="19634" y="15769"/>
                  <a:pt x="19622" y="15811"/>
                  <a:pt x="19622" y="15840"/>
                </a:cubicBezTo>
                <a:cubicBezTo>
                  <a:pt x="19622" y="15868"/>
                  <a:pt x="19600" y="15904"/>
                  <a:pt x="19576" y="15921"/>
                </a:cubicBezTo>
                <a:cubicBezTo>
                  <a:pt x="19553" y="15938"/>
                  <a:pt x="19520" y="15964"/>
                  <a:pt x="19508" y="16002"/>
                </a:cubicBezTo>
                <a:cubicBezTo>
                  <a:pt x="19497" y="16039"/>
                  <a:pt x="19452" y="16083"/>
                  <a:pt x="19417" y="16083"/>
                </a:cubicBezTo>
                <a:cubicBezTo>
                  <a:pt x="19373" y="16083"/>
                  <a:pt x="19349" y="16094"/>
                  <a:pt x="19349" y="16164"/>
                </a:cubicBezTo>
                <a:cubicBezTo>
                  <a:pt x="19349" y="16275"/>
                  <a:pt x="19301" y="16380"/>
                  <a:pt x="19235" y="16380"/>
                </a:cubicBezTo>
                <a:cubicBezTo>
                  <a:pt x="19211" y="16380"/>
                  <a:pt x="19186" y="16391"/>
                  <a:pt x="19190" y="16407"/>
                </a:cubicBezTo>
                <a:cubicBezTo>
                  <a:pt x="19194" y="16423"/>
                  <a:pt x="19179" y="16495"/>
                  <a:pt x="19144" y="16542"/>
                </a:cubicBezTo>
                <a:cubicBezTo>
                  <a:pt x="19101" y="16602"/>
                  <a:pt x="19058" y="16623"/>
                  <a:pt x="19031" y="16596"/>
                </a:cubicBezTo>
                <a:cubicBezTo>
                  <a:pt x="19003" y="16569"/>
                  <a:pt x="18997" y="16568"/>
                  <a:pt x="18985" y="16623"/>
                </a:cubicBezTo>
                <a:cubicBezTo>
                  <a:pt x="18976" y="16667"/>
                  <a:pt x="18946" y="16704"/>
                  <a:pt x="18917" y="16704"/>
                </a:cubicBezTo>
                <a:cubicBezTo>
                  <a:pt x="18888" y="16704"/>
                  <a:pt x="18849" y="16726"/>
                  <a:pt x="18849" y="16759"/>
                </a:cubicBezTo>
                <a:cubicBezTo>
                  <a:pt x="18849" y="16791"/>
                  <a:pt x="18835" y="16825"/>
                  <a:pt x="18803" y="16840"/>
                </a:cubicBezTo>
                <a:cubicBezTo>
                  <a:pt x="18772" y="16854"/>
                  <a:pt x="18701" y="16930"/>
                  <a:pt x="18644" y="17002"/>
                </a:cubicBezTo>
                <a:cubicBezTo>
                  <a:pt x="18577" y="17087"/>
                  <a:pt x="18506" y="17131"/>
                  <a:pt x="18440" y="17137"/>
                </a:cubicBezTo>
                <a:cubicBezTo>
                  <a:pt x="18367" y="17143"/>
                  <a:pt x="18326" y="17168"/>
                  <a:pt x="18326" y="17218"/>
                </a:cubicBezTo>
                <a:cubicBezTo>
                  <a:pt x="18326" y="17256"/>
                  <a:pt x="18312" y="17312"/>
                  <a:pt x="18280" y="17326"/>
                </a:cubicBezTo>
                <a:cubicBezTo>
                  <a:pt x="18249" y="17340"/>
                  <a:pt x="18204" y="17352"/>
                  <a:pt x="18189" y="17380"/>
                </a:cubicBezTo>
                <a:cubicBezTo>
                  <a:pt x="18175" y="17409"/>
                  <a:pt x="18127" y="17434"/>
                  <a:pt x="18076" y="17434"/>
                </a:cubicBezTo>
                <a:cubicBezTo>
                  <a:pt x="18011" y="17434"/>
                  <a:pt x="17974" y="17461"/>
                  <a:pt x="17962" y="17515"/>
                </a:cubicBezTo>
                <a:cubicBezTo>
                  <a:pt x="17950" y="17572"/>
                  <a:pt x="17921" y="17596"/>
                  <a:pt x="17848" y="17596"/>
                </a:cubicBezTo>
                <a:cubicBezTo>
                  <a:pt x="17782" y="17596"/>
                  <a:pt x="17735" y="17626"/>
                  <a:pt x="17712" y="17678"/>
                </a:cubicBezTo>
                <a:cubicBezTo>
                  <a:pt x="17684" y="17741"/>
                  <a:pt x="17649" y="17759"/>
                  <a:pt x="17507" y="17759"/>
                </a:cubicBezTo>
                <a:cubicBezTo>
                  <a:pt x="17360" y="17759"/>
                  <a:pt x="17317" y="17774"/>
                  <a:pt x="17303" y="17840"/>
                </a:cubicBezTo>
                <a:cubicBezTo>
                  <a:pt x="17293" y="17883"/>
                  <a:pt x="17261" y="17921"/>
                  <a:pt x="17235" y="17921"/>
                </a:cubicBezTo>
                <a:cubicBezTo>
                  <a:pt x="17208" y="17921"/>
                  <a:pt x="17198" y="17932"/>
                  <a:pt x="17189" y="17975"/>
                </a:cubicBezTo>
                <a:cubicBezTo>
                  <a:pt x="17173" y="18046"/>
                  <a:pt x="17131" y="18056"/>
                  <a:pt x="16848" y="18056"/>
                </a:cubicBezTo>
                <a:cubicBezTo>
                  <a:pt x="16565" y="18056"/>
                  <a:pt x="16545" y="18066"/>
                  <a:pt x="16530" y="18137"/>
                </a:cubicBezTo>
                <a:cubicBezTo>
                  <a:pt x="16515" y="18206"/>
                  <a:pt x="16483" y="18218"/>
                  <a:pt x="16280" y="18218"/>
                </a:cubicBezTo>
                <a:lnTo>
                  <a:pt x="16052" y="18218"/>
                </a:lnTo>
                <a:lnTo>
                  <a:pt x="16007" y="18353"/>
                </a:lnTo>
                <a:cubicBezTo>
                  <a:pt x="15986" y="18449"/>
                  <a:pt x="15974" y="18464"/>
                  <a:pt x="15893" y="18488"/>
                </a:cubicBezTo>
                <a:cubicBezTo>
                  <a:pt x="15800" y="18517"/>
                  <a:pt x="15772" y="18539"/>
                  <a:pt x="15779" y="18651"/>
                </a:cubicBezTo>
                <a:cubicBezTo>
                  <a:pt x="15786" y="18754"/>
                  <a:pt x="15793" y="18776"/>
                  <a:pt x="15734" y="18786"/>
                </a:cubicBezTo>
                <a:cubicBezTo>
                  <a:pt x="15677" y="18795"/>
                  <a:pt x="15651" y="18834"/>
                  <a:pt x="15643" y="18948"/>
                </a:cubicBezTo>
                <a:cubicBezTo>
                  <a:pt x="15634" y="19071"/>
                  <a:pt x="15626" y="19100"/>
                  <a:pt x="15552" y="19110"/>
                </a:cubicBezTo>
                <a:cubicBezTo>
                  <a:pt x="15504" y="19117"/>
                  <a:pt x="15447" y="19100"/>
                  <a:pt x="15438" y="19083"/>
                </a:cubicBezTo>
                <a:cubicBezTo>
                  <a:pt x="15403" y="19014"/>
                  <a:pt x="15431" y="18805"/>
                  <a:pt x="15484" y="18759"/>
                </a:cubicBezTo>
                <a:cubicBezTo>
                  <a:pt x="15515" y="18732"/>
                  <a:pt x="15552" y="18649"/>
                  <a:pt x="15552" y="18597"/>
                </a:cubicBezTo>
                <a:cubicBezTo>
                  <a:pt x="15552" y="18476"/>
                  <a:pt x="15610" y="18407"/>
                  <a:pt x="15711" y="18407"/>
                </a:cubicBezTo>
                <a:cubicBezTo>
                  <a:pt x="15777" y="18407"/>
                  <a:pt x="15795" y="18398"/>
                  <a:pt x="15779" y="18326"/>
                </a:cubicBezTo>
                <a:cubicBezTo>
                  <a:pt x="15768" y="18275"/>
                  <a:pt x="15773" y="18203"/>
                  <a:pt x="15802" y="18164"/>
                </a:cubicBezTo>
                <a:cubicBezTo>
                  <a:pt x="15830" y="18128"/>
                  <a:pt x="15846" y="18044"/>
                  <a:pt x="15848" y="17975"/>
                </a:cubicBezTo>
                <a:cubicBezTo>
                  <a:pt x="15850" y="17890"/>
                  <a:pt x="15877" y="17852"/>
                  <a:pt x="15916" y="17840"/>
                </a:cubicBezTo>
                <a:cubicBezTo>
                  <a:pt x="15947" y="17830"/>
                  <a:pt x="15975" y="17799"/>
                  <a:pt x="15984" y="17759"/>
                </a:cubicBezTo>
                <a:cubicBezTo>
                  <a:pt x="15993" y="17718"/>
                  <a:pt x="16024" y="17678"/>
                  <a:pt x="16052" y="17678"/>
                </a:cubicBezTo>
                <a:cubicBezTo>
                  <a:pt x="16090" y="17678"/>
                  <a:pt x="16098" y="17642"/>
                  <a:pt x="16098" y="17542"/>
                </a:cubicBezTo>
                <a:cubicBezTo>
                  <a:pt x="16098" y="17457"/>
                  <a:pt x="16136" y="17394"/>
                  <a:pt x="16166" y="17380"/>
                </a:cubicBezTo>
                <a:cubicBezTo>
                  <a:pt x="16192" y="17368"/>
                  <a:pt x="16222" y="17293"/>
                  <a:pt x="16234" y="17218"/>
                </a:cubicBezTo>
                <a:cubicBezTo>
                  <a:pt x="16246" y="17143"/>
                  <a:pt x="16256" y="17067"/>
                  <a:pt x="16280" y="17056"/>
                </a:cubicBezTo>
                <a:cubicBezTo>
                  <a:pt x="16303" y="17045"/>
                  <a:pt x="16336" y="16983"/>
                  <a:pt x="16348" y="16921"/>
                </a:cubicBezTo>
                <a:cubicBezTo>
                  <a:pt x="16359" y="16858"/>
                  <a:pt x="16393" y="16802"/>
                  <a:pt x="16416" y="16786"/>
                </a:cubicBezTo>
                <a:cubicBezTo>
                  <a:pt x="16439" y="16769"/>
                  <a:pt x="16472" y="16676"/>
                  <a:pt x="16484" y="16569"/>
                </a:cubicBezTo>
                <a:cubicBezTo>
                  <a:pt x="16496" y="16462"/>
                  <a:pt x="16528" y="16347"/>
                  <a:pt x="16552" y="16326"/>
                </a:cubicBezTo>
                <a:cubicBezTo>
                  <a:pt x="16576" y="16305"/>
                  <a:pt x="16609" y="16217"/>
                  <a:pt x="16621" y="16110"/>
                </a:cubicBezTo>
                <a:cubicBezTo>
                  <a:pt x="16633" y="16003"/>
                  <a:pt x="16662" y="15890"/>
                  <a:pt x="16689" y="15867"/>
                </a:cubicBezTo>
                <a:cubicBezTo>
                  <a:pt x="16724" y="15835"/>
                  <a:pt x="16734" y="15739"/>
                  <a:pt x="16734" y="15542"/>
                </a:cubicBezTo>
                <a:cubicBezTo>
                  <a:pt x="16734" y="15328"/>
                  <a:pt x="16751" y="15241"/>
                  <a:pt x="16803" y="15164"/>
                </a:cubicBezTo>
                <a:cubicBezTo>
                  <a:pt x="16856" y="15082"/>
                  <a:pt x="16871" y="15006"/>
                  <a:pt x="16871" y="14731"/>
                </a:cubicBezTo>
                <a:cubicBezTo>
                  <a:pt x="16871" y="14439"/>
                  <a:pt x="16859" y="14395"/>
                  <a:pt x="16916" y="14353"/>
                </a:cubicBezTo>
                <a:cubicBezTo>
                  <a:pt x="16979" y="14306"/>
                  <a:pt x="16984" y="14277"/>
                  <a:pt x="16984" y="13353"/>
                </a:cubicBezTo>
                <a:cubicBezTo>
                  <a:pt x="16984" y="12801"/>
                  <a:pt x="16978" y="12395"/>
                  <a:pt x="16962" y="12407"/>
                </a:cubicBezTo>
                <a:cubicBezTo>
                  <a:pt x="16906" y="12448"/>
                  <a:pt x="16863" y="12302"/>
                  <a:pt x="16871" y="12136"/>
                </a:cubicBezTo>
                <a:cubicBezTo>
                  <a:pt x="16875" y="12045"/>
                  <a:pt x="16873" y="11818"/>
                  <a:pt x="16871" y="11623"/>
                </a:cubicBezTo>
                <a:cubicBezTo>
                  <a:pt x="16867" y="11297"/>
                  <a:pt x="16865" y="11264"/>
                  <a:pt x="16803" y="11244"/>
                </a:cubicBezTo>
                <a:cubicBezTo>
                  <a:pt x="16737" y="11224"/>
                  <a:pt x="16724" y="11191"/>
                  <a:pt x="16734" y="10758"/>
                </a:cubicBezTo>
                <a:cubicBezTo>
                  <a:pt x="16743" y="10393"/>
                  <a:pt x="16759" y="10309"/>
                  <a:pt x="16803" y="10271"/>
                </a:cubicBezTo>
                <a:cubicBezTo>
                  <a:pt x="16846" y="10234"/>
                  <a:pt x="16861" y="10118"/>
                  <a:pt x="16871" y="9731"/>
                </a:cubicBezTo>
                <a:cubicBezTo>
                  <a:pt x="16881" y="9330"/>
                  <a:pt x="16891" y="9259"/>
                  <a:pt x="16939" y="9217"/>
                </a:cubicBezTo>
                <a:cubicBezTo>
                  <a:pt x="16990" y="9173"/>
                  <a:pt x="16984" y="9066"/>
                  <a:pt x="16984" y="8325"/>
                </a:cubicBezTo>
                <a:cubicBezTo>
                  <a:pt x="16984" y="7756"/>
                  <a:pt x="16989" y="7492"/>
                  <a:pt x="16962" y="7433"/>
                </a:cubicBezTo>
                <a:cubicBezTo>
                  <a:pt x="16905" y="7312"/>
                  <a:pt x="16892" y="7266"/>
                  <a:pt x="16871" y="6812"/>
                </a:cubicBezTo>
                <a:cubicBezTo>
                  <a:pt x="16855" y="6473"/>
                  <a:pt x="16853" y="6394"/>
                  <a:pt x="16803" y="6352"/>
                </a:cubicBezTo>
                <a:cubicBezTo>
                  <a:pt x="16756" y="6313"/>
                  <a:pt x="16734" y="6264"/>
                  <a:pt x="16734" y="6109"/>
                </a:cubicBezTo>
                <a:cubicBezTo>
                  <a:pt x="16734" y="5997"/>
                  <a:pt x="16710" y="5864"/>
                  <a:pt x="16689" y="5838"/>
                </a:cubicBezTo>
                <a:cubicBezTo>
                  <a:pt x="16667" y="5813"/>
                  <a:pt x="16673" y="5811"/>
                  <a:pt x="16689" y="5811"/>
                </a:cubicBezTo>
                <a:cubicBezTo>
                  <a:pt x="16704" y="5811"/>
                  <a:pt x="16694" y="5768"/>
                  <a:pt x="16666" y="5730"/>
                </a:cubicBezTo>
                <a:cubicBezTo>
                  <a:pt x="16636" y="5690"/>
                  <a:pt x="16606" y="5579"/>
                  <a:pt x="16598" y="5433"/>
                </a:cubicBezTo>
                <a:cubicBezTo>
                  <a:pt x="16588" y="5254"/>
                  <a:pt x="16569" y="5162"/>
                  <a:pt x="16530" y="5136"/>
                </a:cubicBezTo>
                <a:cubicBezTo>
                  <a:pt x="16499" y="5115"/>
                  <a:pt x="16461" y="5059"/>
                  <a:pt x="16461" y="5001"/>
                </a:cubicBezTo>
                <a:cubicBezTo>
                  <a:pt x="16461" y="4937"/>
                  <a:pt x="16433" y="4868"/>
                  <a:pt x="16393" y="4838"/>
                </a:cubicBezTo>
                <a:cubicBezTo>
                  <a:pt x="16352" y="4808"/>
                  <a:pt x="16348" y="4746"/>
                  <a:pt x="16348" y="4676"/>
                </a:cubicBezTo>
                <a:cubicBezTo>
                  <a:pt x="16348" y="4614"/>
                  <a:pt x="16327" y="4552"/>
                  <a:pt x="16302" y="4541"/>
                </a:cubicBezTo>
                <a:cubicBezTo>
                  <a:pt x="16278" y="4530"/>
                  <a:pt x="16246" y="4453"/>
                  <a:pt x="16234" y="4379"/>
                </a:cubicBezTo>
                <a:cubicBezTo>
                  <a:pt x="16222" y="4304"/>
                  <a:pt x="16191" y="4255"/>
                  <a:pt x="16166" y="4244"/>
                </a:cubicBezTo>
                <a:cubicBezTo>
                  <a:pt x="16140" y="4232"/>
                  <a:pt x="16109" y="4156"/>
                  <a:pt x="16098" y="4082"/>
                </a:cubicBezTo>
                <a:cubicBezTo>
                  <a:pt x="16086" y="4007"/>
                  <a:pt x="16041" y="3902"/>
                  <a:pt x="16007" y="3865"/>
                </a:cubicBezTo>
                <a:cubicBezTo>
                  <a:pt x="15936" y="3790"/>
                  <a:pt x="15926" y="3687"/>
                  <a:pt x="15984" y="3460"/>
                </a:cubicBezTo>
                <a:cubicBezTo>
                  <a:pt x="16008" y="3366"/>
                  <a:pt x="16046" y="3304"/>
                  <a:pt x="16075" y="3298"/>
                </a:cubicBezTo>
                <a:close/>
                <a:moveTo>
                  <a:pt x="14643" y="3433"/>
                </a:moveTo>
                <a:cubicBezTo>
                  <a:pt x="14670" y="3432"/>
                  <a:pt x="14716" y="3451"/>
                  <a:pt x="14733" y="3487"/>
                </a:cubicBezTo>
                <a:cubicBezTo>
                  <a:pt x="14748" y="3517"/>
                  <a:pt x="14808" y="3534"/>
                  <a:pt x="14870" y="3541"/>
                </a:cubicBezTo>
                <a:cubicBezTo>
                  <a:pt x="14961" y="3551"/>
                  <a:pt x="14980" y="3592"/>
                  <a:pt x="15029" y="3703"/>
                </a:cubicBezTo>
                <a:cubicBezTo>
                  <a:pt x="15063" y="3779"/>
                  <a:pt x="15126" y="3845"/>
                  <a:pt x="15165" y="3865"/>
                </a:cubicBezTo>
                <a:cubicBezTo>
                  <a:pt x="15213" y="3890"/>
                  <a:pt x="15250" y="3946"/>
                  <a:pt x="15256" y="4027"/>
                </a:cubicBezTo>
                <a:cubicBezTo>
                  <a:pt x="15263" y="4110"/>
                  <a:pt x="15282" y="4176"/>
                  <a:pt x="15325" y="4190"/>
                </a:cubicBezTo>
                <a:cubicBezTo>
                  <a:pt x="15372" y="4204"/>
                  <a:pt x="15393" y="4223"/>
                  <a:pt x="15393" y="4325"/>
                </a:cubicBezTo>
                <a:cubicBezTo>
                  <a:pt x="15393" y="4430"/>
                  <a:pt x="15407" y="4470"/>
                  <a:pt x="15461" y="4487"/>
                </a:cubicBezTo>
                <a:cubicBezTo>
                  <a:pt x="15518" y="4505"/>
                  <a:pt x="15522" y="4532"/>
                  <a:pt x="15507" y="4622"/>
                </a:cubicBezTo>
                <a:cubicBezTo>
                  <a:pt x="15492" y="4711"/>
                  <a:pt x="15495" y="4754"/>
                  <a:pt x="15552" y="4784"/>
                </a:cubicBezTo>
                <a:cubicBezTo>
                  <a:pt x="15600" y="4809"/>
                  <a:pt x="15636" y="4865"/>
                  <a:pt x="15643" y="4946"/>
                </a:cubicBezTo>
                <a:cubicBezTo>
                  <a:pt x="15650" y="5029"/>
                  <a:pt x="15668" y="5068"/>
                  <a:pt x="15711" y="5082"/>
                </a:cubicBezTo>
                <a:cubicBezTo>
                  <a:pt x="15760" y="5097"/>
                  <a:pt x="15779" y="5129"/>
                  <a:pt x="15779" y="5244"/>
                </a:cubicBezTo>
                <a:cubicBezTo>
                  <a:pt x="15780" y="5332"/>
                  <a:pt x="15810" y="5430"/>
                  <a:pt x="15848" y="5487"/>
                </a:cubicBezTo>
                <a:cubicBezTo>
                  <a:pt x="15887" y="5547"/>
                  <a:pt x="15915" y="5659"/>
                  <a:pt x="15916" y="5757"/>
                </a:cubicBezTo>
                <a:cubicBezTo>
                  <a:pt x="15916" y="5867"/>
                  <a:pt x="15939" y="5925"/>
                  <a:pt x="15984" y="5974"/>
                </a:cubicBezTo>
                <a:cubicBezTo>
                  <a:pt x="16034" y="6027"/>
                  <a:pt x="16052" y="6111"/>
                  <a:pt x="16052" y="6271"/>
                </a:cubicBezTo>
                <a:cubicBezTo>
                  <a:pt x="16052" y="6400"/>
                  <a:pt x="16065" y="6508"/>
                  <a:pt x="16098" y="6568"/>
                </a:cubicBezTo>
                <a:cubicBezTo>
                  <a:pt x="16134" y="6635"/>
                  <a:pt x="16151" y="6806"/>
                  <a:pt x="16166" y="7082"/>
                </a:cubicBezTo>
                <a:cubicBezTo>
                  <a:pt x="16178" y="7309"/>
                  <a:pt x="16212" y="7489"/>
                  <a:pt x="16234" y="7514"/>
                </a:cubicBezTo>
                <a:cubicBezTo>
                  <a:pt x="16261" y="7547"/>
                  <a:pt x="16280" y="7792"/>
                  <a:pt x="16280" y="8298"/>
                </a:cubicBezTo>
                <a:cubicBezTo>
                  <a:pt x="16278" y="8999"/>
                  <a:pt x="16264" y="9027"/>
                  <a:pt x="16189" y="9136"/>
                </a:cubicBezTo>
                <a:lnTo>
                  <a:pt x="16120" y="9244"/>
                </a:lnTo>
                <a:lnTo>
                  <a:pt x="16052" y="9082"/>
                </a:lnTo>
                <a:cubicBezTo>
                  <a:pt x="16017" y="8999"/>
                  <a:pt x="15973" y="8863"/>
                  <a:pt x="15961" y="8785"/>
                </a:cubicBezTo>
                <a:cubicBezTo>
                  <a:pt x="15949" y="8707"/>
                  <a:pt x="15920" y="8635"/>
                  <a:pt x="15893" y="8623"/>
                </a:cubicBezTo>
                <a:cubicBezTo>
                  <a:pt x="15867" y="8610"/>
                  <a:pt x="15848" y="8574"/>
                  <a:pt x="15848" y="8541"/>
                </a:cubicBezTo>
                <a:cubicBezTo>
                  <a:pt x="15848" y="8509"/>
                  <a:pt x="15831" y="8487"/>
                  <a:pt x="15802" y="8487"/>
                </a:cubicBezTo>
                <a:cubicBezTo>
                  <a:pt x="15773" y="8487"/>
                  <a:pt x="15743" y="8447"/>
                  <a:pt x="15734" y="8406"/>
                </a:cubicBezTo>
                <a:cubicBezTo>
                  <a:pt x="15725" y="8365"/>
                  <a:pt x="15677" y="8336"/>
                  <a:pt x="15643" y="8325"/>
                </a:cubicBezTo>
                <a:cubicBezTo>
                  <a:pt x="15596" y="8311"/>
                  <a:pt x="15575" y="8268"/>
                  <a:pt x="15575" y="8163"/>
                </a:cubicBezTo>
                <a:cubicBezTo>
                  <a:pt x="15575" y="8086"/>
                  <a:pt x="15572" y="8028"/>
                  <a:pt x="15552" y="8028"/>
                </a:cubicBezTo>
                <a:cubicBezTo>
                  <a:pt x="15493" y="8028"/>
                  <a:pt x="15325" y="7804"/>
                  <a:pt x="15325" y="7731"/>
                </a:cubicBezTo>
                <a:cubicBezTo>
                  <a:pt x="15325" y="7693"/>
                  <a:pt x="15292" y="7632"/>
                  <a:pt x="15256" y="7595"/>
                </a:cubicBezTo>
                <a:cubicBezTo>
                  <a:pt x="15220" y="7559"/>
                  <a:pt x="15188" y="7513"/>
                  <a:pt x="15188" y="7487"/>
                </a:cubicBezTo>
                <a:cubicBezTo>
                  <a:pt x="15188" y="7462"/>
                  <a:pt x="15152" y="7421"/>
                  <a:pt x="15097" y="7406"/>
                </a:cubicBezTo>
                <a:cubicBezTo>
                  <a:pt x="15042" y="7392"/>
                  <a:pt x="14972" y="7359"/>
                  <a:pt x="14961" y="7325"/>
                </a:cubicBezTo>
                <a:cubicBezTo>
                  <a:pt x="14932" y="7235"/>
                  <a:pt x="14847" y="7124"/>
                  <a:pt x="14779" y="7109"/>
                </a:cubicBezTo>
                <a:cubicBezTo>
                  <a:pt x="14742" y="7100"/>
                  <a:pt x="14706" y="7066"/>
                  <a:pt x="14688" y="6974"/>
                </a:cubicBezTo>
                <a:cubicBezTo>
                  <a:pt x="14663" y="6846"/>
                  <a:pt x="14659" y="6812"/>
                  <a:pt x="14574" y="6812"/>
                </a:cubicBezTo>
                <a:cubicBezTo>
                  <a:pt x="14504" y="6812"/>
                  <a:pt x="14430" y="6773"/>
                  <a:pt x="14324" y="6649"/>
                </a:cubicBezTo>
                <a:cubicBezTo>
                  <a:pt x="14244" y="6555"/>
                  <a:pt x="14165" y="6456"/>
                  <a:pt x="14165" y="6433"/>
                </a:cubicBezTo>
                <a:cubicBezTo>
                  <a:pt x="14165" y="6410"/>
                  <a:pt x="14117" y="6367"/>
                  <a:pt x="14051" y="6352"/>
                </a:cubicBezTo>
                <a:cubicBezTo>
                  <a:pt x="13975" y="6335"/>
                  <a:pt x="13925" y="6318"/>
                  <a:pt x="13915" y="6271"/>
                </a:cubicBezTo>
                <a:cubicBezTo>
                  <a:pt x="13906" y="6231"/>
                  <a:pt x="13895" y="6190"/>
                  <a:pt x="13869" y="6190"/>
                </a:cubicBezTo>
                <a:cubicBezTo>
                  <a:pt x="13844" y="6190"/>
                  <a:pt x="13811" y="6167"/>
                  <a:pt x="13801" y="6136"/>
                </a:cubicBezTo>
                <a:cubicBezTo>
                  <a:pt x="13791" y="6105"/>
                  <a:pt x="13741" y="6069"/>
                  <a:pt x="13688" y="6055"/>
                </a:cubicBezTo>
                <a:cubicBezTo>
                  <a:pt x="13634" y="6041"/>
                  <a:pt x="13584" y="6004"/>
                  <a:pt x="13574" y="5974"/>
                </a:cubicBezTo>
                <a:cubicBezTo>
                  <a:pt x="13563" y="5939"/>
                  <a:pt x="13495" y="5920"/>
                  <a:pt x="13415" y="5920"/>
                </a:cubicBezTo>
                <a:cubicBezTo>
                  <a:pt x="13327" y="5920"/>
                  <a:pt x="13292" y="5908"/>
                  <a:pt x="13278" y="5865"/>
                </a:cubicBezTo>
                <a:cubicBezTo>
                  <a:pt x="13229" y="5712"/>
                  <a:pt x="13088" y="5622"/>
                  <a:pt x="12937" y="5622"/>
                </a:cubicBezTo>
                <a:cubicBezTo>
                  <a:pt x="12816" y="5622"/>
                  <a:pt x="12792" y="5605"/>
                  <a:pt x="12778" y="5541"/>
                </a:cubicBezTo>
                <a:cubicBezTo>
                  <a:pt x="12763" y="5472"/>
                  <a:pt x="12743" y="5460"/>
                  <a:pt x="12528" y="5460"/>
                </a:cubicBezTo>
                <a:cubicBezTo>
                  <a:pt x="12344" y="5460"/>
                  <a:pt x="12269" y="5449"/>
                  <a:pt x="12255" y="5406"/>
                </a:cubicBezTo>
                <a:cubicBezTo>
                  <a:pt x="12245" y="5374"/>
                  <a:pt x="12180" y="5339"/>
                  <a:pt x="12119" y="5325"/>
                </a:cubicBezTo>
                <a:cubicBezTo>
                  <a:pt x="12057" y="5311"/>
                  <a:pt x="11996" y="5270"/>
                  <a:pt x="11982" y="5244"/>
                </a:cubicBezTo>
                <a:cubicBezTo>
                  <a:pt x="11969" y="5217"/>
                  <a:pt x="11923" y="5184"/>
                  <a:pt x="11869" y="5163"/>
                </a:cubicBezTo>
                <a:cubicBezTo>
                  <a:pt x="11815" y="5142"/>
                  <a:pt x="11761" y="5092"/>
                  <a:pt x="11755" y="5055"/>
                </a:cubicBezTo>
                <a:cubicBezTo>
                  <a:pt x="11739" y="4956"/>
                  <a:pt x="12059" y="4595"/>
                  <a:pt x="12164" y="4595"/>
                </a:cubicBezTo>
                <a:cubicBezTo>
                  <a:pt x="12216" y="4595"/>
                  <a:pt x="12255" y="4579"/>
                  <a:pt x="12255" y="4541"/>
                </a:cubicBezTo>
                <a:cubicBezTo>
                  <a:pt x="12255" y="4508"/>
                  <a:pt x="12269" y="4474"/>
                  <a:pt x="12301" y="4460"/>
                </a:cubicBezTo>
                <a:cubicBezTo>
                  <a:pt x="12332" y="4446"/>
                  <a:pt x="12370" y="4388"/>
                  <a:pt x="12392" y="4352"/>
                </a:cubicBezTo>
                <a:cubicBezTo>
                  <a:pt x="12419" y="4307"/>
                  <a:pt x="12469" y="4290"/>
                  <a:pt x="12551" y="4298"/>
                </a:cubicBezTo>
                <a:cubicBezTo>
                  <a:pt x="12635" y="4306"/>
                  <a:pt x="12694" y="4297"/>
                  <a:pt x="12733" y="4244"/>
                </a:cubicBezTo>
                <a:cubicBezTo>
                  <a:pt x="12762" y="4203"/>
                  <a:pt x="12816" y="4163"/>
                  <a:pt x="12846" y="4163"/>
                </a:cubicBezTo>
                <a:cubicBezTo>
                  <a:pt x="12876" y="4163"/>
                  <a:pt x="12905" y="4126"/>
                  <a:pt x="12915" y="4082"/>
                </a:cubicBezTo>
                <a:cubicBezTo>
                  <a:pt x="12924" y="4037"/>
                  <a:pt x="12936" y="4024"/>
                  <a:pt x="12960" y="4027"/>
                </a:cubicBezTo>
                <a:cubicBezTo>
                  <a:pt x="13121" y="4053"/>
                  <a:pt x="13262" y="4020"/>
                  <a:pt x="13278" y="3946"/>
                </a:cubicBezTo>
                <a:cubicBezTo>
                  <a:pt x="13292" y="3886"/>
                  <a:pt x="13322" y="3865"/>
                  <a:pt x="13415" y="3865"/>
                </a:cubicBezTo>
                <a:cubicBezTo>
                  <a:pt x="13496" y="3865"/>
                  <a:pt x="13537" y="3837"/>
                  <a:pt x="13574" y="3784"/>
                </a:cubicBezTo>
                <a:cubicBezTo>
                  <a:pt x="13611" y="3730"/>
                  <a:pt x="13681" y="3707"/>
                  <a:pt x="13779" y="3703"/>
                </a:cubicBezTo>
                <a:cubicBezTo>
                  <a:pt x="13881" y="3699"/>
                  <a:pt x="13907" y="3674"/>
                  <a:pt x="13869" y="3649"/>
                </a:cubicBezTo>
                <a:cubicBezTo>
                  <a:pt x="13760" y="3577"/>
                  <a:pt x="13861" y="3541"/>
                  <a:pt x="14188" y="3541"/>
                </a:cubicBezTo>
                <a:cubicBezTo>
                  <a:pt x="14448" y="3541"/>
                  <a:pt x="14543" y="3532"/>
                  <a:pt x="14574" y="3487"/>
                </a:cubicBezTo>
                <a:cubicBezTo>
                  <a:pt x="14600" y="3450"/>
                  <a:pt x="14615" y="3433"/>
                  <a:pt x="14643" y="3433"/>
                </a:cubicBezTo>
                <a:close/>
                <a:moveTo>
                  <a:pt x="6116" y="3568"/>
                </a:moveTo>
                <a:lnTo>
                  <a:pt x="6798" y="3568"/>
                </a:lnTo>
                <a:lnTo>
                  <a:pt x="7480" y="3568"/>
                </a:lnTo>
                <a:lnTo>
                  <a:pt x="7571" y="3676"/>
                </a:lnTo>
                <a:cubicBezTo>
                  <a:pt x="7619" y="3730"/>
                  <a:pt x="7662" y="3784"/>
                  <a:pt x="7662" y="3811"/>
                </a:cubicBezTo>
                <a:cubicBezTo>
                  <a:pt x="7663" y="3847"/>
                  <a:pt x="7743" y="3865"/>
                  <a:pt x="7981" y="3865"/>
                </a:cubicBezTo>
                <a:cubicBezTo>
                  <a:pt x="8302" y="3865"/>
                  <a:pt x="8323" y="3862"/>
                  <a:pt x="8390" y="3973"/>
                </a:cubicBezTo>
                <a:cubicBezTo>
                  <a:pt x="8427" y="4036"/>
                  <a:pt x="8435" y="4112"/>
                  <a:pt x="8435" y="4136"/>
                </a:cubicBezTo>
                <a:cubicBezTo>
                  <a:pt x="8435" y="4162"/>
                  <a:pt x="8530" y="4163"/>
                  <a:pt x="8663" y="4163"/>
                </a:cubicBezTo>
                <a:cubicBezTo>
                  <a:pt x="8835" y="4163"/>
                  <a:pt x="8873" y="4189"/>
                  <a:pt x="8890" y="4244"/>
                </a:cubicBezTo>
                <a:cubicBezTo>
                  <a:pt x="8926" y="4354"/>
                  <a:pt x="9082" y="4487"/>
                  <a:pt x="9163" y="4487"/>
                </a:cubicBezTo>
                <a:cubicBezTo>
                  <a:pt x="9217" y="4487"/>
                  <a:pt x="9238" y="4524"/>
                  <a:pt x="9277" y="4622"/>
                </a:cubicBezTo>
                <a:cubicBezTo>
                  <a:pt x="9320" y="4730"/>
                  <a:pt x="9362" y="4757"/>
                  <a:pt x="9436" y="4757"/>
                </a:cubicBezTo>
                <a:cubicBezTo>
                  <a:pt x="9610" y="4757"/>
                  <a:pt x="9686" y="4817"/>
                  <a:pt x="9686" y="4946"/>
                </a:cubicBezTo>
                <a:cubicBezTo>
                  <a:pt x="9686" y="5054"/>
                  <a:pt x="9700" y="5055"/>
                  <a:pt x="9800" y="5055"/>
                </a:cubicBezTo>
                <a:cubicBezTo>
                  <a:pt x="9864" y="5055"/>
                  <a:pt x="9927" y="5094"/>
                  <a:pt x="9959" y="5136"/>
                </a:cubicBezTo>
                <a:cubicBezTo>
                  <a:pt x="10009" y="5202"/>
                  <a:pt x="10007" y="5209"/>
                  <a:pt x="9959" y="5325"/>
                </a:cubicBezTo>
                <a:cubicBezTo>
                  <a:pt x="9914" y="5432"/>
                  <a:pt x="9887" y="5443"/>
                  <a:pt x="9800" y="5433"/>
                </a:cubicBezTo>
                <a:cubicBezTo>
                  <a:pt x="9710" y="5423"/>
                  <a:pt x="9695" y="5408"/>
                  <a:pt x="9686" y="5298"/>
                </a:cubicBezTo>
                <a:cubicBezTo>
                  <a:pt x="9676" y="5173"/>
                  <a:pt x="9695" y="5190"/>
                  <a:pt x="9527" y="5190"/>
                </a:cubicBezTo>
                <a:cubicBezTo>
                  <a:pt x="9433" y="5190"/>
                  <a:pt x="9312" y="5215"/>
                  <a:pt x="9277" y="5244"/>
                </a:cubicBezTo>
                <a:cubicBezTo>
                  <a:pt x="9241" y="5273"/>
                  <a:pt x="9162" y="5310"/>
                  <a:pt x="9095" y="5325"/>
                </a:cubicBezTo>
                <a:cubicBezTo>
                  <a:pt x="9026" y="5340"/>
                  <a:pt x="8977" y="5352"/>
                  <a:pt x="8981" y="5379"/>
                </a:cubicBezTo>
                <a:cubicBezTo>
                  <a:pt x="8986" y="5411"/>
                  <a:pt x="8905" y="5425"/>
                  <a:pt x="8754" y="5433"/>
                </a:cubicBezTo>
                <a:cubicBezTo>
                  <a:pt x="8566" y="5443"/>
                  <a:pt x="8541" y="5458"/>
                  <a:pt x="8549" y="5514"/>
                </a:cubicBezTo>
                <a:cubicBezTo>
                  <a:pt x="8557" y="5571"/>
                  <a:pt x="8521" y="5586"/>
                  <a:pt x="8322" y="5595"/>
                </a:cubicBezTo>
                <a:cubicBezTo>
                  <a:pt x="8098" y="5606"/>
                  <a:pt x="8093" y="5630"/>
                  <a:pt x="8072" y="5730"/>
                </a:cubicBezTo>
                <a:cubicBezTo>
                  <a:pt x="8037" y="5894"/>
                  <a:pt x="7995" y="5920"/>
                  <a:pt x="7844" y="5920"/>
                </a:cubicBezTo>
                <a:cubicBezTo>
                  <a:pt x="7732" y="5920"/>
                  <a:pt x="7699" y="5938"/>
                  <a:pt x="7685" y="6001"/>
                </a:cubicBezTo>
                <a:cubicBezTo>
                  <a:pt x="7672" y="6060"/>
                  <a:pt x="7635" y="6082"/>
                  <a:pt x="7549" y="6082"/>
                </a:cubicBezTo>
                <a:cubicBezTo>
                  <a:pt x="7462" y="6082"/>
                  <a:pt x="7425" y="6104"/>
                  <a:pt x="7412" y="6163"/>
                </a:cubicBezTo>
                <a:cubicBezTo>
                  <a:pt x="7403" y="6206"/>
                  <a:pt x="7373" y="6244"/>
                  <a:pt x="7344" y="6244"/>
                </a:cubicBezTo>
                <a:cubicBezTo>
                  <a:pt x="7315" y="6244"/>
                  <a:pt x="7299" y="6265"/>
                  <a:pt x="7299" y="6298"/>
                </a:cubicBezTo>
                <a:cubicBezTo>
                  <a:pt x="7299" y="6331"/>
                  <a:pt x="7285" y="6365"/>
                  <a:pt x="7253" y="6379"/>
                </a:cubicBezTo>
                <a:cubicBezTo>
                  <a:pt x="7222" y="6393"/>
                  <a:pt x="7180" y="6434"/>
                  <a:pt x="7162" y="6460"/>
                </a:cubicBezTo>
                <a:cubicBezTo>
                  <a:pt x="7144" y="6486"/>
                  <a:pt x="7084" y="6506"/>
                  <a:pt x="7048" y="6514"/>
                </a:cubicBezTo>
                <a:cubicBezTo>
                  <a:pt x="7012" y="6523"/>
                  <a:pt x="6998" y="6542"/>
                  <a:pt x="7003" y="6568"/>
                </a:cubicBezTo>
                <a:cubicBezTo>
                  <a:pt x="7008" y="6594"/>
                  <a:pt x="6960" y="6628"/>
                  <a:pt x="6912" y="6649"/>
                </a:cubicBezTo>
                <a:cubicBezTo>
                  <a:pt x="6864" y="6671"/>
                  <a:pt x="6818" y="6728"/>
                  <a:pt x="6798" y="6757"/>
                </a:cubicBezTo>
                <a:cubicBezTo>
                  <a:pt x="6779" y="6787"/>
                  <a:pt x="6730" y="6805"/>
                  <a:pt x="6685" y="6812"/>
                </a:cubicBezTo>
                <a:cubicBezTo>
                  <a:pt x="6640" y="6818"/>
                  <a:pt x="6595" y="6844"/>
                  <a:pt x="6594" y="6866"/>
                </a:cubicBezTo>
                <a:cubicBezTo>
                  <a:pt x="6585" y="6986"/>
                  <a:pt x="6517" y="7136"/>
                  <a:pt x="6457" y="7136"/>
                </a:cubicBezTo>
                <a:cubicBezTo>
                  <a:pt x="6418" y="7136"/>
                  <a:pt x="6389" y="7154"/>
                  <a:pt x="6389" y="7190"/>
                </a:cubicBezTo>
                <a:cubicBezTo>
                  <a:pt x="6389" y="7224"/>
                  <a:pt x="6357" y="7260"/>
                  <a:pt x="6321" y="7271"/>
                </a:cubicBezTo>
                <a:cubicBezTo>
                  <a:pt x="6285" y="7282"/>
                  <a:pt x="6253" y="7322"/>
                  <a:pt x="6253" y="7352"/>
                </a:cubicBezTo>
                <a:cubicBezTo>
                  <a:pt x="6253" y="7382"/>
                  <a:pt x="6234" y="7421"/>
                  <a:pt x="6207" y="7433"/>
                </a:cubicBezTo>
                <a:cubicBezTo>
                  <a:pt x="6180" y="7446"/>
                  <a:pt x="6162" y="7482"/>
                  <a:pt x="6162" y="7514"/>
                </a:cubicBezTo>
                <a:cubicBezTo>
                  <a:pt x="6162" y="7546"/>
                  <a:pt x="6129" y="7584"/>
                  <a:pt x="6093" y="7595"/>
                </a:cubicBezTo>
                <a:cubicBezTo>
                  <a:pt x="6046" y="7610"/>
                  <a:pt x="6025" y="7647"/>
                  <a:pt x="6025" y="7731"/>
                </a:cubicBezTo>
                <a:cubicBezTo>
                  <a:pt x="6025" y="7812"/>
                  <a:pt x="6001" y="7852"/>
                  <a:pt x="5957" y="7866"/>
                </a:cubicBezTo>
                <a:cubicBezTo>
                  <a:pt x="5923" y="7876"/>
                  <a:pt x="5897" y="7909"/>
                  <a:pt x="5889" y="7947"/>
                </a:cubicBezTo>
                <a:cubicBezTo>
                  <a:pt x="5879" y="7990"/>
                  <a:pt x="5826" y="8011"/>
                  <a:pt x="5752" y="8028"/>
                </a:cubicBezTo>
                <a:cubicBezTo>
                  <a:pt x="5647" y="8051"/>
                  <a:pt x="5639" y="8084"/>
                  <a:pt x="5639" y="8190"/>
                </a:cubicBezTo>
                <a:cubicBezTo>
                  <a:pt x="5639" y="8276"/>
                  <a:pt x="5618" y="8310"/>
                  <a:pt x="5571" y="8325"/>
                </a:cubicBezTo>
                <a:cubicBezTo>
                  <a:pt x="5535" y="8336"/>
                  <a:pt x="5502" y="8376"/>
                  <a:pt x="5502" y="8406"/>
                </a:cubicBezTo>
                <a:cubicBezTo>
                  <a:pt x="5502" y="8437"/>
                  <a:pt x="5483" y="8475"/>
                  <a:pt x="5457" y="8487"/>
                </a:cubicBezTo>
                <a:cubicBezTo>
                  <a:pt x="5430" y="8499"/>
                  <a:pt x="5400" y="8549"/>
                  <a:pt x="5389" y="8623"/>
                </a:cubicBezTo>
                <a:cubicBezTo>
                  <a:pt x="5377" y="8696"/>
                  <a:pt x="5347" y="8767"/>
                  <a:pt x="5320" y="8785"/>
                </a:cubicBezTo>
                <a:cubicBezTo>
                  <a:pt x="5294" y="8802"/>
                  <a:pt x="5262" y="8906"/>
                  <a:pt x="5252" y="9001"/>
                </a:cubicBezTo>
                <a:cubicBezTo>
                  <a:pt x="5242" y="9096"/>
                  <a:pt x="5204" y="9195"/>
                  <a:pt x="5184" y="9217"/>
                </a:cubicBezTo>
                <a:cubicBezTo>
                  <a:pt x="5164" y="9239"/>
                  <a:pt x="5136" y="9283"/>
                  <a:pt x="5116" y="9325"/>
                </a:cubicBezTo>
                <a:cubicBezTo>
                  <a:pt x="5067" y="9428"/>
                  <a:pt x="4987" y="9440"/>
                  <a:pt x="4957" y="9352"/>
                </a:cubicBezTo>
                <a:cubicBezTo>
                  <a:pt x="4943" y="9313"/>
                  <a:pt x="4932" y="8776"/>
                  <a:pt x="4934" y="8136"/>
                </a:cubicBezTo>
                <a:cubicBezTo>
                  <a:pt x="4936" y="7149"/>
                  <a:pt x="4938" y="6956"/>
                  <a:pt x="4979" y="6920"/>
                </a:cubicBezTo>
                <a:cubicBezTo>
                  <a:pt x="5011" y="6892"/>
                  <a:pt x="5036" y="6793"/>
                  <a:pt x="5048" y="6622"/>
                </a:cubicBezTo>
                <a:cubicBezTo>
                  <a:pt x="5058" y="6473"/>
                  <a:pt x="5088" y="6308"/>
                  <a:pt x="5116" y="6271"/>
                </a:cubicBezTo>
                <a:cubicBezTo>
                  <a:pt x="5142" y="6235"/>
                  <a:pt x="5173" y="6102"/>
                  <a:pt x="5184" y="5974"/>
                </a:cubicBezTo>
                <a:cubicBezTo>
                  <a:pt x="5195" y="5845"/>
                  <a:pt x="5227" y="5725"/>
                  <a:pt x="5252" y="5703"/>
                </a:cubicBezTo>
                <a:cubicBezTo>
                  <a:pt x="5277" y="5681"/>
                  <a:pt x="5308" y="5567"/>
                  <a:pt x="5320" y="5460"/>
                </a:cubicBezTo>
                <a:cubicBezTo>
                  <a:pt x="5333" y="5353"/>
                  <a:pt x="5362" y="5268"/>
                  <a:pt x="5389" y="5244"/>
                </a:cubicBezTo>
                <a:cubicBezTo>
                  <a:pt x="5415" y="5220"/>
                  <a:pt x="5445" y="5124"/>
                  <a:pt x="5457" y="5055"/>
                </a:cubicBezTo>
                <a:cubicBezTo>
                  <a:pt x="5468" y="4985"/>
                  <a:pt x="5501" y="4931"/>
                  <a:pt x="5525" y="4919"/>
                </a:cubicBezTo>
                <a:cubicBezTo>
                  <a:pt x="5550" y="4908"/>
                  <a:pt x="5571" y="4846"/>
                  <a:pt x="5571" y="4784"/>
                </a:cubicBezTo>
                <a:cubicBezTo>
                  <a:pt x="5571" y="4714"/>
                  <a:pt x="5598" y="4652"/>
                  <a:pt x="5639" y="4622"/>
                </a:cubicBezTo>
                <a:cubicBezTo>
                  <a:pt x="5679" y="4592"/>
                  <a:pt x="5707" y="4529"/>
                  <a:pt x="5707" y="4460"/>
                </a:cubicBezTo>
                <a:cubicBezTo>
                  <a:pt x="5707" y="4383"/>
                  <a:pt x="5709" y="4338"/>
                  <a:pt x="5752" y="4325"/>
                </a:cubicBezTo>
                <a:cubicBezTo>
                  <a:pt x="5787" y="4314"/>
                  <a:pt x="5834" y="4285"/>
                  <a:pt x="5843" y="4244"/>
                </a:cubicBezTo>
                <a:cubicBezTo>
                  <a:pt x="5852" y="4203"/>
                  <a:pt x="5883" y="4163"/>
                  <a:pt x="5912" y="4163"/>
                </a:cubicBezTo>
                <a:cubicBezTo>
                  <a:pt x="5950" y="4163"/>
                  <a:pt x="5957" y="4129"/>
                  <a:pt x="5957" y="4027"/>
                </a:cubicBezTo>
                <a:cubicBezTo>
                  <a:pt x="5957" y="3922"/>
                  <a:pt x="5977" y="3880"/>
                  <a:pt x="6025" y="3865"/>
                </a:cubicBezTo>
                <a:cubicBezTo>
                  <a:pt x="6071" y="3851"/>
                  <a:pt x="6086" y="3805"/>
                  <a:pt x="6093" y="3703"/>
                </a:cubicBezTo>
                <a:lnTo>
                  <a:pt x="6116" y="3568"/>
                </a:lnTo>
                <a:close/>
                <a:moveTo>
                  <a:pt x="5048" y="3838"/>
                </a:moveTo>
                <a:lnTo>
                  <a:pt x="5093" y="4000"/>
                </a:lnTo>
                <a:cubicBezTo>
                  <a:pt x="5112" y="4106"/>
                  <a:pt x="5102" y="4172"/>
                  <a:pt x="5070" y="4217"/>
                </a:cubicBezTo>
                <a:cubicBezTo>
                  <a:pt x="5046" y="4251"/>
                  <a:pt x="5013" y="4287"/>
                  <a:pt x="5002" y="4325"/>
                </a:cubicBezTo>
                <a:cubicBezTo>
                  <a:pt x="4991" y="4362"/>
                  <a:pt x="4959" y="4406"/>
                  <a:pt x="4934" y="4406"/>
                </a:cubicBezTo>
                <a:cubicBezTo>
                  <a:pt x="4904" y="4406"/>
                  <a:pt x="4877" y="4474"/>
                  <a:pt x="4866" y="4595"/>
                </a:cubicBezTo>
                <a:cubicBezTo>
                  <a:pt x="4856" y="4697"/>
                  <a:pt x="4827" y="4786"/>
                  <a:pt x="4797" y="4811"/>
                </a:cubicBezTo>
                <a:cubicBezTo>
                  <a:pt x="4768" y="4837"/>
                  <a:pt x="4752" y="4903"/>
                  <a:pt x="4752" y="4974"/>
                </a:cubicBezTo>
                <a:cubicBezTo>
                  <a:pt x="4752" y="5064"/>
                  <a:pt x="4728" y="5122"/>
                  <a:pt x="4684" y="5136"/>
                </a:cubicBezTo>
                <a:cubicBezTo>
                  <a:pt x="4637" y="5150"/>
                  <a:pt x="4628" y="5201"/>
                  <a:pt x="4616" y="5352"/>
                </a:cubicBezTo>
                <a:cubicBezTo>
                  <a:pt x="4606" y="5472"/>
                  <a:pt x="4580" y="5567"/>
                  <a:pt x="4547" y="5595"/>
                </a:cubicBezTo>
                <a:cubicBezTo>
                  <a:pt x="4510" y="5628"/>
                  <a:pt x="4479" y="5695"/>
                  <a:pt x="4479" y="5838"/>
                </a:cubicBezTo>
                <a:cubicBezTo>
                  <a:pt x="4479" y="6006"/>
                  <a:pt x="4463" y="6039"/>
                  <a:pt x="4411" y="6055"/>
                </a:cubicBezTo>
                <a:cubicBezTo>
                  <a:pt x="4355" y="6072"/>
                  <a:pt x="4353" y="6124"/>
                  <a:pt x="4343" y="6487"/>
                </a:cubicBezTo>
                <a:cubicBezTo>
                  <a:pt x="4333" y="6835"/>
                  <a:pt x="4328" y="6900"/>
                  <a:pt x="4275" y="6947"/>
                </a:cubicBezTo>
                <a:cubicBezTo>
                  <a:pt x="4215" y="6998"/>
                  <a:pt x="4207" y="7079"/>
                  <a:pt x="4206" y="8298"/>
                </a:cubicBezTo>
                <a:cubicBezTo>
                  <a:pt x="4205" y="9517"/>
                  <a:pt x="4214" y="9570"/>
                  <a:pt x="4275" y="9650"/>
                </a:cubicBezTo>
                <a:cubicBezTo>
                  <a:pt x="4327" y="9718"/>
                  <a:pt x="4334" y="9824"/>
                  <a:pt x="4343" y="10136"/>
                </a:cubicBezTo>
                <a:cubicBezTo>
                  <a:pt x="4353" y="10473"/>
                  <a:pt x="4356" y="10497"/>
                  <a:pt x="4411" y="10515"/>
                </a:cubicBezTo>
                <a:cubicBezTo>
                  <a:pt x="4446" y="10525"/>
                  <a:pt x="4479" y="10580"/>
                  <a:pt x="4479" y="10623"/>
                </a:cubicBezTo>
                <a:cubicBezTo>
                  <a:pt x="4479" y="10667"/>
                  <a:pt x="4510" y="10719"/>
                  <a:pt x="4547" y="10731"/>
                </a:cubicBezTo>
                <a:cubicBezTo>
                  <a:pt x="4632" y="10757"/>
                  <a:pt x="4632" y="10858"/>
                  <a:pt x="4547" y="10920"/>
                </a:cubicBezTo>
                <a:cubicBezTo>
                  <a:pt x="4497" y="10958"/>
                  <a:pt x="4479" y="10995"/>
                  <a:pt x="4479" y="11136"/>
                </a:cubicBezTo>
                <a:cubicBezTo>
                  <a:pt x="4479" y="11262"/>
                  <a:pt x="4469" y="11329"/>
                  <a:pt x="4434" y="11353"/>
                </a:cubicBezTo>
                <a:cubicBezTo>
                  <a:pt x="4387" y="11383"/>
                  <a:pt x="4387" y="11388"/>
                  <a:pt x="4434" y="11434"/>
                </a:cubicBezTo>
                <a:cubicBezTo>
                  <a:pt x="4505" y="11504"/>
                  <a:pt x="4488" y="11653"/>
                  <a:pt x="4411" y="11677"/>
                </a:cubicBezTo>
                <a:cubicBezTo>
                  <a:pt x="4355" y="11694"/>
                  <a:pt x="4351" y="11717"/>
                  <a:pt x="4343" y="11974"/>
                </a:cubicBezTo>
                <a:cubicBezTo>
                  <a:pt x="4335" y="12229"/>
                  <a:pt x="4322" y="12281"/>
                  <a:pt x="4275" y="12272"/>
                </a:cubicBezTo>
                <a:cubicBezTo>
                  <a:pt x="4224" y="12262"/>
                  <a:pt x="4231" y="12350"/>
                  <a:pt x="4229" y="13245"/>
                </a:cubicBezTo>
                <a:cubicBezTo>
                  <a:pt x="4227" y="14158"/>
                  <a:pt x="4220" y="14202"/>
                  <a:pt x="4275" y="14191"/>
                </a:cubicBezTo>
                <a:cubicBezTo>
                  <a:pt x="4327" y="14180"/>
                  <a:pt x="4334" y="14241"/>
                  <a:pt x="4343" y="14650"/>
                </a:cubicBezTo>
                <a:cubicBezTo>
                  <a:pt x="4351" y="15063"/>
                  <a:pt x="4352" y="15091"/>
                  <a:pt x="4411" y="15110"/>
                </a:cubicBezTo>
                <a:cubicBezTo>
                  <a:pt x="4469" y="15128"/>
                  <a:pt x="4479" y="15173"/>
                  <a:pt x="4479" y="15488"/>
                </a:cubicBezTo>
                <a:cubicBezTo>
                  <a:pt x="4479" y="15805"/>
                  <a:pt x="4488" y="15848"/>
                  <a:pt x="4547" y="15867"/>
                </a:cubicBezTo>
                <a:cubicBezTo>
                  <a:pt x="4603" y="15884"/>
                  <a:pt x="4616" y="15902"/>
                  <a:pt x="4616" y="16083"/>
                </a:cubicBezTo>
                <a:cubicBezTo>
                  <a:pt x="4616" y="16263"/>
                  <a:pt x="4628" y="16309"/>
                  <a:pt x="4684" y="16326"/>
                </a:cubicBezTo>
                <a:cubicBezTo>
                  <a:pt x="4733" y="16342"/>
                  <a:pt x="4752" y="16385"/>
                  <a:pt x="4752" y="16488"/>
                </a:cubicBezTo>
                <a:cubicBezTo>
                  <a:pt x="4752" y="16571"/>
                  <a:pt x="4769" y="16637"/>
                  <a:pt x="4797" y="16650"/>
                </a:cubicBezTo>
                <a:cubicBezTo>
                  <a:pt x="4823" y="16662"/>
                  <a:pt x="4854" y="16711"/>
                  <a:pt x="4866" y="16786"/>
                </a:cubicBezTo>
                <a:cubicBezTo>
                  <a:pt x="4877" y="16860"/>
                  <a:pt x="4909" y="16937"/>
                  <a:pt x="4934" y="16948"/>
                </a:cubicBezTo>
                <a:cubicBezTo>
                  <a:pt x="4959" y="16959"/>
                  <a:pt x="4990" y="17057"/>
                  <a:pt x="5002" y="17164"/>
                </a:cubicBezTo>
                <a:cubicBezTo>
                  <a:pt x="5018" y="17307"/>
                  <a:pt x="5025" y="17366"/>
                  <a:pt x="5070" y="17380"/>
                </a:cubicBezTo>
                <a:cubicBezTo>
                  <a:pt x="5107" y="17392"/>
                  <a:pt x="5139" y="17439"/>
                  <a:pt x="5139" y="17488"/>
                </a:cubicBezTo>
                <a:cubicBezTo>
                  <a:pt x="5139" y="17534"/>
                  <a:pt x="5144" y="17555"/>
                  <a:pt x="5161" y="17542"/>
                </a:cubicBezTo>
                <a:cubicBezTo>
                  <a:pt x="5204" y="17511"/>
                  <a:pt x="5249" y="17567"/>
                  <a:pt x="5252" y="17705"/>
                </a:cubicBezTo>
                <a:cubicBezTo>
                  <a:pt x="5254" y="17776"/>
                  <a:pt x="5270" y="17840"/>
                  <a:pt x="5298" y="17840"/>
                </a:cubicBezTo>
                <a:cubicBezTo>
                  <a:pt x="5322" y="17840"/>
                  <a:pt x="5348" y="17866"/>
                  <a:pt x="5366" y="17921"/>
                </a:cubicBezTo>
                <a:cubicBezTo>
                  <a:pt x="5383" y="17976"/>
                  <a:pt x="5416" y="18015"/>
                  <a:pt x="5434" y="18002"/>
                </a:cubicBezTo>
                <a:cubicBezTo>
                  <a:pt x="5452" y="17989"/>
                  <a:pt x="5469" y="18023"/>
                  <a:pt x="5480" y="18056"/>
                </a:cubicBezTo>
                <a:cubicBezTo>
                  <a:pt x="5496" y="18106"/>
                  <a:pt x="5573" y="18111"/>
                  <a:pt x="5889" y="18110"/>
                </a:cubicBezTo>
                <a:lnTo>
                  <a:pt x="6275" y="18110"/>
                </a:lnTo>
                <a:lnTo>
                  <a:pt x="6184" y="18029"/>
                </a:lnTo>
                <a:cubicBezTo>
                  <a:pt x="6135" y="17985"/>
                  <a:pt x="6093" y="17924"/>
                  <a:pt x="6093" y="17894"/>
                </a:cubicBezTo>
                <a:cubicBezTo>
                  <a:pt x="6093" y="17863"/>
                  <a:pt x="6061" y="17795"/>
                  <a:pt x="6025" y="17759"/>
                </a:cubicBezTo>
                <a:cubicBezTo>
                  <a:pt x="5989" y="17722"/>
                  <a:pt x="5957" y="17675"/>
                  <a:pt x="5957" y="17651"/>
                </a:cubicBezTo>
                <a:cubicBezTo>
                  <a:pt x="5957" y="17626"/>
                  <a:pt x="5925" y="17608"/>
                  <a:pt x="5889" y="17596"/>
                </a:cubicBezTo>
                <a:cubicBezTo>
                  <a:pt x="5839" y="17581"/>
                  <a:pt x="5821" y="17537"/>
                  <a:pt x="5821" y="17434"/>
                </a:cubicBezTo>
                <a:cubicBezTo>
                  <a:pt x="5821" y="17332"/>
                  <a:pt x="5802" y="17288"/>
                  <a:pt x="5752" y="17272"/>
                </a:cubicBezTo>
                <a:cubicBezTo>
                  <a:pt x="5706" y="17258"/>
                  <a:pt x="5707" y="17215"/>
                  <a:pt x="5707" y="17137"/>
                </a:cubicBezTo>
                <a:cubicBezTo>
                  <a:pt x="5707" y="17068"/>
                  <a:pt x="5679" y="17005"/>
                  <a:pt x="5639" y="16975"/>
                </a:cubicBezTo>
                <a:cubicBezTo>
                  <a:pt x="5598" y="16944"/>
                  <a:pt x="5571" y="16883"/>
                  <a:pt x="5571" y="16813"/>
                </a:cubicBezTo>
                <a:cubicBezTo>
                  <a:pt x="5571" y="16751"/>
                  <a:pt x="5551" y="16689"/>
                  <a:pt x="5525" y="16677"/>
                </a:cubicBezTo>
                <a:cubicBezTo>
                  <a:pt x="5499" y="16666"/>
                  <a:pt x="5469" y="16616"/>
                  <a:pt x="5457" y="16542"/>
                </a:cubicBezTo>
                <a:cubicBezTo>
                  <a:pt x="5443" y="16456"/>
                  <a:pt x="5406" y="16393"/>
                  <a:pt x="5366" y="16380"/>
                </a:cubicBezTo>
                <a:cubicBezTo>
                  <a:pt x="5315" y="16364"/>
                  <a:pt x="5298" y="16326"/>
                  <a:pt x="5298" y="16164"/>
                </a:cubicBezTo>
                <a:cubicBezTo>
                  <a:pt x="5298" y="16018"/>
                  <a:pt x="5278" y="15951"/>
                  <a:pt x="5229" y="15894"/>
                </a:cubicBezTo>
                <a:cubicBezTo>
                  <a:pt x="5185" y="15841"/>
                  <a:pt x="5161" y="15760"/>
                  <a:pt x="5161" y="15650"/>
                </a:cubicBezTo>
                <a:cubicBezTo>
                  <a:pt x="5161" y="15547"/>
                  <a:pt x="5150" y="15464"/>
                  <a:pt x="5116" y="15434"/>
                </a:cubicBezTo>
                <a:cubicBezTo>
                  <a:pt x="5079" y="15402"/>
                  <a:pt x="5059" y="15303"/>
                  <a:pt x="5048" y="15110"/>
                </a:cubicBezTo>
                <a:cubicBezTo>
                  <a:pt x="5038" y="14954"/>
                  <a:pt x="5021" y="14835"/>
                  <a:pt x="5002" y="14839"/>
                </a:cubicBezTo>
                <a:cubicBezTo>
                  <a:pt x="4935" y="14856"/>
                  <a:pt x="4913" y="14603"/>
                  <a:pt x="4911" y="13650"/>
                </a:cubicBezTo>
                <a:cubicBezTo>
                  <a:pt x="4910" y="13113"/>
                  <a:pt x="4897" y="12660"/>
                  <a:pt x="4888" y="12650"/>
                </a:cubicBezTo>
                <a:cubicBezTo>
                  <a:pt x="4856" y="12612"/>
                  <a:pt x="4944" y="12488"/>
                  <a:pt x="5002" y="12488"/>
                </a:cubicBezTo>
                <a:cubicBezTo>
                  <a:pt x="5062" y="12488"/>
                  <a:pt x="5171" y="12618"/>
                  <a:pt x="5116" y="12623"/>
                </a:cubicBezTo>
                <a:cubicBezTo>
                  <a:pt x="5100" y="12624"/>
                  <a:pt x="5121" y="12631"/>
                  <a:pt x="5161" y="12650"/>
                </a:cubicBezTo>
                <a:cubicBezTo>
                  <a:pt x="5237" y="12686"/>
                  <a:pt x="5267" y="12822"/>
                  <a:pt x="5207" y="12866"/>
                </a:cubicBezTo>
                <a:cubicBezTo>
                  <a:pt x="5146" y="12911"/>
                  <a:pt x="5169" y="12974"/>
                  <a:pt x="5252" y="12974"/>
                </a:cubicBezTo>
                <a:cubicBezTo>
                  <a:pt x="5302" y="12974"/>
                  <a:pt x="5355" y="12987"/>
                  <a:pt x="5366" y="13028"/>
                </a:cubicBezTo>
                <a:cubicBezTo>
                  <a:pt x="5384" y="13098"/>
                  <a:pt x="5424" y="13231"/>
                  <a:pt x="5480" y="13353"/>
                </a:cubicBezTo>
                <a:cubicBezTo>
                  <a:pt x="5497" y="13391"/>
                  <a:pt x="5538" y="13424"/>
                  <a:pt x="5571" y="13434"/>
                </a:cubicBezTo>
                <a:cubicBezTo>
                  <a:pt x="5603" y="13444"/>
                  <a:pt x="5639" y="13483"/>
                  <a:pt x="5639" y="13515"/>
                </a:cubicBezTo>
                <a:cubicBezTo>
                  <a:pt x="5639" y="13547"/>
                  <a:pt x="5671" y="13585"/>
                  <a:pt x="5707" y="13596"/>
                </a:cubicBezTo>
                <a:cubicBezTo>
                  <a:pt x="5754" y="13611"/>
                  <a:pt x="5752" y="13648"/>
                  <a:pt x="5752" y="13731"/>
                </a:cubicBezTo>
                <a:cubicBezTo>
                  <a:pt x="5752" y="13814"/>
                  <a:pt x="5774" y="13852"/>
                  <a:pt x="5821" y="13866"/>
                </a:cubicBezTo>
                <a:cubicBezTo>
                  <a:pt x="5857" y="13878"/>
                  <a:pt x="5889" y="13916"/>
                  <a:pt x="5889" y="13947"/>
                </a:cubicBezTo>
                <a:cubicBezTo>
                  <a:pt x="5889" y="13979"/>
                  <a:pt x="5921" y="14017"/>
                  <a:pt x="5957" y="14029"/>
                </a:cubicBezTo>
                <a:cubicBezTo>
                  <a:pt x="6001" y="14042"/>
                  <a:pt x="6016" y="14068"/>
                  <a:pt x="6003" y="14110"/>
                </a:cubicBezTo>
                <a:cubicBezTo>
                  <a:pt x="5988" y="14155"/>
                  <a:pt x="5996" y="14164"/>
                  <a:pt x="6048" y="14164"/>
                </a:cubicBezTo>
                <a:cubicBezTo>
                  <a:pt x="6091" y="14164"/>
                  <a:pt x="6129" y="14200"/>
                  <a:pt x="6139" y="14245"/>
                </a:cubicBezTo>
                <a:cubicBezTo>
                  <a:pt x="6148" y="14286"/>
                  <a:pt x="6196" y="14342"/>
                  <a:pt x="6230" y="14353"/>
                </a:cubicBezTo>
                <a:cubicBezTo>
                  <a:pt x="6264" y="14364"/>
                  <a:pt x="6275" y="14375"/>
                  <a:pt x="6275" y="14407"/>
                </a:cubicBezTo>
                <a:cubicBezTo>
                  <a:pt x="6275" y="14439"/>
                  <a:pt x="6310" y="14478"/>
                  <a:pt x="6344" y="14488"/>
                </a:cubicBezTo>
                <a:cubicBezTo>
                  <a:pt x="6382" y="14500"/>
                  <a:pt x="6421" y="14567"/>
                  <a:pt x="6435" y="14650"/>
                </a:cubicBezTo>
                <a:cubicBezTo>
                  <a:pt x="6452" y="14758"/>
                  <a:pt x="6455" y="14778"/>
                  <a:pt x="6525" y="14785"/>
                </a:cubicBezTo>
                <a:cubicBezTo>
                  <a:pt x="6577" y="14790"/>
                  <a:pt x="6676" y="14855"/>
                  <a:pt x="6753" y="14948"/>
                </a:cubicBezTo>
                <a:cubicBezTo>
                  <a:pt x="6823" y="15033"/>
                  <a:pt x="6900" y="15110"/>
                  <a:pt x="6935" y="15110"/>
                </a:cubicBezTo>
                <a:cubicBezTo>
                  <a:pt x="6970" y="15110"/>
                  <a:pt x="7014" y="15126"/>
                  <a:pt x="7026" y="15164"/>
                </a:cubicBezTo>
                <a:cubicBezTo>
                  <a:pt x="7052" y="15246"/>
                  <a:pt x="7176" y="15378"/>
                  <a:pt x="7230" y="15380"/>
                </a:cubicBezTo>
                <a:cubicBezTo>
                  <a:pt x="7252" y="15381"/>
                  <a:pt x="7274" y="15420"/>
                  <a:pt x="7299" y="15461"/>
                </a:cubicBezTo>
                <a:cubicBezTo>
                  <a:pt x="7323" y="15502"/>
                  <a:pt x="7404" y="15535"/>
                  <a:pt x="7458" y="15542"/>
                </a:cubicBezTo>
                <a:cubicBezTo>
                  <a:pt x="7517" y="15550"/>
                  <a:pt x="7549" y="15588"/>
                  <a:pt x="7549" y="15623"/>
                </a:cubicBezTo>
                <a:cubicBezTo>
                  <a:pt x="7549" y="15663"/>
                  <a:pt x="7596" y="15685"/>
                  <a:pt x="7708" y="15704"/>
                </a:cubicBezTo>
                <a:cubicBezTo>
                  <a:pt x="7797" y="15720"/>
                  <a:pt x="7894" y="15756"/>
                  <a:pt x="7912" y="15785"/>
                </a:cubicBezTo>
                <a:cubicBezTo>
                  <a:pt x="7931" y="15815"/>
                  <a:pt x="7972" y="15853"/>
                  <a:pt x="8003" y="15867"/>
                </a:cubicBezTo>
                <a:cubicBezTo>
                  <a:pt x="8035" y="15881"/>
                  <a:pt x="8049" y="15915"/>
                  <a:pt x="8049" y="15948"/>
                </a:cubicBezTo>
                <a:cubicBezTo>
                  <a:pt x="8049" y="15994"/>
                  <a:pt x="8090" y="16002"/>
                  <a:pt x="8231" y="16002"/>
                </a:cubicBezTo>
                <a:cubicBezTo>
                  <a:pt x="8374" y="16002"/>
                  <a:pt x="8419" y="16029"/>
                  <a:pt x="8435" y="16083"/>
                </a:cubicBezTo>
                <a:cubicBezTo>
                  <a:pt x="8446" y="16120"/>
                  <a:pt x="8490" y="16170"/>
                  <a:pt x="8526" y="16218"/>
                </a:cubicBezTo>
                <a:cubicBezTo>
                  <a:pt x="8586" y="16297"/>
                  <a:pt x="8614" y="16326"/>
                  <a:pt x="8890" y="16326"/>
                </a:cubicBezTo>
                <a:cubicBezTo>
                  <a:pt x="9126" y="16326"/>
                  <a:pt x="9217" y="16337"/>
                  <a:pt x="9231" y="16380"/>
                </a:cubicBezTo>
                <a:cubicBezTo>
                  <a:pt x="9251" y="16443"/>
                  <a:pt x="9378" y="16488"/>
                  <a:pt x="9549" y="16488"/>
                </a:cubicBezTo>
                <a:cubicBezTo>
                  <a:pt x="9617" y="16488"/>
                  <a:pt x="9675" y="16510"/>
                  <a:pt x="9686" y="16542"/>
                </a:cubicBezTo>
                <a:cubicBezTo>
                  <a:pt x="9696" y="16572"/>
                  <a:pt x="9722" y="16596"/>
                  <a:pt x="9754" y="16596"/>
                </a:cubicBezTo>
                <a:cubicBezTo>
                  <a:pt x="9850" y="16596"/>
                  <a:pt x="9899" y="16668"/>
                  <a:pt x="9868" y="16813"/>
                </a:cubicBezTo>
                <a:cubicBezTo>
                  <a:pt x="9843" y="16924"/>
                  <a:pt x="9824" y="16948"/>
                  <a:pt x="9709" y="16975"/>
                </a:cubicBezTo>
                <a:cubicBezTo>
                  <a:pt x="9600" y="17000"/>
                  <a:pt x="9547" y="17030"/>
                  <a:pt x="9504" y="17137"/>
                </a:cubicBezTo>
                <a:cubicBezTo>
                  <a:pt x="9458" y="17252"/>
                  <a:pt x="9440" y="17289"/>
                  <a:pt x="9322" y="17299"/>
                </a:cubicBezTo>
                <a:cubicBezTo>
                  <a:pt x="9199" y="17310"/>
                  <a:pt x="9175" y="17311"/>
                  <a:pt x="9140" y="17434"/>
                </a:cubicBezTo>
                <a:cubicBezTo>
                  <a:pt x="9103" y="17568"/>
                  <a:pt x="9111" y="17585"/>
                  <a:pt x="8913" y="17596"/>
                </a:cubicBezTo>
                <a:cubicBezTo>
                  <a:pt x="8801" y="17603"/>
                  <a:pt x="8708" y="17628"/>
                  <a:pt x="8708" y="17651"/>
                </a:cubicBezTo>
                <a:cubicBezTo>
                  <a:pt x="8708" y="17673"/>
                  <a:pt x="8667" y="17723"/>
                  <a:pt x="8617" y="17786"/>
                </a:cubicBezTo>
                <a:cubicBezTo>
                  <a:pt x="8536" y="17889"/>
                  <a:pt x="8519" y="17921"/>
                  <a:pt x="8322" y="17921"/>
                </a:cubicBezTo>
                <a:cubicBezTo>
                  <a:pt x="8098" y="17921"/>
                  <a:pt x="8071" y="17915"/>
                  <a:pt x="8049" y="18110"/>
                </a:cubicBezTo>
                <a:cubicBezTo>
                  <a:pt x="8046" y="18131"/>
                  <a:pt x="7971" y="18177"/>
                  <a:pt x="7890" y="18191"/>
                </a:cubicBezTo>
                <a:cubicBezTo>
                  <a:pt x="7738" y="18218"/>
                  <a:pt x="5099" y="18218"/>
                  <a:pt x="4866" y="18191"/>
                </a:cubicBezTo>
                <a:cubicBezTo>
                  <a:pt x="4794" y="18183"/>
                  <a:pt x="4725" y="18164"/>
                  <a:pt x="4707" y="18137"/>
                </a:cubicBezTo>
                <a:cubicBezTo>
                  <a:pt x="4689" y="18110"/>
                  <a:pt x="4647" y="18070"/>
                  <a:pt x="4616" y="18056"/>
                </a:cubicBezTo>
                <a:cubicBezTo>
                  <a:pt x="4584" y="18042"/>
                  <a:pt x="4547" y="18008"/>
                  <a:pt x="4547" y="17975"/>
                </a:cubicBezTo>
                <a:cubicBezTo>
                  <a:pt x="4547" y="17929"/>
                  <a:pt x="4507" y="17921"/>
                  <a:pt x="4365" y="17921"/>
                </a:cubicBezTo>
                <a:cubicBezTo>
                  <a:pt x="4145" y="17921"/>
                  <a:pt x="4069" y="17856"/>
                  <a:pt x="4024" y="17705"/>
                </a:cubicBezTo>
                <a:cubicBezTo>
                  <a:pt x="3992" y="17595"/>
                  <a:pt x="3990" y="17608"/>
                  <a:pt x="3797" y="17596"/>
                </a:cubicBezTo>
                <a:cubicBezTo>
                  <a:pt x="3596" y="17585"/>
                  <a:pt x="3585" y="17569"/>
                  <a:pt x="3547" y="17434"/>
                </a:cubicBezTo>
                <a:cubicBezTo>
                  <a:pt x="3512" y="17311"/>
                  <a:pt x="3496" y="17317"/>
                  <a:pt x="3365" y="17299"/>
                </a:cubicBezTo>
                <a:cubicBezTo>
                  <a:pt x="3286" y="17288"/>
                  <a:pt x="3229" y="17239"/>
                  <a:pt x="3229" y="17218"/>
                </a:cubicBezTo>
                <a:cubicBezTo>
                  <a:pt x="3228" y="17129"/>
                  <a:pt x="3123" y="17025"/>
                  <a:pt x="3024" y="17002"/>
                </a:cubicBezTo>
                <a:cubicBezTo>
                  <a:pt x="2927" y="16979"/>
                  <a:pt x="2825" y="16828"/>
                  <a:pt x="2842" y="16732"/>
                </a:cubicBezTo>
                <a:cubicBezTo>
                  <a:pt x="2845" y="16715"/>
                  <a:pt x="2808" y="16704"/>
                  <a:pt x="2774" y="16704"/>
                </a:cubicBezTo>
                <a:cubicBezTo>
                  <a:pt x="2664" y="16704"/>
                  <a:pt x="2620" y="16670"/>
                  <a:pt x="2569" y="16542"/>
                </a:cubicBezTo>
                <a:cubicBezTo>
                  <a:pt x="2536" y="16460"/>
                  <a:pt x="2480" y="16405"/>
                  <a:pt x="2410" y="16380"/>
                </a:cubicBezTo>
                <a:cubicBezTo>
                  <a:pt x="2352" y="16360"/>
                  <a:pt x="2298" y="16304"/>
                  <a:pt x="2296" y="16272"/>
                </a:cubicBezTo>
                <a:cubicBezTo>
                  <a:pt x="2287" y="16097"/>
                  <a:pt x="2291" y="16095"/>
                  <a:pt x="2205" y="16083"/>
                </a:cubicBezTo>
                <a:cubicBezTo>
                  <a:pt x="2131" y="16073"/>
                  <a:pt x="2100" y="16047"/>
                  <a:pt x="2092" y="15948"/>
                </a:cubicBezTo>
                <a:cubicBezTo>
                  <a:pt x="2085" y="15866"/>
                  <a:pt x="2075" y="15813"/>
                  <a:pt x="2024" y="15785"/>
                </a:cubicBezTo>
                <a:cubicBezTo>
                  <a:pt x="1978" y="15761"/>
                  <a:pt x="1922" y="15697"/>
                  <a:pt x="1910" y="15623"/>
                </a:cubicBezTo>
                <a:cubicBezTo>
                  <a:pt x="1897" y="15545"/>
                  <a:pt x="1870" y="15484"/>
                  <a:pt x="1819" y="15461"/>
                </a:cubicBezTo>
                <a:cubicBezTo>
                  <a:pt x="1773" y="15440"/>
                  <a:pt x="1741" y="15389"/>
                  <a:pt x="1728" y="15326"/>
                </a:cubicBezTo>
                <a:cubicBezTo>
                  <a:pt x="1715" y="15266"/>
                  <a:pt x="1672" y="15193"/>
                  <a:pt x="1637" y="15164"/>
                </a:cubicBezTo>
                <a:cubicBezTo>
                  <a:pt x="1600" y="15133"/>
                  <a:pt x="1569" y="15066"/>
                  <a:pt x="1569" y="15002"/>
                </a:cubicBezTo>
                <a:cubicBezTo>
                  <a:pt x="1569" y="14924"/>
                  <a:pt x="1547" y="14881"/>
                  <a:pt x="1501" y="14866"/>
                </a:cubicBezTo>
                <a:cubicBezTo>
                  <a:pt x="1451" y="14851"/>
                  <a:pt x="1432" y="14807"/>
                  <a:pt x="1432" y="14704"/>
                </a:cubicBezTo>
                <a:cubicBezTo>
                  <a:pt x="1432" y="14602"/>
                  <a:pt x="1414" y="14558"/>
                  <a:pt x="1364" y="14542"/>
                </a:cubicBezTo>
                <a:cubicBezTo>
                  <a:pt x="1317" y="14527"/>
                  <a:pt x="1319" y="14490"/>
                  <a:pt x="1319" y="14407"/>
                </a:cubicBezTo>
                <a:cubicBezTo>
                  <a:pt x="1319" y="14343"/>
                  <a:pt x="1278" y="14271"/>
                  <a:pt x="1251" y="14245"/>
                </a:cubicBezTo>
                <a:cubicBezTo>
                  <a:pt x="1224" y="14218"/>
                  <a:pt x="1205" y="14166"/>
                  <a:pt x="1205" y="14110"/>
                </a:cubicBezTo>
                <a:cubicBezTo>
                  <a:pt x="1205" y="14049"/>
                  <a:pt x="1175" y="13976"/>
                  <a:pt x="1137" y="13947"/>
                </a:cubicBezTo>
                <a:cubicBezTo>
                  <a:pt x="1101" y="13921"/>
                  <a:pt x="1069" y="13855"/>
                  <a:pt x="1069" y="13812"/>
                </a:cubicBezTo>
                <a:cubicBezTo>
                  <a:pt x="1069" y="13769"/>
                  <a:pt x="1059" y="13714"/>
                  <a:pt x="1023" y="13677"/>
                </a:cubicBezTo>
                <a:cubicBezTo>
                  <a:pt x="969" y="13622"/>
                  <a:pt x="955" y="13556"/>
                  <a:pt x="955" y="13326"/>
                </a:cubicBezTo>
                <a:cubicBezTo>
                  <a:pt x="955" y="13080"/>
                  <a:pt x="945" y="13046"/>
                  <a:pt x="887" y="13028"/>
                </a:cubicBezTo>
                <a:cubicBezTo>
                  <a:pt x="838" y="13013"/>
                  <a:pt x="819" y="12986"/>
                  <a:pt x="819" y="12893"/>
                </a:cubicBezTo>
                <a:cubicBezTo>
                  <a:pt x="819" y="12818"/>
                  <a:pt x="784" y="12734"/>
                  <a:pt x="750" y="12704"/>
                </a:cubicBezTo>
                <a:cubicBezTo>
                  <a:pt x="697" y="12658"/>
                  <a:pt x="705" y="12528"/>
                  <a:pt x="705" y="11028"/>
                </a:cubicBezTo>
                <a:cubicBezTo>
                  <a:pt x="705" y="9529"/>
                  <a:pt x="697" y="9425"/>
                  <a:pt x="750" y="9379"/>
                </a:cubicBezTo>
                <a:cubicBezTo>
                  <a:pt x="782" y="9352"/>
                  <a:pt x="819" y="9280"/>
                  <a:pt x="819" y="9217"/>
                </a:cubicBezTo>
                <a:cubicBezTo>
                  <a:pt x="819" y="9155"/>
                  <a:pt x="840" y="9043"/>
                  <a:pt x="864" y="9001"/>
                </a:cubicBezTo>
                <a:cubicBezTo>
                  <a:pt x="918" y="8909"/>
                  <a:pt x="946" y="8734"/>
                  <a:pt x="955" y="8433"/>
                </a:cubicBezTo>
                <a:cubicBezTo>
                  <a:pt x="960" y="8273"/>
                  <a:pt x="980" y="8209"/>
                  <a:pt x="1023" y="8163"/>
                </a:cubicBezTo>
                <a:cubicBezTo>
                  <a:pt x="1056" y="8128"/>
                  <a:pt x="1069" y="8051"/>
                  <a:pt x="1069" y="8001"/>
                </a:cubicBezTo>
                <a:cubicBezTo>
                  <a:pt x="1069" y="7951"/>
                  <a:pt x="1101" y="7892"/>
                  <a:pt x="1137" y="7866"/>
                </a:cubicBezTo>
                <a:cubicBezTo>
                  <a:pt x="1181" y="7833"/>
                  <a:pt x="1205" y="7765"/>
                  <a:pt x="1205" y="7676"/>
                </a:cubicBezTo>
                <a:cubicBezTo>
                  <a:pt x="1205" y="7579"/>
                  <a:pt x="1224" y="7530"/>
                  <a:pt x="1273" y="7514"/>
                </a:cubicBezTo>
                <a:cubicBezTo>
                  <a:pt x="1323" y="7499"/>
                  <a:pt x="1341" y="7482"/>
                  <a:pt x="1341" y="7379"/>
                </a:cubicBezTo>
                <a:cubicBezTo>
                  <a:pt x="1341" y="7278"/>
                  <a:pt x="1362" y="7232"/>
                  <a:pt x="1410" y="7217"/>
                </a:cubicBezTo>
                <a:cubicBezTo>
                  <a:pt x="1453" y="7204"/>
                  <a:pt x="1471" y="7164"/>
                  <a:pt x="1478" y="7082"/>
                </a:cubicBezTo>
                <a:cubicBezTo>
                  <a:pt x="1485" y="7000"/>
                  <a:pt x="1520" y="6945"/>
                  <a:pt x="1569" y="6920"/>
                </a:cubicBezTo>
                <a:cubicBezTo>
                  <a:pt x="1609" y="6899"/>
                  <a:pt x="1649" y="6841"/>
                  <a:pt x="1660" y="6785"/>
                </a:cubicBezTo>
                <a:cubicBezTo>
                  <a:pt x="1670" y="6728"/>
                  <a:pt x="1707" y="6641"/>
                  <a:pt x="1751" y="6595"/>
                </a:cubicBezTo>
                <a:cubicBezTo>
                  <a:pt x="1795" y="6550"/>
                  <a:pt x="1842" y="6476"/>
                  <a:pt x="1842" y="6433"/>
                </a:cubicBezTo>
                <a:cubicBezTo>
                  <a:pt x="1842" y="6391"/>
                  <a:pt x="1866" y="6332"/>
                  <a:pt x="1910" y="6298"/>
                </a:cubicBezTo>
                <a:cubicBezTo>
                  <a:pt x="1954" y="6264"/>
                  <a:pt x="1995" y="6192"/>
                  <a:pt x="2001" y="6136"/>
                </a:cubicBezTo>
                <a:cubicBezTo>
                  <a:pt x="2009" y="6058"/>
                  <a:pt x="2033" y="6026"/>
                  <a:pt x="2115" y="6001"/>
                </a:cubicBezTo>
                <a:cubicBezTo>
                  <a:pt x="2205" y="5973"/>
                  <a:pt x="2228" y="5940"/>
                  <a:pt x="2228" y="5838"/>
                </a:cubicBezTo>
                <a:cubicBezTo>
                  <a:pt x="2228" y="5753"/>
                  <a:pt x="2252" y="5717"/>
                  <a:pt x="2296" y="5703"/>
                </a:cubicBezTo>
                <a:cubicBezTo>
                  <a:pt x="2336" y="5691"/>
                  <a:pt x="2370" y="5631"/>
                  <a:pt x="2387" y="5541"/>
                </a:cubicBezTo>
                <a:cubicBezTo>
                  <a:pt x="2413" y="5413"/>
                  <a:pt x="2416" y="5390"/>
                  <a:pt x="2524" y="5379"/>
                </a:cubicBezTo>
                <a:cubicBezTo>
                  <a:pt x="2626" y="5369"/>
                  <a:pt x="2642" y="5342"/>
                  <a:pt x="2660" y="5244"/>
                </a:cubicBezTo>
                <a:cubicBezTo>
                  <a:pt x="2684" y="5117"/>
                  <a:pt x="2763" y="5055"/>
                  <a:pt x="2888" y="5055"/>
                </a:cubicBezTo>
                <a:cubicBezTo>
                  <a:pt x="2952" y="5055"/>
                  <a:pt x="2984" y="5040"/>
                  <a:pt x="3001" y="4946"/>
                </a:cubicBezTo>
                <a:cubicBezTo>
                  <a:pt x="3024" y="4822"/>
                  <a:pt x="3106" y="4757"/>
                  <a:pt x="3251" y="4757"/>
                </a:cubicBezTo>
                <a:cubicBezTo>
                  <a:pt x="3325" y="4757"/>
                  <a:pt x="3381" y="4688"/>
                  <a:pt x="3388" y="4568"/>
                </a:cubicBezTo>
                <a:cubicBezTo>
                  <a:pt x="3390" y="4529"/>
                  <a:pt x="3447" y="4481"/>
                  <a:pt x="3570" y="4460"/>
                </a:cubicBezTo>
                <a:cubicBezTo>
                  <a:pt x="3747" y="4429"/>
                  <a:pt x="3820" y="4374"/>
                  <a:pt x="3820" y="4244"/>
                </a:cubicBezTo>
                <a:cubicBezTo>
                  <a:pt x="3820" y="4198"/>
                  <a:pt x="3865" y="4198"/>
                  <a:pt x="4047" y="4190"/>
                </a:cubicBezTo>
                <a:cubicBezTo>
                  <a:pt x="4255" y="4180"/>
                  <a:pt x="4276" y="4158"/>
                  <a:pt x="4297" y="4082"/>
                </a:cubicBezTo>
                <a:cubicBezTo>
                  <a:pt x="4310" y="4034"/>
                  <a:pt x="4322" y="3989"/>
                  <a:pt x="4320" y="3973"/>
                </a:cubicBezTo>
                <a:cubicBezTo>
                  <a:pt x="4312" y="3907"/>
                  <a:pt x="4464" y="3873"/>
                  <a:pt x="4752" y="3865"/>
                </a:cubicBezTo>
                <a:lnTo>
                  <a:pt x="5048" y="3838"/>
                </a:lnTo>
                <a:close/>
                <a:moveTo>
                  <a:pt x="11209" y="4946"/>
                </a:moveTo>
                <a:cubicBezTo>
                  <a:pt x="11274" y="4932"/>
                  <a:pt x="11311" y="4947"/>
                  <a:pt x="11323" y="5001"/>
                </a:cubicBezTo>
                <a:cubicBezTo>
                  <a:pt x="11335" y="5056"/>
                  <a:pt x="11374" y="5073"/>
                  <a:pt x="11505" y="5082"/>
                </a:cubicBezTo>
                <a:lnTo>
                  <a:pt x="11664" y="5082"/>
                </a:lnTo>
                <a:lnTo>
                  <a:pt x="11664" y="5271"/>
                </a:lnTo>
                <a:cubicBezTo>
                  <a:pt x="11664" y="5433"/>
                  <a:pt x="11656" y="5422"/>
                  <a:pt x="11573" y="5433"/>
                </a:cubicBezTo>
                <a:cubicBezTo>
                  <a:pt x="11484" y="5445"/>
                  <a:pt x="11463" y="5547"/>
                  <a:pt x="11528" y="5595"/>
                </a:cubicBezTo>
                <a:cubicBezTo>
                  <a:pt x="11546" y="5609"/>
                  <a:pt x="11560" y="5631"/>
                  <a:pt x="11550" y="5649"/>
                </a:cubicBezTo>
                <a:cubicBezTo>
                  <a:pt x="11541" y="5668"/>
                  <a:pt x="11532" y="5690"/>
                  <a:pt x="11550" y="5703"/>
                </a:cubicBezTo>
                <a:cubicBezTo>
                  <a:pt x="11569" y="5717"/>
                  <a:pt x="11584" y="5737"/>
                  <a:pt x="11573" y="5757"/>
                </a:cubicBezTo>
                <a:cubicBezTo>
                  <a:pt x="11530" y="5839"/>
                  <a:pt x="11595" y="5947"/>
                  <a:pt x="11687" y="5947"/>
                </a:cubicBezTo>
                <a:cubicBezTo>
                  <a:pt x="11737" y="5947"/>
                  <a:pt x="11823" y="5985"/>
                  <a:pt x="11869" y="6028"/>
                </a:cubicBezTo>
                <a:cubicBezTo>
                  <a:pt x="11915" y="6071"/>
                  <a:pt x="12009" y="6124"/>
                  <a:pt x="12096" y="6136"/>
                </a:cubicBezTo>
                <a:cubicBezTo>
                  <a:pt x="12183" y="6147"/>
                  <a:pt x="12283" y="6189"/>
                  <a:pt x="12301" y="6217"/>
                </a:cubicBezTo>
                <a:cubicBezTo>
                  <a:pt x="12319" y="6244"/>
                  <a:pt x="12402" y="6258"/>
                  <a:pt x="12483" y="6271"/>
                </a:cubicBezTo>
                <a:cubicBezTo>
                  <a:pt x="12563" y="6284"/>
                  <a:pt x="12623" y="6324"/>
                  <a:pt x="12642" y="6352"/>
                </a:cubicBezTo>
                <a:cubicBezTo>
                  <a:pt x="12660" y="6380"/>
                  <a:pt x="12728" y="6434"/>
                  <a:pt x="12778" y="6460"/>
                </a:cubicBezTo>
                <a:cubicBezTo>
                  <a:pt x="12829" y="6487"/>
                  <a:pt x="12857" y="6520"/>
                  <a:pt x="12846" y="6541"/>
                </a:cubicBezTo>
                <a:cubicBezTo>
                  <a:pt x="12835" y="6564"/>
                  <a:pt x="12881" y="6595"/>
                  <a:pt x="12937" y="6595"/>
                </a:cubicBezTo>
                <a:cubicBezTo>
                  <a:pt x="13067" y="6595"/>
                  <a:pt x="13213" y="6655"/>
                  <a:pt x="13187" y="6703"/>
                </a:cubicBezTo>
                <a:cubicBezTo>
                  <a:pt x="13175" y="6727"/>
                  <a:pt x="13219" y="6730"/>
                  <a:pt x="13301" y="6730"/>
                </a:cubicBezTo>
                <a:cubicBezTo>
                  <a:pt x="13407" y="6730"/>
                  <a:pt x="13425" y="6754"/>
                  <a:pt x="13437" y="6812"/>
                </a:cubicBezTo>
                <a:cubicBezTo>
                  <a:pt x="13446" y="6852"/>
                  <a:pt x="13494" y="6882"/>
                  <a:pt x="13528" y="6893"/>
                </a:cubicBezTo>
                <a:cubicBezTo>
                  <a:pt x="13563" y="6903"/>
                  <a:pt x="13597" y="6967"/>
                  <a:pt x="13597" y="7001"/>
                </a:cubicBezTo>
                <a:cubicBezTo>
                  <a:pt x="13597" y="7046"/>
                  <a:pt x="13624" y="7055"/>
                  <a:pt x="13710" y="7055"/>
                </a:cubicBezTo>
                <a:cubicBezTo>
                  <a:pt x="13799" y="7055"/>
                  <a:pt x="13834" y="7080"/>
                  <a:pt x="13847" y="7136"/>
                </a:cubicBezTo>
                <a:cubicBezTo>
                  <a:pt x="13856" y="7177"/>
                  <a:pt x="13881" y="7206"/>
                  <a:pt x="13915" y="7217"/>
                </a:cubicBezTo>
                <a:cubicBezTo>
                  <a:pt x="13949" y="7228"/>
                  <a:pt x="13983" y="7266"/>
                  <a:pt x="13983" y="7298"/>
                </a:cubicBezTo>
                <a:cubicBezTo>
                  <a:pt x="13983" y="7330"/>
                  <a:pt x="14015" y="7368"/>
                  <a:pt x="14051" y="7379"/>
                </a:cubicBezTo>
                <a:cubicBezTo>
                  <a:pt x="14087" y="7390"/>
                  <a:pt x="14120" y="7425"/>
                  <a:pt x="14120" y="7460"/>
                </a:cubicBezTo>
                <a:cubicBezTo>
                  <a:pt x="14120" y="7496"/>
                  <a:pt x="14127" y="7498"/>
                  <a:pt x="14142" y="7487"/>
                </a:cubicBezTo>
                <a:cubicBezTo>
                  <a:pt x="14157" y="7476"/>
                  <a:pt x="14216" y="7542"/>
                  <a:pt x="14279" y="7622"/>
                </a:cubicBezTo>
                <a:cubicBezTo>
                  <a:pt x="14341" y="7703"/>
                  <a:pt x="14407" y="7798"/>
                  <a:pt x="14438" y="7812"/>
                </a:cubicBezTo>
                <a:cubicBezTo>
                  <a:pt x="14469" y="7826"/>
                  <a:pt x="14506" y="7860"/>
                  <a:pt x="14506" y="7893"/>
                </a:cubicBezTo>
                <a:cubicBezTo>
                  <a:pt x="14506" y="7926"/>
                  <a:pt x="14524" y="7947"/>
                  <a:pt x="14552" y="7947"/>
                </a:cubicBezTo>
                <a:cubicBezTo>
                  <a:pt x="14579" y="7947"/>
                  <a:pt x="14608" y="7963"/>
                  <a:pt x="14620" y="8001"/>
                </a:cubicBezTo>
                <a:cubicBezTo>
                  <a:pt x="14631" y="8038"/>
                  <a:pt x="14664" y="8092"/>
                  <a:pt x="14688" y="8109"/>
                </a:cubicBezTo>
                <a:cubicBezTo>
                  <a:pt x="14712" y="8126"/>
                  <a:pt x="14733" y="8159"/>
                  <a:pt x="14733" y="8190"/>
                </a:cubicBezTo>
                <a:cubicBezTo>
                  <a:pt x="14733" y="8221"/>
                  <a:pt x="14756" y="8244"/>
                  <a:pt x="14779" y="8244"/>
                </a:cubicBezTo>
                <a:cubicBezTo>
                  <a:pt x="14847" y="8244"/>
                  <a:pt x="14982" y="8461"/>
                  <a:pt x="15006" y="8596"/>
                </a:cubicBezTo>
                <a:cubicBezTo>
                  <a:pt x="15020" y="8670"/>
                  <a:pt x="15045" y="8731"/>
                  <a:pt x="15075" y="8731"/>
                </a:cubicBezTo>
                <a:cubicBezTo>
                  <a:pt x="15102" y="8731"/>
                  <a:pt x="15134" y="8770"/>
                  <a:pt x="15143" y="8812"/>
                </a:cubicBezTo>
                <a:cubicBezTo>
                  <a:pt x="15152" y="8853"/>
                  <a:pt x="15186" y="8881"/>
                  <a:pt x="15211" y="8893"/>
                </a:cubicBezTo>
                <a:cubicBezTo>
                  <a:pt x="15236" y="8904"/>
                  <a:pt x="15256" y="8944"/>
                  <a:pt x="15256" y="8974"/>
                </a:cubicBezTo>
                <a:cubicBezTo>
                  <a:pt x="15256" y="9004"/>
                  <a:pt x="15289" y="9044"/>
                  <a:pt x="15325" y="9055"/>
                </a:cubicBezTo>
                <a:cubicBezTo>
                  <a:pt x="15382" y="9073"/>
                  <a:pt x="15405" y="9111"/>
                  <a:pt x="15393" y="9244"/>
                </a:cubicBezTo>
                <a:cubicBezTo>
                  <a:pt x="15392" y="9259"/>
                  <a:pt x="15424" y="9309"/>
                  <a:pt x="15461" y="9325"/>
                </a:cubicBezTo>
                <a:cubicBezTo>
                  <a:pt x="15512" y="9348"/>
                  <a:pt x="15529" y="9389"/>
                  <a:pt x="15529" y="9488"/>
                </a:cubicBezTo>
                <a:cubicBezTo>
                  <a:pt x="15529" y="9588"/>
                  <a:pt x="15525" y="9607"/>
                  <a:pt x="15575" y="9623"/>
                </a:cubicBezTo>
                <a:cubicBezTo>
                  <a:pt x="15625" y="9638"/>
                  <a:pt x="15643" y="9678"/>
                  <a:pt x="15643" y="9785"/>
                </a:cubicBezTo>
                <a:cubicBezTo>
                  <a:pt x="15643" y="9887"/>
                  <a:pt x="15673" y="9920"/>
                  <a:pt x="15711" y="9920"/>
                </a:cubicBezTo>
                <a:cubicBezTo>
                  <a:pt x="15740" y="9920"/>
                  <a:pt x="15770" y="9960"/>
                  <a:pt x="15779" y="10001"/>
                </a:cubicBezTo>
                <a:cubicBezTo>
                  <a:pt x="15788" y="10042"/>
                  <a:pt x="15811" y="10098"/>
                  <a:pt x="15848" y="10109"/>
                </a:cubicBezTo>
                <a:cubicBezTo>
                  <a:pt x="15910" y="10129"/>
                  <a:pt x="15927" y="10137"/>
                  <a:pt x="15916" y="10623"/>
                </a:cubicBezTo>
                <a:cubicBezTo>
                  <a:pt x="15906" y="11055"/>
                  <a:pt x="15896" y="11148"/>
                  <a:pt x="15848" y="11190"/>
                </a:cubicBezTo>
                <a:cubicBezTo>
                  <a:pt x="15813" y="11220"/>
                  <a:pt x="15779" y="11305"/>
                  <a:pt x="15779" y="11380"/>
                </a:cubicBezTo>
                <a:cubicBezTo>
                  <a:pt x="15779" y="11473"/>
                  <a:pt x="15760" y="11500"/>
                  <a:pt x="15711" y="11515"/>
                </a:cubicBezTo>
                <a:cubicBezTo>
                  <a:pt x="15662" y="11530"/>
                  <a:pt x="15643" y="11574"/>
                  <a:pt x="15643" y="11677"/>
                </a:cubicBezTo>
                <a:cubicBezTo>
                  <a:pt x="15643" y="11780"/>
                  <a:pt x="15624" y="11824"/>
                  <a:pt x="15575" y="11839"/>
                </a:cubicBezTo>
                <a:cubicBezTo>
                  <a:pt x="15525" y="11855"/>
                  <a:pt x="15529" y="11872"/>
                  <a:pt x="15529" y="11974"/>
                </a:cubicBezTo>
                <a:cubicBezTo>
                  <a:pt x="15529" y="12077"/>
                  <a:pt x="15511" y="12121"/>
                  <a:pt x="15461" y="12136"/>
                </a:cubicBezTo>
                <a:cubicBezTo>
                  <a:pt x="15414" y="12151"/>
                  <a:pt x="15393" y="12188"/>
                  <a:pt x="15393" y="12272"/>
                </a:cubicBezTo>
                <a:cubicBezTo>
                  <a:pt x="15393" y="12355"/>
                  <a:pt x="15372" y="12392"/>
                  <a:pt x="15325" y="12407"/>
                </a:cubicBezTo>
                <a:cubicBezTo>
                  <a:pt x="15275" y="12422"/>
                  <a:pt x="15256" y="12466"/>
                  <a:pt x="15256" y="12569"/>
                </a:cubicBezTo>
                <a:cubicBezTo>
                  <a:pt x="15256" y="12669"/>
                  <a:pt x="15235" y="12717"/>
                  <a:pt x="15188" y="12731"/>
                </a:cubicBezTo>
                <a:cubicBezTo>
                  <a:pt x="15154" y="12742"/>
                  <a:pt x="15129" y="12771"/>
                  <a:pt x="15120" y="12812"/>
                </a:cubicBezTo>
                <a:cubicBezTo>
                  <a:pt x="15111" y="12853"/>
                  <a:pt x="15080" y="12893"/>
                  <a:pt x="15052" y="12893"/>
                </a:cubicBezTo>
                <a:cubicBezTo>
                  <a:pt x="15023" y="12893"/>
                  <a:pt x="14984" y="12916"/>
                  <a:pt x="14984" y="12947"/>
                </a:cubicBezTo>
                <a:cubicBezTo>
                  <a:pt x="14984" y="12978"/>
                  <a:pt x="14985" y="13011"/>
                  <a:pt x="14961" y="13028"/>
                </a:cubicBezTo>
                <a:cubicBezTo>
                  <a:pt x="14936" y="13046"/>
                  <a:pt x="14887" y="13126"/>
                  <a:pt x="14870" y="13191"/>
                </a:cubicBezTo>
                <a:cubicBezTo>
                  <a:pt x="14848" y="13273"/>
                  <a:pt x="14806" y="13300"/>
                  <a:pt x="14733" y="13326"/>
                </a:cubicBezTo>
                <a:cubicBezTo>
                  <a:pt x="14652" y="13355"/>
                  <a:pt x="14628" y="13397"/>
                  <a:pt x="14620" y="13488"/>
                </a:cubicBezTo>
                <a:cubicBezTo>
                  <a:pt x="14614" y="13551"/>
                  <a:pt x="14586" y="13627"/>
                  <a:pt x="14552" y="13650"/>
                </a:cubicBezTo>
                <a:cubicBezTo>
                  <a:pt x="14462" y="13712"/>
                  <a:pt x="14394" y="13791"/>
                  <a:pt x="14370" y="13866"/>
                </a:cubicBezTo>
                <a:cubicBezTo>
                  <a:pt x="14358" y="13902"/>
                  <a:pt x="14327" y="13947"/>
                  <a:pt x="14301" y="13947"/>
                </a:cubicBezTo>
                <a:cubicBezTo>
                  <a:pt x="14276" y="13947"/>
                  <a:pt x="14243" y="13986"/>
                  <a:pt x="14233" y="14029"/>
                </a:cubicBezTo>
                <a:cubicBezTo>
                  <a:pt x="14223" y="14073"/>
                  <a:pt x="14180" y="14083"/>
                  <a:pt x="14142" y="14083"/>
                </a:cubicBezTo>
                <a:cubicBezTo>
                  <a:pt x="14106" y="14083"/>
                  <a:pt x="14083" y="14123"/>
                  <a:pt x="14074" y="14164"/>
                </a:cubicBezTo>
                <a:cubicBezTo>
                  <a:pt x="14065" y="14207"/>
                  <a:pt x="14019" y="14257"/>
                  <a:pt x="13960" y="14272"/>
                </a:cubicBezTo>
                <a:cubicBezTo>
                  <a:pt x="13906" y="14286"/>
                  <a:pt x="13857" y="14322"/>
                  <a:pt x="13847" y="14353"/>
                </a:cubicBezTo>
                <a:cubicBezTo>
                  <a:pt x="13837" y="14384"/>
                  <a:pt x="13804" y="14407"/>
                  <a:pt x="13779" y="14407"/>
                </a:cubicBezTo>
                <a:cubicBezTo>
                  <a:pt x="13753" y="14407"/>
                  <a:pt x="13720" y="14445"/>
                  <a:pt x="13710" y="14488"/>
                </a:cubicBezTo>
                <a:cubicBezTo>
                  <a:pt x="13700" y="14537"/>
                  <a:pt x="13665" y="14569"/>
                  <a:pt x="13619" y="14569"/>
                </a:cubicBezTo>
                <a:cubicBezTo>
                  <a:pt x="13574" y="14569"/>
                  <a:pt x="13507" y="14608"/>
                  <a:pt x="13437" y="14704"/>
                </a:cubicBezTo>
                <a:cubicBezTo>
                  <a:pt x="13342" y="14837"/>
                  <a:pt x="13297" y="14866"/>
                  <a:pt x="13187" y="14866"/>
                </a:cubicBezTo>
                <a:cubicBezTo>
                  <a:pt x="13094" y="14866"/>
                  <a:pt x="13074" y="14877"/>
                  <a:pt x="13074" y="14921"/>
                </a:cubicBezTo>
                <a:cubicBezTo>
                  <a:pt x="13074" y="14953"/>
                  <a:pt x="13037" y="15015"/>
                  <a:pt x="13005" y="15029"/>
                </a:cubicBezTo>
                <a:cubicBezTo>
                  <a:pt x="12974" y="15043"/>
                  <a:pt x="12933" y="15080"/>
                  <a:pt x="12915" y="15110"/>
                </a:cubicBezTo>
                <a:cubicBezTo>
                  <a:pt x="12896" y="15139"/>
                  <a:pt x="12813" y="15151"/>
                  <a:pt x="12733" y="15164"/>
                </a:cubicBezTo>
                <a:cubicBezTo>
                  <a:pt x="12652" y="15177"/>
                  <a:pt x="12569" y="15216"/>
                  <a:pt x="12551" y="15245"/>
                </a:cubicBezTo>
                <a:cubicBezTo>
                  <a:pt x="12533" y="15273"/>
                  <a:pt x="12459" y="15312"/>
                  <a:pt x="12369" y="15326"/>
                </a:cubicBezTo>
                <a:cubicBezTo>
                  <a:pt x="12279" y="15340"/>
                  <a:pt x="12179" y="15378"/>
                  <a:pt x="12164" y="15407"/>
                </a:cubicBezTo>
                <a:cubicBezTo>
                  <a:pt x="12125" y="15485"/>
                  <a:pt x="11933" y="15465"/>
                  <a:pt x="11869" y="15380"/>
                </a:cubicBezTo>
                <a:cubicBezTo>
                  <a:pt x="11794" y="15281"/>
                  <a:pt x="11788" y="15136"/>
                  <a:pt x="11846" y="15110"/>
                </a:cubicBezTo>
                <a:cubicBezTo>
                  <a:pt x="11872" y="15098"/>
                  <a:pt x="11902" y="15049"/>
                  <a:pt x="11914" y="14975"/>
                </a:cubicBezTo>
                <a:cubicBezTo>
                  <a:pt x="11926" y="14900"/>
                  <a:pt x="11935" y="14824"/>
                  <a:pt x="11960" y="14812"/>
                </a:cubicBezTo>
                <a:cubicBezTo>
                  <a:pt x="11985" y="14801"/>
                  <a:pt x="12005" y="14725"/>
                  <a:pt x="12005" y="14650"/>
                </a:cubicBezTo>
                <a:cubicBezTo>
                  <a:pt x="12005" y="14571"/>
                  <a:pt x="12041" y="14510"/>
                  <a:pt x="12073" y="14488"/>
                </a:cubicBezTo>
                <a:cubicBezTo>
                  <a:pt x="12103" y="14469"/>
                  <a:pt x="12119" y="14410"/>
                  <a:pt x="12119" y="14353"/>
                </a:cubicBezTo>
                <a:cubicBezTo>
                  <a:pt x="12119" y="14291"/>
                  <a:pt x="12150" y="14241"/>
                  <a:pt x="12187" y="14218"/>
                </a:cubicBezTo>
                <a:cubicBezTo>
                  <a:pt x="12225" y="14194"/>
                  <a:pt x="12255" y="14124"/>
                  <a:pt x="12255" y="14056"/>
                </a:cubicBezTo>
                <a:cubicBezTo>
                  <a:pt x="12255" y="13995"/>
                  <a:pt x="12274" y="13920"/>
                  <a:pt x="12301" y="13893"/>
                </a:cubicBezTo>
                <a:cubicBezTo>
                  <a:pt x="12328" y="13867"/>
                  <a:pt x="12346" y="13790"/>
                  <a:pt x="12346" y="13731"/>
                </a:cubicBezTo>
                <a:cubicBezTo>
                  <a:pt x="12346" y="13668"/>
                  <a:pt x="12375" y="13628"/>
                  <a:pt x="12414" y="13596"/>
                </a:cubicBezTo>
                <a:cubicBezTo>
                  <a:pt x="12472" y="13549"/>
                  <a:pt x="12477" y="13451"/>
                  <a:pt x="12505" y="12974"/>
                </a:cubicBezTo>
                <a:cubicBezTo>
                  <a:pt x="12532" y="12527"/>
                  <a:pt x="12549" y="12421"/>
                  <a:pt x="12596" y="12380"/>
                </a:cubicBezTo>
                <a:cubicBezTo>
                  <a:pt x="12628" y="12352"/>
                  <a:pt x="12664" y="12292"/>
                  <a:pt x="12664" y="12245"/>
                </a:cubicBezTo>
                <a:cubicBezTo>
                  <a:pt x="12665" y="12197"/>
                  <a:pt x="12670" y="12142"/>
                  <a:pt x="12687" y="12109"/>
                </a:cubicBezTo>
                <a:cubicBezTo>
                  <a:pt x="12704" y="12077"/>
                  <a:pt x="12726" y="11610"/>
                  <a:pt x="12733" y="11055"/>
                </a:cubicBezTo>
                <a:cubicBezTo>
                  <a:pt x="12743" y="10195"/>
                  <a:pt x="12728" y="10029"/>
                  <a:pt x="12687" y="10001"/>
                </a:cubicBezTo>
                <a:cubicBezTo>
                  <a:pt x="12655" y="9980"/>
                  <a:pt x="12634" y="9863"/>
                  <a:pt x="12619" y="9677"/>
                </a:cubicBezTo>
                <a:cubicBezTo>
                  <a:pt x="12606" y="9521"/>
                  <a:pt x="12588" y="9374"/>
                  <a:pt x="12573" y="9352"/>
                </a:cubicBezTo>
                <a:cubicBezTo>
                  <a:pt x="12559" y="9331"/>
                  <a:pt x="12528" y="9145"/>
                  <a:pt x="12505" y="8920"/>
                </a:cubicBezTo>
                <a:cubicBezTo>
                  <a:pt x="12479" y="8658"/>
                  <a:pt x="12443" y="8507"/>
                  <a:pt x="12414" y="8487"/>
                </a:cubicBezTo>
                <a:cubicBezTo>
                  <a:pt x="12390" y="8470"/>
                  <a:pt x="12369" y="8397"/>
                  <a:pt x="12369" y="8325"/>
                </a:cubicBezTo>
                <a:cubicBezTo>
                  <a:pt x="12369" y="8232"/>
                  <a:pt x="12367" y="8177"/>
                  <a:pt x="12323" y="8163"/>
                </a:cubicBezTo>
                <a:cubicBezTo>
                  <a:pt x="12275" y="8148"/>
                  <a:pt x="12251" y="8103"/>
                  <a:pt x="12232" y="7893"/>
                </a:cubicBezTo>
                <a:cubicBezTo>
                  <a:pt x="12214" y="7677"/>
                  <a:pt x="12184" y="7603"/>
                  <a:pt x="12119" y="7541"/>
                </a:cubicBezTo>
                <a:cubicBezTo>
                  <a:pt x="12074" y="7500"/>
                  <a:pt x="12051" y="7427"/>
                  <a:pt x="12051" y="7379"/>
                </a:cubicBezTo>
                <a:cubicBezTo>
                  <a:pt x="12051" y="7331"/>
                  <a:pt x="12024" y="7293"/>
                  <a:pt x="12005" y="7271"/>
                </a:cubicBezTo>
                <a:cubicBezTo>
                  <a:pt x="11987" y="7249"/>
                  <a:pt x="11986" y="7176"/>
                  <a:pt x="11982" y="7109"/>
                </a:cubicBezTo>
                <a:cubicBezTo>
                  <a:pt x="11978" y="7031"/>
                  <a:pt x="11951" y="6958"/>
                  <a:pt x="11914" y="6947"/>
                </a:cubicBezTo>
                <a:cubicBezTo>
                  <a:pt x="11883" y="6937"/>
                  <a:pt x="11846" y="6908"/>
                  <a:pt x="11846" y="6866"/>
                </a:cubicBezTo>
                <a:cubicBezTo>
                  <a:pt x="11846" y="6824"/>
                  <a:pt x="11814" y="6731"/>
                  <a:pt x="11778" y="6676"/>
                </a:cubicBezTo>
                <a:cubicBezTo>
                  <a:pt x="11742" y="6622"/>
                  <a:pt x="11709" y="6542"/>
                  <a:pt x="11709" y="6487"/>
                </a:cubicBezTo>
                <a:cubicBezTo>
                  <a:pt x="11709" y="6407"/>
                  <a:pt x="11704" y="6379"/>
                  <a:pt x="11619" y="6352"/>
                </a:cubicBezTo>
                <a:cubicBezTo>
                  <a:pt x="11528" y="6324"/>
                  <a:pt x="11503" y="6313"/>
                  <a:pt x="11505" y="6217"/>
                </a:cubicBezTo>
                <a:cubicBezTo>
                  <a:pt x="11506" y="6147"/>
                  <a:pt x="11498" y="6087"/>
                  <a:pt x="11459" y="6055"/>
                </a:cubicBezTo>
                <a:cubicBezTo>
                  <a:pt x="11415" y="6017"/>
                  <a:pt x="11399" y="5961"/>
                  <a:pt x="11414" y="5893"/>
                </a:cubicBezTo>
                <a:cubicBezTo>
                  <a:pt x="11429" y="5819"/>
                  <a:pt x="11411" y="5791"/>
                  <a:pt x="11346" y="5730"/>
                </a:cubicBezTo>
                <a:cubicBezTo>
                  <a:pt x="11265" y="5655"/>
                  <a:pt x="11269" y="5639"/>
                  <a:pt x="11323" y="5568"/>
                </a:cubicBezTo>
                <a:cubicBezTo>
                  <a:pt x="11377" y="5497"/>
                  <a:pt x="11371" y="5492"/>
                  <a:pt x="11300" y="5433"/>
                </a:cubicBezTo>
                <a:cubicBezTo>
                  <a:pt x="11244" y="5387"/>
                  <a:pt x="11239" y="5343"/>
                  <a:pt x="11255" y="5271"/>
                </a:cubicBezTo>
                <a:cubicBezTo>
                  <a:pt x="11270" y="5197"/>
                  <a:pt x="11250" y="5168"/>
                  <a:pt x="11187" y="5109"/>
                </a:cubicBezTo>
                <a:cubicBezTo>
                  <a:pt x="11090" y="5019"/>
                  <a:pt x="11087" y="4974"/>
                  <a:pt x="11209" y="4946"/>
                </a:cubicBezTo>
                <a:close/>
                <a:moveTo>
                  <a:pt x="10004" y="5974"/>
                </a:moveTo>
                <a:cubicBezTo>
                  <a:pt x="10077" y="5976"/>
                  <a:pt x="10136" y="5991"/>
                  <a:pt x="10141" y="6001"/>
                </a:cubicBezTo>
                <a:cubicBezTo>
                  <a:pt x="10180" y="6076"/>
                  <a:pt x="10113" y="6333"/>
                  <a:pt x="10050" y="6352"/>
                </a:cubicBezTo>
                <a:cubicBezTo>
                  <a:pt x="10016" y="6362"/>
                  <a:pt x="9981" y="6379"/>
                  <a:pt x="9981" y="6406"/>
                </a:cubicBezTo>
                <a:cubicBezTo>
                  <a:pt x="9981" y="6433"/>
                  <a:pt x="9963" y="6488"/>
                  <a:pt x="9936" y="6514"/>
                </a:cubicBezTo>
                <a:cubicBezTo>
                  <a:pt x="9909" y="6541"/>
                  <a:pt x="9891" y="6592"/>
                  <a:pt x="9891" y="6649"/>
                </a:cubicBezTo>
                <a:cubicBezTo>
                  <a:pt x="9891" y="6713"/>
                  <a:pt x="9849" y="6787"/>
                  <a:pt x="9800" y="6839"/>
                </a:cubicBezTo>
                <a:cubicBezTo>
                  <a:pt x="9755" y="6885"/>
                  <a:pt x="9731" y="6944"/>
                  <a:pt x="9731" y="6974"/>
                </a:cubicBezTo>
                <a:cubicBezTo>
                  <a:pt x="9731" y="7003"/>
                  <a:pt x="9712" y="7056"/>
                  <a:pt x="9686" y="7082"/>
                </a:cubicBezTo>
                <a:cubicBezTo>
                  <a:pt x="9659" y="7108"/>
                  <a:pt x="9607" y="7197"/>
                  <a:pt x="9595" y="7271"/>
                </a:cubicBezTo>
                <a:cubicBezTo>
                  <a:pt x="9583" y="7346"/>
                  <a:pt x="9574" y="7422"/>
                  <a:pt x="9549" y="7433"/>
                </a:cubicBezTo>
                <a:cubicBezTo>
                  <a:pt x="9523" y="7445"/>
                  <a:pt x="9504" y="7516"/>
                  <a:pt x="9504" y="7595"/>
                </a:cubicBezTo>
                <a:cubicBezTo>
                  <a:pt x="9504" y="7698"/>
                  <a:pt x="9485" y="7715"/>
                  <a:pt x="9436" y="7731"/>
                </a:cubicBezTo>
                <a:cubicBezTo>
                  <a:pt x="9382" y="7747"/>
                  <a:pt x="9368" y="7790"/>
                  <a:pt x="9368" y="7947"/>
                </a:cubicBezTo>
                <a:cubicBezTo>
                  <a:pt x="9368" y="8094"/>
                  <a:pt x="9350" y="8152"/>
                  <a:pt x="9299" y="8190"/>
                </a:cubicBezTo>
                <a:cubicBezTo>
                  <a:pt x="9244" y="8231"/>
                  <a:pt x="9231" y="8269"/>
                  <a:pt x="9231" y="8487"/>
                </a:cubicBezTo>
                <a:cubicBezTo>
                  <a:pt x="9231" y="8760"/>
                  <a:pt x="9192" y="8858"/>
                  <a:pt x="9140" y="8704"/>
                </a:cubicBezTo>
                <a:cubicBezTo>
                  <a:pt x="9119" y="8640"/>
                  <a:pt x="9096" y="8746"/>
                  <a:pt x="9095" y="9055"/>
                </a:cubicBezTo>
                <a:cubicBezTo>
                  <a:pt x="9093" y="9427"/>
                  <a:pt x="9098" y="9509"/>
                  <a:pt x="9049" y="9542"/>
                </a:cubicBezTo>
                <a:cubicBezTo>
                  <a:pt x="8997" y="9576"/>
                  <a:pt x="8995" y="9664"/>
                  <a:pt x="9004" y="10731"/>
                </a:cubicBezTo>
                <a:cubicBezTo>
                  <a:pt x="9010" y="11563"/>
                  <a:pt x="9021" y="11907"/>
                  <a:pt x="9049" y="11947"/>
                </a:cubicBezTo>
                <a:cubicBezTo>
                  <a:pt x="9075" y="11984"/>
                  <a:pt x="9087" y="12203"/>
                  <a:pt x="9095" y="12569"/>
                </a:cubicBezTo>
                <a:cubicBezTo>
                  <a:pt x="9103" y="12968"/>
                  <a:pt x="9119" y="13122"/>
                  <a:pt x="9140" y="13055"/>
                </a:cubicBezTo>
                <a:cubicBezTo>
                  <a:pt x="9182" y="12923"/>
                  <a:pt x="9241" y="13016"/>
                  <a:pt x="9231" y="13191"/>
                </a:cubicBezTo>
                <a:cubicBezTo>
                  <a:pt x="9227" y="13264"/>
                  <a:pt x="9237" y="13313"/>
                  <a:pt x="9254" y="13326"/>
                </a:cubicBezTo>
                <a:cubicBezTo>
                  <a:pt x="9271" y="13339"/>
                  <a:pt x="9284" y="13388"/>
                  <a:pt x="9277" y="13434"/>
                </a:cubicBezTo>
                <a:cubicBezTo>
                  <a:pt x="9269" y="13480"/>
                  <a:pt x="9297" y="13546"/>
                  <a:pt x="9322" y="13569"/>
                </a:cubicBezTo>
                <a:cubicBezTo>
                  <a:pt x="9348" y="13592"/>
                  <a:pt x="9362" y="13656"/>
                  <a:pt x="9368" y="13731"/>
                </a:cubicBezTo>
                <a:cubicBezTo>
                  <a:pt x="9375" y="13833"/>
                  <a:pt x="9391" y="13893"/>
                  <a:pt x="9436" y="13893"/>
                </a:cubicBezTo>
                <a:cubicBezTo>
                  <a:pt x="9507" y="13894"/>
                  <a:pt x="9577" y="13992"/>
                  <a:pt x="9527" y="14029"/>
                </a:cubicBezTo>
                <a:cubicBezTo>
                  <a:pt x="9509" y="14042"/>
                  <a:pt x="9504" y="14120"/>
                  <a:pt x="9504" y="14191"/>
                </a:cubicBezTo>
                <a:cubicBezTo>
                  <a:pt x="9504" y="14287"/>
                  <a:pt x="9501" y="14311"/>
                  <a:pt x="9549" y="14326"/>
                </a:cubicBezTo>
                <a:cubicBezTo>
                  <a:pt x="9592" y="14339"/>
                  <a:pt x="9618" y="14401"/>
                  <a:pt x="9618" y="14461"/>
                </a:cubicBezTo>
                <a:cubicBezTo>
                  <a:pt x="9618" y="14512"/>
                  <a:pt x="9642" y="14571"/>
                  <a:pt x="9663" y="14596"/>
                </a:cubicBezTo>
                <a:cubicBezTo>
                  <a:pt x="9691" y="14629"/>
                  <a:pt x="9690" y="14639"/>
                  <a:pt x="9663" y="14677"/>
                </a:cubicBezTo>
                <a:cubicBezTo>
                  <a:pt x="9636" y="14717"/>
                  <a:pt x="9637" y="14749"/>
                  <a:pt x="9686" y="14785"/>
                </a:cubicBezTo>
                <a:cubicBezTo>
                  <a:pt x="9721" y="14811"/>
                  <a:pt x="9754" y="14862"/>
                  <a:pt x="9754" y="14893"/>
                </a:cubicBezTo>
                <a:cubicBezTo>
                  <a:pt x="9754" y="14925"/>
                  <a:pt x="9781" y="14948"/>
                  <a:pt x="9800" y="14948"/>
                </a:cubicBezTo>
                <a:cubicBezTo>
                  <a:pt x="9818" y="14948"/>
                  <a:pt x="9828" y="15002"/>
                  <a:pt x="9845" y="15056"/>
                </a:cubicBezTo>
                <a:cubicBezTo>
                  <a:pt x="9862" y="15109"/>
                  <a:pt x="9914" y="15142"/>
                  <a:pt x="9936" y="15137"/>
                </a:cubicBezTo>
                <a:cubicBezTo>
                  <a:pt x="9997" y="15122"/>
                  <a:pt x="10023" y="15388"/>
                  <a:pt x="9981" y="15515"/>
                </a:cubicBezTo>
                <a:cubicBezTo>
                  <a:pt x="9944" y="15631"/>
                  <a:pt x="9845" y="15662"/>
                  <a:pt x="9800" y="15569"/>
                </a:cubicBezTo>
                <a:cubicBezTo>
                  <a:pt x="9781" y="15531"/>
                  <a:pt x="9679" y="15499"/>
                  <a:pt x="9436" y="15488"/>
                </a:cubicBezTo>
                <a:cubicBezTo>
                  <a:pt x="9171" y="15476"/>
                  <a:pt x="9080" y="15456"/>
                  <a:pt x="9049" y="15407"/>
                </a:cubicBezTo>
                <a:cubicBezTo>
                  <a:pt x="9028" y="15372"/>
                  <a:pt x="8985" y="15333"/>
                  <a:pt x="8936" y="15326"/>
                </a:cubicBezTo>
                <a:cubicBezTo>
                  <a:pt x="8815" y="15308"/>
                  <a:pt x="8794" y="15246"/>
                  <a:pt x="8913" y="15218"/>
                </a:cubicBezTo>
                <a:cubicBezTo>
                  <a:pt x="8967" y="15205"/>
                  <a:pt x="8875" y="15200"/>
                  <a:pt x="8685" y="15191"/>
                </a:cubicBezTo>
                <a:cubicBezTo>
                  <a:pt x="8412" y="15178"/>
                  <a:pt x="8333" y="15165"/>
                  <a:pt x="8299" y="15110"/>
                </a:cubicBezTo>
                <a:cubicBezTo>
                  <a:pt x="8276" y="15072"/>
                  <a:pt x="8250" y="15029"/>
                  <a:pt x="8231" y="15029"/>
                </a:cubicBezTo>
                <a:cubicBezTo>
                  <a:pt x="8211" y="15029"/>
                  <a:pt x="8164" y="14989"/>
                  <a:pt x="8140" y="14948"/>
                </a:cubicBezTo>
                <a:cubicBezTo>
                  <a:pt x="8108" y="14894"/>
                  <a:pt x="8050" y="14875"/>
                  <a:pt x="7935" y="14866"/>
                </a:cubicBezTo>
                <a:cubicBezTo>
                  <a:pt x="7809" y="14857"/>
                  <a:pt x="7762" y="14841"/>
                  <a:pt x="7753" y="14785"/>
                </a:cubicBezTo>
                <a:cubicBezTo>
                  <a:pt x="7734" y="14668"/>
                  <a:pt x="7634" y="14569"/>
                  <a:pt x="7526" y="14569"/>
                </a:cubicBezTo>
                <a:cubicBezTo>
                  <a:pt x="7456" y="14569"/>
                  <a:pt x="7423" y="14536"/>
                  <a:pt x="7412" y="14488"/>
                </a:cubicBezTo>
                <a:cubicBezTo>
                  <a:pt x="7404" y="14450"/>
                  <a:pt x="7361" y="14401"/>
                  <a:pt x="7321" y="14380"/>
                </a:cubicBezTo>
                <a:cubicBezTo>
                  <a:pt x="7282" y="14359"/>
                  <a:pt x="7249" y="14325"/>
                  <a:pt x="7253" y="14299"/>
                </a:cubicBezTo>
                <a:cubicBezTo>
                  <a:pt x="7258" y="14273"/>
                  <a:pt x="7245" y="14245"/>
                  <a:pt x="7208" y="14245"/>
                </a:cubicBezTo>
                <a:cubicBezTo>
                  <a:pt x="7167" y="14245"/>
                  <a:pt x="7127" y="14210"/>
                  <a:pt x="7117" y="14164"/>
                </a:cubicBezTo>
                <a:cubicBezTo>
                  <a:pt x="7107" y="14121"/>
                  <a:pt x="7089" y="14083"/>
                  <a:pt x="7071" y="14083"/>
                </a:cubicBezTo>
                <a:cubicBezTo>
                  <a:pt x="7026" y="14083"/>
                  <a:pt x="6720" y="13746"/>
                  <a:pt x="6730" y="13704"/>
                </a:cubicBezTo>
                <a:cubicBezTo>
                  <a:pt x="6735" y="13686"/>
                  <a:pt x="6730" y="13677"/>
                  <a:pt x="6707" y="13677"/>
                </a:cubicBezTo>
                <a:cubicBezTo>
                  <a:pt x="6658" y="13677"/>
                  <a:pt x="6480" y="13467"/>
                  <a:pt x="6480" y="13407"/>
                </a:cubicBezTo>
                <a:cubicBezTo>
                  <a:pt x="6480" y="13384"/>
                  <a:pt x="6461" y="13353"/>
                  <a:pt x="6435" y="13353"/>
                </a:cubicBezTo>
                <a:cubicBezTo>
                  <a:pt x="6408" y="13353"/>
                  <a:pt x="6352" y="13298"/>
                  <a:pt x="6321" y="13218"/>
                </a:cubicBezTo>
                <a:cubicBezTo>
                  <a:pt x="6289" y="13137"/>
                  <a:pt x="6251" y="13050"/>
                  <a:pt x="6230" y="13028"/>
                </a:cubicBezTo>
                <a:cubicBezTo>
                  <a:pt x="6209" y="13007"/>
                  <a:pt x="6195" y="12950"/>
                  <a:pt x="6184" y="12893"/>
                </a:cubicBezTo>
                <a:cubicBezTo>
                  <a:pt x="6171" y="12823"/>
                  <a:pt x="6118" y="12760"/>
                  <a:pt x="6048" y="12731"/>
                </a:cubicBezTo>
                <a:cubicBezTo>
                  <a:pt x="5957" y="12693"/>
                  <a:pt x="5963" y="12671"/>
                  <a:pt x="5980" y="12569"/>
                </a:cubicBezTo>
                <a:cubicBezTo>
                  <a:pt x="5996" y="12472"/>
                  <a:pt x="5973" y="12471"/>
                  <a:pt x="5912" y="12461"/>
                </a:cubicBezTo>
                <a:cubicBezTo>
                  <a:pt x="5867" y="12453"/>
                  <a:pt x="5850" y="12405"/>
                  <a:pt x="5843" y="12353"/>
                </a:cubicBezTo>
                <a:cubicBezTo>
                  <a:pt x="5838" y="12307"/>
                  <a:pt x="5787" y="12255"/>
                  <a:pt x="5752" y="12245"/>
                </a:cubicBezTo>
                <a:cubicBezTo>
                  <a:pt x="5707" y="12231"/>
                  <a:pt x="5707" y="12192"/>
                  <a:pt x="5707" y="12109"/>
                </a:cubicBezTo>
                <a:cubicBezTo>
                  <a:pt x="5707" y="12042"/>
                  <a:pt x="5667" y="11987"/>
                  <a:pt x="5639" y="11974"/>
                </a:cubicBezTo>
                <a:cubicBezTo>
                  <a:pt x="5612" y="11962"/>
                  <a:pt x="5593" y="11928"/>
                  <a:pt x="5593" y="11893"/>
                </a:cubicBezTo>
                <a:cubicBezTo>
                  <a:pt x="5593" y="11837"/>
                  <a:pt x="5483" y="11553"/>
                  <a:pt x="5343" y="11244"/>
                </a:cubicBezTo>
                <a:cubicBezTo>
                  <a:pt x="5197" y="10921"/>
                  <a:pt x="5179" y="10791"/>
                  <a:pt x="5207" y="10677"/>
                </a:cubicBezTo>
                <a:cubicBezTo>
                  <a:pt x="5222" y="10613"/>
                  <a:pt x="5254" y="10563"/>
                  <a:pt x="5275" y="10569"/>
                </a:cubicBezTo>
                <a:cubicBezTo>
                  <a:pt x="5295" y="10574"/>
                  <a:pt x="5298" y="10559"/>
                  <a:pt x="5298" y="10515"/>
                </a:cubicBezTo>
                <a:cubicBezTo>
                  <a:pt x="5298" y="10467"/>
                  <a:pt x="5330" y="10418"/>
                  <a:pt x="5366" y="10407"/>
                </a:cubicBezTo>
                <a:cubicBezTo>
                  <a:pt x="5415" y="10391"/>
                  <a:pt x="5439" y="10338"/>
                  <a:pt x="5457" y="10136"/>
                </a:cubicBezTo>
                <a:cubicBezTo>
                  <a:pt x="5471" y="9975"/>
                  <a:pt x="5495" y="9879"/>
                  <a:pt x="5525" y="9866"/>
                </a:cubicBezTo>
                <a:cubicBezTo>
                  <a:pt x="5551" y="9854"/>
                  <a:pt x="5571" y="9811"/>
                  <a:pt x="5571" y="9758"/>
                </a:cubicBezTo>
                <a:cubicBezTo>
                  <a:pt x="5571" y="9694"/>
                  <a:pt x="5595" y="9636"/>
                  <a:pt x="5639" y="9623"/>
                </a:cubicBezTo>
                <a:cubicBezTo>
                  <a:pt x="5699" y="9604"/>
                  <a:pt x="5698" y="9596"/>
                  <a:pt x="5707" y="9433"/>
                </a:cubicBezTo>
                <a:cubicBezTo>
                  <a:pt x="5709" y="9402"/>
                  <a:pt x="5744" y="9360"/>
                  <a:pt x="5775" y="9352"/>
                </a:cubicBezTo>
                <a:cubicBezTo>
                  <a:pt x="5807" y="9345"/>
                  <a:pt x="5821" y="9315"/>
                  <a:pt x="5821" y="9271"/>
                </a:cubicBezTo>
                <a:cubicBezTo>
                  <a:pt x="5821" y="9225"/>
                  <a:pt x="5851" y="9175"/>
                  <a:pt x="5889" y="9163"/>
                </a:cubicBezTo>
                <a:cubicBezTo>
                  <a:pt x="5936" y="9149"/>
                  <a:pt x="5957" y="9111"/>
                  <a:pt x="5957" y="9028"/>
                </a:cubicBezTo>
                <a:cubicBezTo>
                  <a:pt x="5957" y="8947"/>
                  <a:pt x="5981" y="8906"/>
                  <a:pt x="6025" y="8893"/>
                </a:cubicBezTo>
                <a:cubicBezTo>
                  <a:pt x="6060" y="8882"/>
                  <a:pt x="6084" y="8826"/>
                  <a:pt x="6093" y="8785"/>
                </a:cubicBezTo>
                <a:cubicBezTo>
                  <a:pt x="6102" y="8744"/>
                  <a:pt x="6133" y="8731"/>
                  <a:pt x="6162" y="8731"/>
                </a:cubicBezTo>
                <a:cubicBezTo>
                  <a:pt x="6190" y="8731"/>
                  <a:pt x="6229" y="8703"/>
                  <a:pt x="6230" y="8677"/>
                </a:cubicBezTo>
                <a:cubicBezTo>
                  <a:pt x="6230" y="8650"/>
                  <a:pt x="6240" y="8595"/>
                  <a:pt x="6275" y="8541"/>
                </a:cubicBezTo>
                <a:cubicBezTo>
                  <a:pt x="6311" y="8488"/>
                  <a:pt x="6343" y="8392"/>
                  <a:pt x="6344" y="8352"/>
                </a:cubicBezTo>
                <a:cubicBezTo>
                  <a:pt x="6344" y="8313"/>
                  <a:pt x="6376" y="8282"/>
                  <a:pt x="6412" y="8271"/>
                </a:cubicBezTo>
                <a:cubicBezTo>
                  <a:pt x="6448" y="8260"/>
                  <a:pt x="6480" y="8239"/>
                  <a:pt x="6480" y="8217"/>
                </a:cubicBezTo>
                <a:cubicBezTo>
                  <a:pt x="6480" y="8166"/>
                  <a:pt x="6891" y="7676"/>
                  <a:pt x="6935" y="7676"/>
                </a:cubicBezTo>
                <a:cubicBezTo>
                  <a:pt x="6953" y="7676"/>
                  <a:pt x="6971" y="7638"/>
                  <a:pt x="6980" y="7595"/>
                </a:cubicBezTo>
                <a:cubicBezTo>
                  <a:pt x="6990" y="7553"/>
                  <a:pt x="7017" y="7514"/>
                  <a:pt x="7048" y="7514"/>
                </a:cubicBezTo>
                <a:cubicBezTo>
                  <a:pt x="7109" y="7514"/>
                  <a:pt x="7183" y="7431"/>
                  <a:pt x="7230" y="7298"/>
                </a:cubicBezTo>
                <a:cubicBezTo>
                  <a:pt x="7247" y="7250"/>
                  <a:pt x="7308" y="7204"/>
                  <a:pt x="7367" y="7190"/>
                </a:cubicBezTo>
                <a:cubicBezTo>
                  <a:pt x="7424" y="7176"/>
                  <a:pt x="7462" y="7137"/>
                  <a:pt x="7458" y="7109"/>
                </a:cubicBezTo>
                <a:cubicBezTo>
                  <a:pt x="7453" y="7080"/>
                  <a:pt x="7497" y="7062"/>
                  <a:pt x="7549" y="7055"/>
                </a:cubicBezTo>
                <a:cubicBezTo>
                  <a:pt x="7601" y="7048"/>
                  <a:pt x="7617" y="7034"/>
                  <a:pt x="7617" y="7001"/>
                </a:cubicBezTo>
                <a:cubicBezTo>
                  <a:pt x="7617" y="6969"/>
                  <a:pt x="7654" y="6907"/>
                  <a:pt x="7685" y="6893"/>
                </a:cubicBezTo>
                <a:cubicBezTo>
                  <a:pt x="7717" y="6879"/>
                  <a:pt x="7752" y="6850"/>
                  <a:pt x="7776" y="6812"/>
                </a:cubicBezTo>
                <a:cubicBezTo>
                  <a:pt x="7806" y="6762"/>
                  <a:pt x="7881" y="6730"/>
                  <a:pt x="7981" y="6730"/>
                </a:cubicBezTo>
                <a:cubicBezTo>
                  <a:pt x="8095" y="6730"/>
                  <a:pt x="8103" y="6712"/>
                  <a:pt x="8117" y="6649"/>
                </a:cubicBezTo>
                <a:cubicBezTo>
                  <a:pt x="8130" y="6590"/>
                  <a:pt x="8167" y="6595"/>
                  <a:pt x="8253" y="6595"/>
                </a:cubicBezTo>
                <a:cubicBezTo>
                  <a:pt x="8325" y="6595"/>
                  <a:pt x="8378" y="6551"/>
                  <a:pt x="8390" y="6514"/>
                </a:cubicBezTo>
                <a:cubicBezTo>
                  <a:pt x="8400" y="6482"/>
                  <a:pt x="8444" y="6460"/>
                  <a:pt x="8481" y="6460"/>
                </a:cubicBezTo>
                <a:cubicBezTo>
                  <a:pt x="8518" y="6460"/>
                  <a:pt x="8578" y="6433"/>
                  <a:pt x="8617" y="6379"/>
                </a:cubicBezTo>
                <a:cubicBezTo>
                  <a:pt x="8676" y="6299"/>
                  <a:pt x="8726" y="6271"/>
                  <a:pt x="8867" y="6271"/>
                </a:cubicBezTo>
                <a:cubicBezTo>
                  <a:pt x="8983" y="6271"/>
                  <a:pt x="9037" y="6254"/>
                  <a:pt x="9049" y="6217"/>
                </a:cubicBezTo>
                <a:cubicBezTo>
                  <a:pt x="9059" y="6187"/>
                  <a:pt x="9135" y="6151"/>
                  <a:pt x="9208" y="6136"/>
                </a:cubicBezTo>
                <a:cubicBezTo>
                  <a:pt x="9282" y="6121"/>
                  <a:pt x="9331" y="6100"/>
                  <a:pt x="9322" y="6082"/>
                </a:cubicBezTo>
                <a:cubicBezTo>
                  <a:pt x="9313" y="6064"/>
                  <a:pt x="9308" y="6038"/>
                  <a:pt x="9322" y="6028"/>
                </a:cubicBezTo>
                <a:cubicBezTo>
                  <a:pt x="9363" y="5998"/>
                  <a:pt x="9786" y="5967"/>
                  <a:pt x="10004" y="5974"/>
                </a:cubicBezTo>
                <a:close/>
                <a:moveTo>
                  <a:pt x="10755" y="6460"/>
                </a:moveTo>
                <a:cubicBezTo>
                  <a:pt x="10778" y="6456"/>
                  <a:pt x="10790" y="6448"/>
                  <a:pt x="10823" y="6487"/>
                </a:cubicBezTo>
                <a:cubicBezTo>
                  <a:pt x="10858" y="6529"/>
                  <a:pt x="10926" y="6588"/>
                  <a:pt x="10959" y="6595"/>
                </a:cubicBezTo>
                <a:cubicBezTo>
                  <a:pt x="11002" y="6605"/>
                  <a:pt x="11020" y="6656"/>
                  <a:pt x="11027" y="6757"/>
                </a:cubicBezTo>
                <a:cubicBezTo>
                  <a:pt x="11035" y="6859"/>
                  <a:pt x="11050" y="6878"/>
                  <a:pt x="11096" y="6893"/>
                </a:cubicBezTo>
                <a:cubicBezTo>
                  <a:pt x="11134" y="6904"/>
                  <a:pt x="11164" y="6951"/>
                  <a:pt x="11164" y="7001"/>
                </a:cubicBezTo>
                <a:cubicBezTo>
                  <a:pt x="11164" y="7047"/>
                  <a:pt x="11210" y="7140"/>
                  <a:pt x="11255" y="7190"/>
                </a:cubicBezTo>
                <a:cubicBezTo>
                  <a:pt x="11301" y="7241"/>
                  <a:pt x="11323" y="7324"/>
                  <a:pt x="11323" y="7379"/>
                </a:cubicBezTo>
                <a:cubicBezTo>
                  <a:pt x="11323" y="7453"/>
                  <a:pt x="11344" y="7485"/>
                  <a:pt x="11414" y="7514"/>
                </a:cubicBezTo>
                <a:cubicBezTo>
                  <a:pt x="11501" y="7551"/>
                  <a:pt x="11528" y="7565"/>
                  <a:pt x="11550" y="7812"/>
                </a:cubicBezTo>
                <a:cubicBezTo>
                  <a:pt x="11568" y="8006"/>
                  <a:pt x="11573" y="8098"/>
                  <a:pt x="11619" y="8136"/>
                </a:cubicBezTo>
                <a:cubicBezTo>
                  <a:pt x="11655" y="8166"/>
                  <a:pt x="11687" y="8234"/>
                  <a:pt x="11687" y="8298"/>
                </a:cubicBezTo>
                <a:cubicBezTo>
                  <a:pt x="11687" y="8359"/>
                  <a:pt x="11707" y="8422"/>
                  <a:pt x="11732" y="8433"/>
                </a:cubicBezTo>
                <a:cubicBezTo>
                  <a:pt x="11762" y="8447"/>
                  <a:pt x="11785" y="8537"/>
                  <a:pt x="11800" y="8731"/>
                </a:cubicBezTo>
                <a:cubicBezTo>
                  <a:pt x="11813" y="8893"/>
                  <a:pt x="11829" y="9043"/>
                  <a:pt x="11846" y="9055"/>
                </a:cubicBezTo>
                <a:cubicBezTo>
                  <a:pt x="11862" y="9067"/>
                  <a:pt x="11891" y="9107"/>
                  <a:pt x="11891" y="9136"/>
                </a:cubicBezTo>
                <a:cubicBezTo>
                  <a:pt x="11891" y="9166"/>
                  <a:pt x="11893" y="9238"/>
                  <a:pt x="11914" y="9298"/>
                </a:cubicBezTo>
                <a:cubicBezTo>
                  <a:pt x="11935" y="9359"/>
                  <a:pt x="11956" y="9461"/>
                  <a:pt x="11960" y="9515"/>
                </a:cubicBezTo>
                <a:cubicBezTo>
                  <a:pt x="11963" y="9568"/>
                  <a:pt x="11989" y="9634"/>
                  <a:pt x="12005" y="9677"/>
                </a:cubicBezTo>
                <a:cubicBezTo>
                  <a:pt x="12021" y="9720"/>
                  <a:pt x="12028" y="10342"/>
                  <a:pt x="12028" y="11055"/>
                </a:cubicBezTo>
                <a:cubicBezTo>
                  <a:pt x="12028" y="12246"/>
                  <a:pt x="12035" y="12361"/>
                  <a:pt x="11982" y="12407"/>
                </a:cubicBezTo>
                <a:cubicBezTo>
                  <a:pt x="11949" y="12436"/>
                  <a:pt x="11914" y="12496"/>
                  <a:pt x="11914" y="12569"/>
                </a:cubicBezTo>
                <a:cubicBezTo>
                  <a:pt x="11914" y="12638"/>
                  <a:pt x="11894" y="12692"/>
                  <a:pt x="11869" y="12704"/>
                </a:cubicBezTo>
                <a:cubicBezTo>
                  <a:pt x="11839" y="12717"/>
                  <a:pt x="11815" y="12835"/>
                  <a:pt x="11800" y="13001"/>
                </a:cubicBezTo>
                <a:cubicBezTo>
                  <a:pt x="11768" y="13379"/>
                  <a:pt x="11729" y="13551"/>
                  <a:pt x="11641" y="13650"/>
                </a:cubicBezTo>
                <a:cubicBezTo>
                  <a:pt x="11584" y="13715"/>
                  <a:pt x="11544" y="13798"/>
                  <a:pt x="11528" y="13974"/>
                </a:cubicBezTo>
                <a:cubicBezTo>
                  <a:pt x="11514" y="14118"/>
                  <a:pt x="11509" y="14232"/>
                  <a:pt x="11482" y="14245"/>
                </a:cubicBezTo>
                <a:cubicBezTo>
                  <a:pt x="11456" y="14257"/>
                  <a:pt x="11437" y="14328"/>
                  <a:pt x="11437" y="14407"/>
                </a:cubicBezTo>
                <a:cubicBezTo>
                  <a:pt x="11437" y="14509"/>
                  <a:pt x="11416" y="14527"/>
                  <a:pt x="11368" y="14542"/>
                </a:cubicBezTo>
                <a:cubicBezTo>
                  <a:pt x="11323" y="14556"/>
                  <a:pt x="11285" y="14604"/>
                  <a:pt x="11277" y="14704"/>
                </a:cubicBezTo>
                <a:cubicBezTo>
                  <a:pt x="11270" y="14816"/>
                  <a:pt x="11252" y="14845"/>
                  <a:pt x="11187" y="14866"/>
                </a:cubicBezTo>
                <a:cubicBezTo>
                  <a:pt x="11142" y="14881"/>
                  <a:pt x="11126" y="14918"/>
                  <a:pt x="11141" y="14921"/>
                </a:cubicBezTo>
                <a:cubicBezTo>
                  <a:pt x="11156" y="14923"/>
                  <a:pt x="11133" y="14966"/>
                  <a:pt x="11096" y="15029"/>
                </a:cubicBezTo>
                <a:cubicBezTo>
                  <a:pt x="11058" y="15091"/>
                  <a:pt x="11027" y="15199"/>
                  <a:pt x="11027" y="15272"/>
                </a:cubicBezTo>
                <a:cubicBezTo>
                  <a:pt x="11027" y="15345"/>
                  <a:pt x="11026" y="15435"/>
                  <a:pt x="11005" y="15461"/>
                </a:cubicBezTo>
                <a:cubicBezTo>
                  <a:pt x="10966" y="15507"/>
                  <a:pt x="10859" y="15494"/>
                  <a:pt x="10664" y="15461"/>
                </a:cubicBezTo>
                <a:cubicBezTo>
                  <a:pt x="10543" y="15441"/>
                  <a:pt x="10491" y="15394"/>
                  <a:pt x="10527" y="15326"/>
                </a:cubicBezTo>
                <a:cubicBezTo>
                  <a:pt x="10575" y="15235"/>
                  <a:pt x="10568" y="15184"/>
                  <a:pt x="10504" y="15164"/>
                </a:cubicBezTo>
                <a:cubicBezTo>
                  <a:pt x="10468" y="15153"/>
                  <a:pt x="10436" y="15130"/>
                  <a:pt x="10436" y="15083"/>
                </a:cubicBezTo>
                <a:cubicBezTo>
                  <a:pt x="10436" y="14977"/>
                  <a:pt x="10391" y="14977"/>
                  <a:pt x="10368" y="15083"/>
                </a:cubicBezTo>
                <a:cubicBezTo>
                  <a:pt x="10356" y="15135"/>
                  <a:pt x="10338" y="15145"/>
                  <a:pt x="10300" y="15137"/>
                </a:cubicBezTo>
                <a:cubicBezTo>
                  <a:pt x="10215" y="15118"/>
                  <a:pt x="10198" y="14881"/>
                  <a:pt x="10277" y="14812"/>
                </a:cubicBezTo>
                <a:cubicBezTo>
                  <a:pt x="10332" y="14764"/>
                  <a:pt x="10333" y="14753"/>
                  <a:pt x="10277" y="14704"/>
                </a:cubicBezTo>
                <a:cubicBezTo>
                  <a:pt x="10241" y="14673"/>
                  <a:pt x="10196" y="14597"/>
                  <a:pt x="10186" y="14488"/>
                </a:cubicBezTo>
                <a:cubicBezTo>
                  <a:pt x="10174" y="14356"/>
                  <a:pt x="10163" y="14286"/>
                  <a:pt x="10118" y="14272"/>
                </a:cubicBezTo>
                <a:cubicBezTo>
                  <a:pt x="10073" y="14258"/>
                  <a:pt x="10050" y="14232"/>
                  <a:pt x="10050" y="14137"/>
                </a:cubicBezTo>
                <a:cubicBezTo>
                  <a:pt x="10050" y="14048"/>
                  <a:pt x="10026" y="13980"/>
                  <a:pt x="9981" y="13947"/>
                </a:cubicBezTo>
                <a:cubicBezTo>
                  <a:pt x="9931" y="13910"/>
                  <a:pt x="9913" y="13869"/>
                  <a:pt x="9913" y="13731"/>
                </a:cubicBezTo>
                <a:cubicBezTo>
                  <a:pt x="9913" y="13611"/>
                  <a:pt x="9903" y="13518"/>
                  <a:pt x="9868" y="13488"/>
                </a:cubicBezTo>
                <a:cubicBezTo>
                  <a:pt x="9838" y="13462"/>
                  <a:pt x="9810" y="13355"/>
                  <a:pt x="9800" y="13245"/>
                </a:cubicBezTo>
                <a:cubicBezTo>
                  <a:pt x="9788" y="13120"/>
                  <a:pt x="9748" y="13034"/>
                  <a:pt x="9709" y="13001"/>
                </a:cubicBezTo>
                <a:cubicBezTo>
                  <a:pt x="9660" y="12961"/>
                  <a:pt x="9663" y="12909"/>
                  <a:pt x="9663" y="12704"/>
                </a:cubicBezTo>
                <a:cubicBezTo>
                  <a:pt x="9663" y="12505"/>
                  <a:pt x="9639" y="12445"/>
                  <a:pt x="9595" y="12407"/>
                </a:cubicBezTo>
                <a:cubicBezTo>
                  <a:pt x="9542" y="12361"/>
                  <a:pt x="9549" y="12237"/>
                  <a:pt x="9549" y="10893"/>
                </a:cubicBezTo>
                <a:cubicBezTo>
                  <a:pt x="9549" y="9558"/>
                  <a:pt x="9543" y="9421"/>
                  <a:pt x="9595" y="9352"/>
                </a:cubicBezTo>
                <a:cubicBezTo>
                  <a:pt x="9638" y="9296"/>
                  <a:pt x="9663" y="9224"/>
                  <a:pt x="9663" y="9028"/>
                </a:cubicBezTo>
                <a:cubicBezTo>
                  <a:pt x="9663" y="8797"/>
                  <a:pt x="9674" y="8748"/>
                  <a:pt x="9731" y="8731"/>
                </a:cubicBezTo>
                <a:cubicBezTo>
                  <a:pt x="9786" y="8714"/>
                  <a:pt x="9799" y="8681"/>
                  <a:pt x="9800" y="8514"/>
                </a:cubicBezTo>
                <a:cubicBezTo>
                  <a:pt x="9800" y="8376"/>
                  <a:pt x="9801" y="8284"/>
                  <a:pt x="9845" y="8217"/>
                </a:cubicBezTo>
                <a:cubicBezTo>
                  <a:pt x="9882" y="8160"/>
                  <a:pt x="9913" y="8060"/>
                  <a:pt x="9913" y="7974"/>
                </a:cubicBezTo>
                <a:cubicBezTo>
                  <a:pt x="9914" y="7815"/>
                  <a:pt x="10041" y="7622"/>
                  <a:pt x="10141" y="7622"/>
                </a:cubicBezTo>
                <a:cubicBezTo>
                  <a:pt x="10180" y="7622"/>
                  <a:pt x="10194" y="7610"/>
                  <a:pt x="10186" y="7514"/>
                </a:cubicBezTo>
                <a:cubicBezTo>
                  <a:pt x="10179" y="7429"/>
                  <a:pt x="10153" y="7380"/>
                  <a:pt x="10118" y="7379"/>
                </a:cubicBezTo>
                <a:cubicBezTo>
                  <a:pt x="10089" y="7379"/>
                  <a:pt x="10035" y="7356"/>
                  <a:pt x="10004" y="7325"/>
                </a:cubicBezTo>
                <a:cubicBezTo>
                  <a:pt x="9952" y="7273"/>
                  <a:pt x="9954" y="7260"/>
                  <a:pt x="10004" y="7217"/>
                </a:cubicBezTo>
                <a:cubicBezTo>
                  <a:pt x="10039" y="7186"/>
                  <a:pt x="10050" y="7153"/>
                  <a:pt x="10027" y="7136"/>
                </a:cubicBezTo>
                <a:cubicBezTo>
                  <a:pt x="9967" y="7092"/>
                  <a:pt x="10013" y="7055"/>
                  <a:pt x="10118" y="7055"/>
                </a:cubicBezTo>
                <a:cubicBezTo>
                  <a:pt x="10190" y="7055"/>
                  <a:pt x="10219" y="7080"/>
                  <a:pt x="10232" y="7136"/>
                </a:cubicBezTo>
                <a:cubicBezTo>
                  <a:pt x="10260" y="7263"/>
                  <a:pt x="10323" y="7205"/>
                  <a:pt x="10323" y="7055"/>
                </a:cubicBezTo>
                <a:cubicBezTo>
                  <a:pt x="10323" y="6948"/>
                  <a:pt x="10318" y="6908"/>
                  <a:pt x="10368" y="6893"/>
                </a:cubicBezTo>
                <a:cubicBezTo>
                  <a:pt x="10447" y="6868"/>
                  <a:pt x="10460" y="6845"/>
                  <a:pt x="10391" y="6785"/>
                </a:cubicBezTo>
                <a:cubicBezTo>
                  <a:pt x="10347" y="6747"/>
                  <a:pt x="10337" y="6745"/>
                  <a:pt x="10368" y="6676"/>
                </a:cubicBezTo>
                <a:cubicBezTo>
                  <a:pt x="10417" y="6567"/>
                  <a:pt x="10512" y="6565"/>
                  <a:pt x="10550" y="6676"/>
                </a:cubicBezTo>
                <a:cubicBezTo>
                  <a:pt x="10574" y="6749"/>
                  <a:pt x="10571" y="6736"/>
                  <a:pt x="10573" y="6676"/>
                </a:cubicBezTo>
                <a:cubicBezTo>
                  <a:pt x="10574" y="6637"/>
                  <a:pt x="10605" y="6606"/>
                  <a:pt x="10641" y="6595"/>
                </a:cubicBezTo>
                <a:cubicBezTo>
                  <a:pt x="10677" y="6584"/>
                  <a:pt x="10709" y="6543"/>
                  <a:pt x="10709" y="6514"/>
                </a:cubicBezTo>
                <a:cubicBezTo>
                  <a:pt x="10709" y="6469"/>
                  <a:pt x="10731" y="6464"/>
                  <a:pt x="10755" y="6460"/>
                </a:cubicBezTo>
                <a:close/>
                <a:moveTo>
                  <a:pt x="16211" y="12353"/>
                </a:moveTo>
                <a:cubicBezTo>
                  <a:pt x="16261" y="12346"/>
                  <a:pt x="16341" y="12339"/>
                  <a:pt x="16371" y="12353"/>
                </a:cubicBezTo>
                <a:cubicBezTo>
                  <a:pt x="16421" y="12376"/>
                  <a:pt x="16419" y="12391"/>
                  <a:pt x="16371" y="12434"/>
                </a:cubicBezTo>
                <a:cubicBezTo>
                  <a:pt x="16325" y="12474"/>
                  <a:pt x="16316" y="12639"/>
                  <a:pt x="16302" y="13650"/>
                </a:cubicBezTo>
                <a:cubicBezTo>
                  <a:pt x="16290" y="14630"/>
                  <a:pt x="16276" y="14803"/>
                  <a:pt x="16234" y="14839"/>
                </a:cubicBezTo>
                <a:cubicBezTo>
                  <a:pt x="16202" y="14868"/>
                  <a:pt x="16178" y="14988"/>
                  <a:pt x="16166" y="15164"/>
                </a:cubicBezTo>
                <a:cubicBezTo>
                  <a:pt x="16155" y="15332"/>
                  <a:pt x="16127" y="15435"/>
                  <a:pt x="16098" y="15461"/>
                </a:cubicBezTo>
                <a:cubicBezTo>
                  <a:pt x="16072" y="15484"/>
                  <a:pt x="16042" y="15597"/>
                  <a:pt x="16029" y="15704"/>
                </a:cubicBezTo>
                <a:cubicBezTo>
                  <a:pt x="16017" y="15811"/>
                  <a:pt x="15984" y="15926"/>
                  <a:pt x="15961" y="15948"/>
                </a:cubicBezTo>
                <a:cubicBezTo>
                  <a:pt x="15939" y="15969"/>
                  <a:pt x="15922" y="16047"/>
                  <a:pt x="15916" y="16110"/>
                </a:cubicBezTo>
                <a:cubicBezTo>
                  <a:pt x="15900" y="16270"/>
                  <a:pt x="15865" y="16380"/>
                  <a:pt x="15825" y="16380"/>
                </a:cubicBezTo>
                <a:cubicBezTo>
                  <a:pt x="15806" y="16380"/>
                  <a:pt x="15779" y="16465"/>
                  <a:pt x="15779" y="16542"/>
                </a:cubicBezTo>
                <a:cubicBezTo>
                  <a:pt x="15779" y="16644"/>
                  <a:pt x="15754" y="16664"/>
                  <a:pt x="15711" y="16677"/>
                </a:cubicBezTo>
                <a:cubicBezTo>
                  <a:pt x="15676" y="16688"/>
                  <a:pt x="15670" y="16749"/>
                  <a:pt x="15666" y="16813"/>
                </a:cubicBezTo>
                <a:cubicBezTo>
                  <a:pt x="15662" y="16870"/>
                  <a:pt x="15611" y="16945"/>
                  <a:pt x="15575" y="16975"/>
                </a:cubicBezTo>
                <a:cubicBezTo>
                  <a:pt x="15534" y="17008"/>
                  <a:pt x="15529" y="17065"/>
                  <a:pt x="15529" y="17137"/>
                </a:cubicBezTo>
                <a:cubicBezTo>
                  <a:pt x="15529" y="17220"/>
                  <a:pt x="15508" y="17258"/>
                  <a:pt x="15461" y="17272"/>
                </a:cubicBezTo>
                <a:cubicBezTo>
                  <a:pt x="15411" y="17288"/>
                  <a:pt x="15393" y="17332"/>
                  <a:pt x="15393" y="17434"/>
                </a:cubicBezTo>
                <a:cubicBezTo>
                  <a:pt x="15393" y="17535"/>
                  <a:pt x="15371" y="17582"/>
                  <a:pt x="15325" y="17596"/>
                </a:cubicBezTo>
                <a:cubicBezTo>
                  <a:pt x="15290" y="17607"/>
                  <a:pt x="15265" y="17637"/>
                  <a:pt x="15256" y="17678"/>
                </a:cubicBezTo>
                <a:cubicBezTo>
                  <a:pt x="15247" y="17718"/>
                  <a:pt x="15217" y="17759"/>
                  <a:pt x="15188" y="17759"/>
                </a:cubicBezTo>
                <a:cubicBezTo>
                  <a:pt x="15150" y="17759"/>
                  <a:pt x="15120" y="17792"/>
                  <a:pt x="15120" y="17894"/>
                </a:cubicBezTo>
                <a:cubicBezTo>
                  <a:pt x="15120" y="18001"/>
                  <a:pt x="15102" y="18040"/>
                  <a:pt x="15052" y="18056"/>
                </a:cubicBezTo>
                <a:cubicBezTo>
                  <a:pt x="15016" y="18067"/>
                  <a:pt x="14984" y="18107"/>
                  <a:pt x="14984" y="18137"/>
                </a:cubicBezTo>
                <a:cubicBezTo>
                  <a:pt x="14984" y="18167"/>
                  <a:pt x="14970" y="18204"/>
                  <a:pt x="14938" y="18218"/>
                </a:cubicBezTo>
                <a:cubicBezTo>
                  <a:pt x="14907" y="18232"/>
                  <a:pt x="14865" y="18246"/>
                  <a:pt x="14847" y="18272"/>
                </a:cubicBezTo>
                <a:cubicBezTo>
                  <a:pt x="14829" y="18298"/>
                  <a:pt x="14757" y="18345"/>
                  <a:pt x="14688" y="18353"/>
                </a:cubicBezTo>
                <a:cubicBezTo>
                  <a:pt x="14592" y="18365"/>
                  <a:pt x="14557" y="18353"/>
                  <a:pt x="14529" y="18299"/>
                </a:cubicBezTo>
                <a:cubicBezTo>
                  <a:pt x="14497" y="18239"/>
                  <a:pt x="14434" y="18218"/>
                  <a:pt x="14142" y="18218"/>
                </a:cubicBezTo>
                <a:cubicBezTo>
                  <a:pt x="13831" y="18218"/>
                  <a:pt x="13817" y="18209"/>
                  <a:pt x="13801" y="18137"/>
                </a:cubicBezTo>
                <a:cubicBezTo>
                  <a:pt x="13787" y="18071"/>
                  <a:pt x="13748" y="18056"/>
                  <a:pt x="13597" y="18056"/>
                </a:cubicBezTo>
                <a:cubicBezTo>
                  <a:pt x="13448" y="18056"/>
                  <a:pt x="13406" y="18064"/>
                  <a:pt x="13392" y="18002"/>
                </a:cubicBezTo>
                <a:cubicBezTo>
                  <a:pt x="13383" y="17961"/>
                  <a:pt x="13358" y="17904"/>
                  <a:pt x="13324" y="17894"/>
                </a:cubicBezTo>
                <a:cubicBezTo>
                  <a:pt x="13289" y="17883"/>
                  <a:pt x="13256" y="17847"/>
                  <a:pt x="13256" y="17813"/>
                </a:cubicBezTo>
                <a:cubicBezTo>
                  <a:pt x="13256" y="17762"/>
                  <a:pt x="13215" y="17755"/>
                  <a:pt x="13028" y="17759"/>
                </a:cubicBezTo>
                <a:cubicBezTo>
                  <a:pt x="12799" y="17763"/>
                  <a:pt x="12723" y="17740"/>
                  <a:pt x="12755" y="17678"/>
                </a:cubicBezTo>
                <a:cubicBezTo>
                  <a:pt x="12765" y="17659"/>
                  <a:pt x="12746" y="17620"/>
                  <a:pt x="12710" y="17596"/>
                </a:cubicBezTo>
                <a:cubicBezTo>
                  <a:pt x="12673" y="17573"/>
                  <a:pt x="12642" y="17544"/>
                  <a:pt x="12642" y="17515"/>
                </a:cubicBezTo>
                <a:cubicBezTo>
                  <a:pt x="12642" y="17486"/>
                  <a:pt x="12598" y="17461"/>
                  <a:pt x="12551" y="17461"/>
                </a:cubicBezTo>
                <a:cubicBezTo>
                  <a:pt x="12505" y="17461"/>
                  <a:pt x="12445" y="17439"/>
                  <a:pt x="12414" y="17407"/>
                </a:cubicBezTo>
                <a:cubicBezTo>
                  <a:pt x="12383" y="17376"/>
                  <a:pt x="12332" y="17339"/>
                  <a:pt x="12301" y="17326"/>
                </a:cubicBezTo>
                <a:cubicBezTo>
                  <a:pt x="12269" y="17313"/>
                  <a:pt x="12255" y="17275"/>
                  <a:pt x="12255" y="17245"/>
                </a:cubicBezTo>
                <a:cubicBezTo>
                  <a:pt x="12255" y="17192"/>
                  <a:pt x="12139" y="17122"/>
                  <a:pt x="12073" y="17137"/>
                </a:cubicBezTo>
                <a:cubicBezTo>
                  <a:pt x="12056" y="17141"/>
                  <a:pt x="12024" y="17113"/>
                  <a:pt x="12005" y="17083"/>
                </a:cubicBezTo>
                <a:cubicBezTo>
                  <a:pt x="11986" y="17053"/>
                  <a:pt x="11946" y="17016"/>
                  <a:pt x="11914" y="17002"/>
                </a:cubicBezTo>
                <a:cubicBezTo>
                  <a:pt x="11883" y="16988"/>
                  <a:pt x="11846" y="16954"/>
                  <a:pt x="11846" y="16921"/>
                </a:cubicBezTo>
                <a:cubicBezTo>
                  <a:pt x="11846" y="16878"/>
                  <a:pt x="11814" y="16867"/>
                  <a:pt x="11732" y="16867"/>
                </a:cubicBezTo>
                <a:cubicBezTo>
                  <a:pt x="11597" y="16867"/>
                  <a:pt x="11578" y="16809"/>
                  <a:pt x="11619" y="16623"/>
                </a:cubicBezTo>
                <a:cubicBezTo>
                  <a:pt x="11645" y="16503"/>
                  <a:pt x="11659" y="16481"/>
                  <a:pt x="11800" y="16461"/>
                </a:cubicBezTo>
                <a:cubicBezTo>
                  <a:pt x="11894" y="16448"/>
                  <a:pt x="11956" y="16423"/>
                  <a:pt x="11982" y="16380"/>
                </a:cubicBezTo>
                <a:cubicBezTo>
                  <a:pt x="12006" y="16342"/>
                  <a:pt x="12047" y="16322"/>
                  <a:pt x="12073" y="16326"/>
                </a:cubicBezTo>
                <a:cubicBezTo>
                  <a:pt x="12181" y="16344"/>
                  <a:pt x="12548" y="16323"/>
                  <a:pt x="12528" y="16299"/>
                </a:cubicBezTo>
                <a:cubicBezTo>
                  <a:pt x="12488" y="16252"/>
                  <a:pt x="12573" y="16164"/>
                  <a:pt x="12664" y="16164"/>
                </a:cubicBezTo>
                <a:cubicBezTo>
                  <a:pt x="12727" y="16164"/>
                  <a:pt x="12766" y="16137"/>
                  <a:pt x="12778" y="16083"/>
                </a:cubicBezTo>
                <a:cubicBezTo>
                  <a:pt x="12792" y="16019"/>
                  <a:pt x="12813" y="16002"/>
                  <a:pt x="12937" y="16002"/>
                </a:cubicBezTo>
                <a:cubicBezTo>
                  <a:pt x="13072" y="16002"/>
                  <a:pt x="13103" y="15978"/>
                  <a:pt x="13210" y="15840"/>
                </a:cubicBezTo>
                <a:cubicBezTo>
                  <a:pt x="13302" y="15720"/>
                  <a:pt x="13358" y="15677"/>
                  <a:pt x="13437" y="15677"/>
                </a:cubicBezTo>
                <a:cubicBezTo>
                  <a:pt x="13497" y="15677"/>
                  <a:pt x="13564" y="15654"/>
                  <a:pt x="13574" y="15623"/>
                </a:cubicBezTo>
                <a:cubicBezTo>
                  <a:pt x="13584" y="15593"/>
                  <a:pt x="13634" y="15556"/>
                  <a:pt x="13688" y="15542"/>
                </a:cubicBezTo>
                <a:cubicBezTo>
                  <a:pt x="13741" y="15528"/>
                  <a:pt x="13791" y="15492"/>
                  <a:pt x="13801" y="15461"/>
                </a:cubicBezTo>
                <a:cubicBezTo>
                  <a:pt x="13811" y="15430"/>
                  <a:pt x="13855" y="15407"/>
                  <a:pt x="13892" y="15407"/>
                </a:cubicBezTo>
                <a:cubicBezTo>
                  <a:pt x="13938" y="15407"/>
                  <a:pt x="13944" y="15396"/>
                  <a:pt x="13938" y="15353"/>
                </a:cubicBezTo>
                <a:cubicBezTo>
                  <a:pt x="13931" y="15308"/>
                  <a:pt x="13973" y="15270"/>
                  <a:pt x="14051" y="15245"/>
                </a:cubicBezTo>
                <a:cubicBezTo>
                  <a:pt x="14113" y="15225"/>
                  <a:pt x="14169" y="15192"/>
                  <a:pt x="14188" y="15164"/>
                </a:cubicBezTo>
                <a:cubicBezTo>
                  <a:pt x="14207" y="15136"/>
                  <a:pt x="14275" y="15096"/>
                  <a:pt x="14324" y="15083"/>
                </a:cubicBezTo>
                <a:cubicBezTo>
                  <a:pt x="14390" y="15065"/>
                  <a:pt x="14418" y="15040"/>
                  <a:pt x="14438" y="14948"/>
                </a:cubicBezTo>
                <a:cubicBezTo>
                  <a:pt x="14460" y="14844"/>
                  <a:pt x="14468" y="14822"/>
                  <a:pt x="14552" y="14812"/>
                </a:cubicBezTo>
                <a:cubicBezTo>
                  <a:pt x="14639" y="14802"/>
                  <a:pt x="14664" y="14774"/>
                  <a:pt x="14688" y="14650"/>
                </a:cubicBezTo>
                <a:cubicBezTo>
                  <a:pt x="14713" y="14525"/>
                  <a:pt x="14733" y="14499"/>
                  <a:pt x="14824" y="14488"/>
                </a:cubicBezTo>
                <a:cubicBezTo>
                  <a:pt x="14893" y="14480"/>
                  <a:pt x="14938" y="14446"/>
                  <a:pt x="14938" y="14407"/>
                </a:cubicBezTo>
                <a:cubicBezTo>
                  <a:pt x="14938" y="14374"/>
                  <a:pt x="14952" y="14363"/>
                  <a:pt x="14984" y="14353"/>
                </a:cubicBezTo>
                <a:cubicBezTo>
                  <a:pt x="15015" y="14343"/>
                  <a:pt x="15054" y="14292"/>
                  <a:pt x="15075" y="14245"/>
                </a:cubicBezTo>
                <a:cubicBezTo>
                  <a:pt x="15197" y="13958"/>
                  <a:pt x="15233" y="13893"/>
                  <a:pt x="15279" y="13893"/>
                </a:cubicBezTo>
                <a:cubicBezTo>
                  <a:pt x="15336" y="13893"/>
                  <a:pt x="15414" y="13811"/>
                  <a:pt x="15461" y="13677"/>
                </a:cubicBezTo>
                <a:cubicBezTo>
                  <a:pt x="15478" y="13629"/>
                  <a:pt x="15503" y="13596"/>
                  <a:pt x="15529" y="13596"/>
                </a:cubicBezTo>
                <a:cubicBezTo>
                  <a:pt x="15561" y="13596"/>
                  <a:pt x="15591" y="13531"/>
                  <a:pt x="15597" y="13434"/>
                </a:cubicBezTo>
                <a:cubicBezTo>
                  <a:pt x="15606" y="13317"/>
                  <a:pt x="15607" y="13282"/>
                  <a:pt x="15666" y="13272"/>
                </a:cubicBezTo>
                <a:cubicBezTo>
                  <a:pt x="15706" y="13265"/>
                  <a:pt x="15757" y="13249"/>
                  <a:pt x="15757" y="13218"/>
                </a:cubicBezTo>
                <a:cubicBezTo>
                  <a:pt x="15757" y="13186"/>
                  <a:pt x="15775" y="13149"/>
                  <a:pt x="15802" y="13137"/>
                </a:cubicBezTo>
                <a:cubicBezTo>
                  <a:pt x="15833" y="13123"/>
                  <a:pt x="15848" y="13059"/>
                  <a:pt x="15848" y="12974"/>
                </a:cubicBezTo>
                <a:cubicBezTo>
                  <a:pt x="15848" y="12871"/>
                  <a:pt x="15866" y="12828"/>
                  <a:pt x="15916" y="12812"/>
                </a:cubicBezTo>
                <a:cubicBezTo>
                  <a:pt x="15952" y="12801"/>
                  <a:pt x="15984" y="12787"/>
                  <a:pt x="15984" y="12758"/>
                </a:cubicBezTo>
                <a:cubicBezTo>
                  <a:pt x="15984" y="12730"/>
                  <a:pt x="16004" y="12694"/>
                  <a:pt x="16029" y="12677"/>
                </a:cubicBezTo>
                <a:cubicBezTo>
                  <a:pt x="16055" y="12660"/>
                  <a:pt x="16082" y="12563"/>
                  <a:pt x="16098" y="12488"/>
                </a:cubicBezTo>
                <a:cubicBezTo>
                  <a:pt x="16121" y="12378"/>
                  <a:pt x="16138" y="12363"/>
                  <a:pt x="16211" y="12353"/>
                </a:cubicBezTo>
                <a:close/>
                <a:moveTo>
                  <a:pt x="10823" y="16894"/>
                </a:moveTo>
                <a:cubicBezTo>
                  <a:pt x="10850" y="16894"/>
                  <a:pt x="10872" y="16884"/>
                  <a:pt x="10914" y="16894"/>
                </a:cubicBezTo>
                <a:cubicBezTo>
                  <a:pt x="11104" y="16936"/>
                  <a:pt x="11115" y="16943"/>
                  <a:pt x="11141" y="17083"/>
                </a:cubicBezTo>
                <a:cubicBezTo>
                  <a:pt x="11153" y="17150"/>
                  <a:pt x="11181" y="17218"/>
                  <a:pt x="11209" y="17218"/>
                </a:cubicBezTo>
                <a:cubicBezTo>
                  <a:pt x="11237" y="17218"/>
                  <a:pt x="11268" y="17256"/>
                  <a:pt x="11277" y="17299"/>
                </a:cubicBezTo>
                <a:cubicBezTo>
                  <a:pt x="11287" y="17342"/>
                  <a:pt x="11319" y="17353"/>
                  <a:pt x="11346" y="17353"/>
                </a:cubicBezTo>
                <a:cubicBezTo>
                  <a:pt x="11372" y="17353"/>
                  <a:pt x="11404" y="17391"/>
                  <a:pt x="11414" y="17434"/>
                </a:cubicBezTo>
                <a:cubicBezTo>
                  <a:pt x="11423" y="17477"/>
                  <a:pt x="11456" y="17515"/>
                  <a:pt x="11482" y="17515"/>
                </a:cubicBezTo>
                <a:cubicBezTo>
                  <a:pt x="11509" y="17515"/>
                  <a:pt x="11541" y="17555"/>
                  <a:pt x="11550" y="17596"/>
                </a:cubicBezTo>
                <a:cubicBezTo>
                  <a:pt x="11562" y="17651"/>
                  <a:pt x="11601" y="17669"/>
                  <a:pt x="11687" y="17678"/>
                </a:cubicBezTo>
                <a:cubicBezTo>
                  <a:pt x="11791" y="17688"/>
                  <a:pt x="11809" y="17710"/>
                  <a:pt x="11823" y="17813"/>
                </a:cubicBezTo>
                <a:cubicBezTo>
                  <a:pt x="11838" y="17918"/>
                  <a:pt x="11842" y="17938"/>
                  <a:pt x="11960" y="17948"/>
                </a:cubicBezTo>
                <a:cubicBezTo>
                  <a:pt x="12041" y="17955"/>
                  <a:pt x="12129" y="17980"/>
                  <a:pt x="12164" y="18029"/>
                </a:cubicBezTo>
                <a:cubicBezTo>
                  <a:pt x="12195" y="18072"/>
                  <a:pt x="12252" y="18104"/>
                  <a:pt x="12301" y="18110"/>
                </a:cubicBezTo>
                <a:cubicBezTo>
                  <a:pt x="12349" y="18116"/>
                  <a:pt x="12395" y="18160"/>
                  <a:pt x="12414" y="18191"/>
                </a:cubicBezTo>
                <a:cubicBezTo>
                  <a:pt x="12434" y="18222"/>
                  <a:pt x="12474" y="18258"/>
                  <a:pt x="12505" y="18272"/>
                </a:cubicBezTo>
                <a:cubicBezTo>
                  <a:pt x="12537" y="18286"/>
                  <a:pt x="12573" y="18322"/>
                  <a:pt x="12573" y="18353"/>
                </a:cubicBezTo>
                <a:cubicBezTo>
                  <a:pt x="12573" y="18393"/>
                  <a:pt x="12614" y="18426"/>
                  <a:pt x="12710" y="18434"/>
                </a:cubicBezTo>
                <a:cubicBezTo>
                  <a:pt x="12818" y="18444"/>
                  <a:pt x="12853" y="18438"/>
                  <a:pt x="12846" y="18488"/>
                </a:cubicBezTo>
                <a:cubicBezTo>
                  <a:pt x="12840" y="18533"/>
                  <a:pt x="12870" y="18579"/>
                  <a:pt x="12937" y="18597"/>
                </a:cubicBezTo>
                <a:cubicBezTo>
                  <a:pt x="12992" y="18611"/>
                  <a:pt x="13037" y="18648"/>
                  <a:pt x="13051" y="18678"/>
                </a:cubicBezTo>
                <a:cubicBezTo>
                  <a:pt x="13067" y="18711"/>
                  <a:pt x="13156" y="18724"/>
                  <a:pt x="13278" y="18732"/>
                </a:cubicBezTo>
                <a:cubicBezTo>
                  <a:pt x="13438" y="18741"/>
                  <a:pt x="13467" y="18761"/>
                  <a:pt x="13460" y="18813"/>
                </a:cubicBezTo>
                <a:cubicBezTo>
                  <a:pt x="13453" y="18867"/>
                  <a:pt x="13488" y="18862"/>
                  <a:pt x="13733" y="18867"/>
                </a:cubicBezTo>
                <a:cubicBezTo>
                  <a:pt x="13891" y="18870"/>
                  <a:pt x="14039" y="18906"/>
                  <a:pt x="14051" y="18921"/>
                </a:cubicBezTo>
                <a:cubicBezTo>
                  <a:pt x="14064" y="18936"/>
                  <a:pt x="14084" y="19002"/>
                  <a:pt x="14097" y="19083"/>
                </a:cubicBezTo>
                <a:cubicBezTo>
                  <a:pt x="14117" y="19213"/>
                  <a:pt x="14112" y="19253"/>
                  <a:pt x="14051" y="19272"/>
                </a:cubicBezTo>
                <a:cubicBezTo>
                  <a:pt x="14013" y="19284"/>
                  <a:pt x="13983" y="19296"/>
                  <a:pt x="13983" y="19326"/>
                </a:cubicBezTo>
                <a:cubicBezTo>
                  <a:pt x="13983" y="19357"/>
                  <a:pt x="13935" y="19415"/>
                  <a:pt x="13892" y="19435"/>
                </a:cubicBezTo>
                <a:cubicBezTo>
                  <a:pt x="13849" y="19454"/>
                  <a:pt x="13813" y="19493"/>
                  <a:pt x="13801" y="19516"/>
                </a:cubicBezTo>
                <a:cubicBezTo>
                  <a:pt x="13789" y="19539"/>
                  <a:pt x="13771" y="19527"/>
                  <a:pt x="13756" y="19516"/>
                </a:cubicBezTo>
                <a:cubicBezTo>
                  <a:pt x="13741" y="19504"/>
                  <a:pt x="13670" y="19559"/>
                  <a:pt x="13619" y="19624"/>
                </a:cubicBezTo>
                <a:cubicBezTo>
                  <a:pt x="13568" y="19688"/>
                  <a:pt x="13528" y="19732"/>
                  <a:pt x="13506" y="19732"/>
                </a:cubicBezTo>
                <a:cubicBezTo>
                  <a:pt x="13483" y="19732"/>
                  <a:pt x="13460" y="19779"/>
                  <a:pt x="13460" y="19813"/>
                </a:cubicBezTo>
                <a:cubicBezTo>
                  <a:pt x="13460" y="19847"/>
                  <a:pt x="13427" y="19883"/>
                  <a:pt x="13392" y="19894"/>
                </a:cubicBezTo>
                <a:cubicBezTo>
                  <a:pt x="13357" y="19905"/>
                  <a:pt x="13333" y="19920"/>
                  <a:pt x="13324" y="19948"/>
                </a:cubicBezTo>
                <a:cubicBezTo>
                  <a:pt x="13315" y="19976"/>
                  <a:pt x="13237" y="20015"/>
                  <a:pt x="13165" y="20029"/>
                </a:cubicBezTo>
                <a:cubicBezTo>
                  <a:pt x="13092" y="20044"/>
                  <a:pt x="13025" y="20082"/>
                  <a:pt x="13005" y="20110"/>
                </a:cubicBezTo>
                <a:cubicBezTo>
                  <a:pt x="12974" y="20156"/>
                  <a:pt x="12663" y="20238"/>
                  <a:pt x="12596" y="20218"/>
                </a:cubicBezTo>
                <a:cubicBezTo>
                  <a:pt x="12583" y="20214"/>
                  <a:pt x="12569" y="20219"/>
                  <a:pt x="12573" y="20245"/>
                </a:cubicBezTo>
                <a:cubicBezTo>
                  <a:pt x="12578" y="20272"/>
                  <a:pt x="12567" y="20319"/>
                  <a:pt x="12528" y="20326"/>
                </a:cubicBezTo>
                <a:cubicBezTo>
                  <a:pt x="12489" y="20334"/>
                  <a:pt x="12446" y="20366"/>
                  <a:pt x="12437" y="20408"/>
                </a:cubicBezTo>
                <a:cubicBezTo>
                  <a:pt x="12422" y="20475"/>
                  <a:pt x="12377" y="20489"/>
                  <a:pt x="12141" y="20489"/>
                </a:cubicBezTo>
                <a:cubicBezTo>
                  <a:pt x="11917" y="20489"/>
                  <a:pt x="11871" y="20477"/>
                  <a:pt x="11823" y="20543"/>
                </a:cubicBezTo>
                <a:cubicBezTo>
                  <a:pt x="11771" y="20614"/>
                  <a:pt x="11731" y="20624"/>
                  <a:pt x="11255" y="20624"/>
                </a:cubicBezTo>
                <a:cubicBezTo>
                  <a:pt x="10859" y="20624"/>
                  <a:pt x="10748" y="20641"/>
                  <a:pt x="10755" y="20678"/>
                </a:cubicBezTo>
                <a:cubicBezTo>
                  <a:pt x="10767" y="20755"/>
                  <a:pt x="10484" y="20782"/>
                  <a:pt x="10459" y="20705"/>
                </a:cubicBezTo>
                <a:cubicBezTo>
                  <a:pt x="10442" y="20654"/>
                  <a:pt x="10356" y="20624"/>
                  <a:pt x="9936" y="20624"/>
                </a:cubicBezTo>
                <a:cubicBezTo>
                  <a:pt x="9480" y="20624"/>
                  <a:pt x="9442" y="20614"/>
                  <a:pt x="9390" y="20543"/>
                </a:cubicBezTo>
                <a:cubicBezTo>
                  <a:pt x="9343" y="20477"/>
                  <a:pt x="9297" y="20489"/>
                  <a:pt x="9072" y="20489"/>
                </a:cubicBezTo>
                <a:cubicBezTo>
                  <a:pt x="8834" y="20489"/>
                  <a:pt x="8792" y="20477"/>
                  <a:pt x="8776" y="20408"/>
                </a:cubicBezTo>
                <a:cubicBezTo>
                  <a:pt x="8767" y="20365"/>
                  <a:pt x="8755" y="20326"/>
                  <a:pt x="8731" y="20326"/>
                </a:cubicBezTo>
                <a:cubicBezTo>
                  <a:pt x="8707" y="20326"/>
                  <a:pt x="8655" y="20305"/>
                  <a:pt x="8640" y="20272"/>
                </a:cubicBezTo>
                <a:cubicBezTo>
                  <a:pt x="8624" y="20239"/>
                  <a:pt x="8563" y="20203"/>
                  <a:pt x="8481" y="20191"/>
                </a:cubicBezTo>
                <a:cubicBezTo>
                  <a:pt x="8401" y="20180"/>
                  <a:pt x="8317" y="20139"/>
                  <a:pt x="8299" y="20110"/>
                </a:cubicBezTo>
                <a:cubicBezTo>
                  <a:pt x="8281" y="20082"/>
                  <a:pt x="8225" y="20045"/>
                  <a:pt x="8163" y="20029"/>
                </a:cubicBezTo>
                <a:cubicBezTo>
                  <a:pt x="8098" y="20013"/>
                  <a:pt x="7995" y="19941"/>
                  <a:pt x="7935" y="19867"/>
                </a:cubicBezTo>
                <a:cubicBezTo>
                  <a:pt x="7874" y="19791"/>
                  <a:pt x="7797" y="19732"/>
                  <a:pt x="7753" y="19732"/>
                </a:cubicBezTo>
                <a:cubicBezTo>
                  <a:pt x="7711" y="19732"/>
                  <a:pt x="7635" y="19703"/>
                  <a:pt x="7594" y="19651"/>
                </a:cubicBezTo>
                <a:cubicBezTo>
                  <a:pt x="7553" y="19598"/>
                  <a:pt x="7496" y="19550"/>
                  <a:pt x="7458" y="19543"/>
                </a:cubicBezTo>
                <a:cubicBezTo>
                  <a:pt x="7419" y="19536"/>
                  <a:pt x="7385" y="19488"/>
                  <a:pt x="7389" y="19462"/>
                </a:cubicBezTo>
                <a:cubicBezTo>
                  <a:pt x="7395" y="19431"/>
                  <a:pt x="7347" y="19435"/>
                  <a:pt x="7276" y="19435"/>
                </a:cubicBezTo>
                <a:cubicBezTo>
                  <a:pt x="7145" y="19435"/>
                  <a:pt x="7101" y="19384"/>
                  <a:pt x="7185" y="19326"/>
                </a:cubicBezTo>
                <a:cubicBezTo>
                  <a:pt x="7232" y="19294"/>
                  <a:pt x="7249" y="19273"/>
                  <a:pt x="7208" y="19272"/>
                </a:cubicBezTo>
                <a:cubicBezTo>
                  <a:pt x="7123" y="19270"/>
                  <a:pt x="7080" y="19191"/>
                  <a:pt x="7117" y="19110"/>
                </a:cubicBezTo>
                <a:cubicBezTo>
                  <a:pt x="7146" y="19046"/>
                  <a:pt x="7183" y="19029"/>
                  <a:pt x="7594" y="19029"/>
                </a:cubicBezTo>
                <a:cubicBezTo>
                  <a:pt x="7928" y="19029"/>
                  <a:pt x="8055" y="19035"/>
                  <a:pt x="8049" y="19002"/>
                </a:cubicBezTo>
                <a:cubicBezTo>
                  <a:pt x="8044" y="18977"/>
                  <a:pt x="8086" y="18917"/>
                  <a:pt x="8140" y="18894"/>
                </a:cubicBezTo>
                <a:cubicBezTo>
                  <a:pt x="8194" y="18871"/>
                  <a:pt x="8267" y="18823"/>
                  <a:pt x="8299" y="18786"/>
                </a:cubicBezTo>
                <a:cubicBezTo>
                  <a:pt x="8344" y="18733"/>
                  <a:pt x="8408" y="18732"/>
                  <a:pt x="8595" y="18732"/>
                </a:cubicBezTo>
                <a:lnTo>
                  <a:pt x="8822" y="18732"/>
                </a:lnTo>
                <a:lnTo>
                  <a:pt x="8890" y="18597"/>
                </a:lnTo>
                <a:cubicBezTo>
                  <a:pt x="8943" y="18465"/>
                  <a:pt x="9017" y="18407"/>
                  <a:pt x="9208" y="18407"/>
                </a:cubicBezTo>
                <a:cubicBezTo>
                  <a:pt x="9270" y="18407"/>
                  <a:pt x="9291" y="18402"/>
                  <a:pt x="9299" y="18299"/>
                </a:cubicBezTo>
                <a:cubicBezTo>
                  <a:pt x="9308" y="18190"/>
                  <a:pt x="9328" y="18173"/>
                  <a:pt x="9413" y="18164"/>
                </a:cubicBezTo>
                <a:cubicBezTo>
                  <a:pt x="9607" y="18143"/>
                  <a:pt x="9656" y="18108"/>
                  <a:pt x="9709" y="17975"/>
                </a:cubicBezTo>
                <a:cubicBezTo>
                  <a:pt x="9756" y="17857"/>
                  <a:pt x="9769" y="17823"/>
                  <a:pt x="9891" y="17813"/>
                </a:cubicBezTo>
                <a:cubicBezTo>
                  <a:pt x="10010" y="17802"/>
                  <a:pt x="10040" y="17789"/>
                  <a:pt x="10050" y="17705"/>
                </a:cubicBezTo>
                <a:cubicBezTo>
                  <a:pt x="10068" y="17551"/>
                  <a:pt x="10108" y="17515"/>
                  <a:pt x="10277" y="17515"/>
                </a:cubicBezTo>
                <a:lnTo>
                  <a:pt x="10436" y="17515"/>
                </a:lnTo>
                <a:lnTo>
                  <a:pt x="10459" y="17380"/>
                </a:lnTo>
                <a:cubicBezTo>
                  <a:pt x="10468" y="17246"/>
                  <a:pt x="10467" y="17236"/>
                  <a:pt x="10573" y="17218"/>
                </a:cubicBezTo>
                <a:cubicBezTo>
                  <a:pt x="10671" y="17201"/>
                  <a:pt x="10699" y="17183"/>
                  <a:pt x="10709" y="17083"/>
                </a:cubicBezTo>
                <a:cubicBezTo>
                  <a:pt x="10722" y="16947"/>
                  <a:pt x="10741" y="16894"/>
                  <a:pt x="10823" y="1689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28" name="Title Text"/>
          <p:cNvSpPr txBox="1">
            <a:spLocks noGrp="1"/>
          </p:cNvSpPr>
          <p:nvPr>
            <p:ph type="title"/>
          </p:nvPr>
        </p:nvSpPr>
        <p:spPr>
          <a:xfrm>
            <a:off x="1484560" y="100458"/>
            <a:ext cx="6174880" cy="1078261"/>
          </a:xfrm>
          <a:prstGeom prst="rect">
            <a:avLst/>
          </a:prstGeom>
          <a:effectLst>
            <a:outerShdw blurRad="25400" dist="12700" dir="2700000" rotWithShape="0">
              <a:srgbClr val="000000">
                <a:alpha val="75000"/>
              </a:srgbClr>
            </a:outerShdw>
          </a:effectLst>
        </p:spPr>
        <p:txBody>
          <a:bodyPr lIns="20091" tIns="20091" rIns="20091" bIns="20091">
            <a:noAutofit/>
          </a:bodyPr>
          <a:lstStyle>
            <a:lvl1pPr algn="ctr" defTabSz="308074">
              <a:defRPr sz="3200" b="1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2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484560" y="1634132"/>
            <a:ext cx="3897810" cy="3134322"/>
          </a:xfrm>
          <a:prstGeom prst="rect">
            <a:avLst/>
          </a:prstGeom>
          <a:effectLst>
            <a:outerShdw blurRad="12700" dist="12700" dir="2700000" rotWithShape="0">
              <a:srgbClr val="000000">
                <a:alpha val="80000"/>
              </a:srgbClr>
            </a:outerShdw>
          </a:effectLst>
        </p:spPr>
        <p:txBody>
          <a:bodyPr lIns="20091" tIns="20091" rIns="20091" bIns="20091" anchor="ctr">
            <a:noAutofit/>
          </a:bodyPr>
          <a:lstStyle>
            <a:lvl1pPr marL="119529" indent="-119529" defTabSz="308074">
              <a:spcBef>
                <a:spcPts val="700"/>
              </a:spcBef>
              <a:buClr>
                <a:srgbClr val="000000"/>
              </a:buClr>
              <a:buSzPct val="75000"/>
              <a:buBlip>
                <a:blip r:embed="rId4"/>
              </a:buBlip>
              <a:defRPr sz="1600">
                <a:solidFill>
                  <a:srgbClr val="FFFFFF"/>
                </a:solidFill>
              </a:defRPr>
            </a:lvl1pPr>
            <a:lvl2pPr marL="420634" indent="-100753" defTabSz="308074">
              <a:spcBef>
                <a:spcPts val="700"/>
              </a:spcBef>
              <a:buClr>
                <a:srgbClr val="000000"/>
              </a:buClr>
              <a:buSzPct val="75000"/>
              <a:buBlip>
                <a:blip r:embed="rId4"/>
              </a:buBlip>
              <a:defRPr sz="1400">
                <a:solidFill>
                  <a:srgbClr val="FFFFFF"/>
                </a:solidFill>
              </a:defRPr>
            </a:lvl2pPr>
            <a:lvl3pPr marL="650081" indent="-76200" defTabSz="308074">
              <a:spcBef>
                <a:spcPts val="700"/>
              </a:spcBef>
              <a:buClr>
                <a:srgbClr val="000000"/>
              </a:buClr>
              <a:buSzPct val="75000"/>
              <a:buBlip>
                <a:blip r:embed="rId4"/>
              </a:buBlip>
              <a:defRPr sz="1000">
                <a:solidFill>
                  <a:srgbClr val="FFFFFF"/>
                </a:solidFill>
              </a:defRPr>
            </a:lvl3pPr>
            <a:lvl4pPr marL="853281" indent="-76200" defTabSz="308074">
              <a:spcBef>
                <a:spcPts val="700"/>
              </a:spcBef>
              <a:buClr>
                <a:srgbClr val="000000"/>
              </a:buClr>
              <a:buSzPct val="75000"/>
              <a:buBlip>
                <a:blip r:embed="rId4"/>
              </a:buBlip>
              <a:defRPr sz="1000">
                <a:solidFill>
                  <a:srgbClr val="FFFFFF"/>
                </a:solidFill>
              </a:defRPr>
            </a:lvl4pPr>
            <a:lvl5pPr marL="1056481" indent="-76200" defTabSz="308074">
              <a:spcBef>
                <a:spcPts val="700"/>
              </a:spcBef>
              <a:buClr>
                <a:srgbClr val="000000"/>
              </a:buClr>
              <a:buSzPct val="75000"/>
              <a:buBlip>
                <a:blip r:embed="rId4"/>
              </a:buBlip>
              <a:defRPr sz="10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99830" y="4916041"/>
            <a:ext cx="137642" cy="127001"/>
          </a:xfrm>
          <a:prstGeom prst="rect">
            <a:avLst/>
          </a:prstGeom>
        </p:spPr>
        <p:txBody>
          <a:bodyPr lIns="20091" tIns="20091" rIns="20091" bIns="20091" anchor="b"/>
          <a:lstStyle>
            <a:lvl1pPr algn="ctr" defTabSz="308074">
              <a:defRPr sz="6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2">
    <p:bg>
      <p:bgPr>
        <a:gradFill flip="none" rotWithShape="1">
          <a:gsLst>
            <a:gs pos="0">
              <a:srgbClr val="A09FAF"/>
            </a:gs>
            <a:gs pos="100000">
              <a:srgbClr val="5D5B69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sparkback 1024.tiff" descr="sparkback 1024.tif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-20092"/>
            <a:ext cx="6851302" cy="5183684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Shape"/>
          <p:cNvSpPr/>
          <p:nvPr/>
        </p:nvSpPr>
        <p:spPr>
          <a:xfrm>
            <a:off x="1055935" y="-87065"/>
            <a:ext cx="7032130" cy="5316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  <a:moveTo>
                  <a:pt x="1054" y="697"/>
                </a:moveTo>
                <a:cubicBezTo>
                  <a:pt x="763" y="697"/>
                  <a:pt x="527" y="1009"/>
                  <a:pt x="527" y="1394"/>
                </a:cubicBezTo>
                <a:lnTo>
                  <a:pt x="527" y="4790"/>
                </a:lnTo>
                <a:cubicBezTo>
                  <a:pt x="527" y="5175"/>
                  <a:pt x="763" y="5487"/>
                  <a:pt x="1054" y="5487"/>
                </a:cubicBezTo>
                <a:lnTo>
                  <a:pt x="20546" y="5487"/>
                </a:lnTo>
                <a:cubicBezTo>
                  <a:pt x="20837" y="5487"/>
                  <a:pt x="21073" y="5175"/>
                  <a:pt x="21073" y="4790"/>
                </a:cubicBezTo>
                <a:lnTo>
                  <a:pt x="21073" y="1394"/>
                </a:lnTo>
                <a:cubicBezTo>
                  <a:pt x="21073" y="1009"/>
                  <a:pt x="20837" y="697"/>
                  <a:pt x="20546" y="697"/>
                </a:cubicBezTo>
                <a:lnTo>
                  <a:pt x="1054" y="697"/>
                </a:lnTo>
                <a:close/>
                <a:moveTo>
                  <a:pt x="1054" y="5835"/>
                </a:moveTo>
                <a:cubicBezTo>
                  <a:pt x="763" y="5835"/>
                  <a:pt x="527" y="6147"/>
                  <a:pt x="527" y="6532"/>
                </a:cubicBezTo>
                <a:lnTo>
                  <a:pt x="527" y="20206"/>
                </a:lnTo>
                <a:cubicBezTo>
                  <a:pt x="527" y="20591"/>
                  <a:pt x="763" y="20903"/>
                  <a:pt x="1054" y="20903"/>
                </a:cubicBezTo>
                <a:lnTo>
                  <a:pt x="20546" y="20903"/>
                </a:lnTo>
                <a:cubicBezTo>
                  <a:pt x="20837" y="20903"/>
                  <a:pt x="21073" y="20591"/>
                  <a:pt x="21073" y="20206"/>
                </a:cubicBezTo>
                <a:lnTo>
                  <a:pt x="21073" y="6532"/>
                </a:lnTo>
                <a:cubicBezTo>
                  <a:pt x="21073" y="6147"/>
                  <a:pt x="20837" y="5835"/>
                  <a:pt x="20546" y="5835"/>
                </a:cubicBezTo>
                <a:lnTo>
                  <a:pt x="1054" y="5835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  <a:effectLst>
            <a:outerShdw blurRad="38100" dist="38100" dir="13500000" rotWithShape="0">
              <a:srgbClr val="000000">
                <a:alpha val="70000"/>
              </a:srgbClr>
            </a:outerShdw>
          </a:effectLst>
        </p:spPr>
        <p:txBody>
          <a:bodyPr lIns="13394" tIns="13394" rIns="13394" bIns="13394" anchor="ctr"/>
          <a:lstStyle/>
          <a:p>
            <a:pPr algn="ctr" defTabSz="241101">
              <a:defRPr sz="1000" b="1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39" name="Shape"/>
          <p:cNvSpPr/>
          <p:nvPr/>
        </p:nvSpPr>
        <p:spPr>
          <a:xfrm>
            <a:off x="1055935" y="-87065"/>
            <a:ext cx="7032130" cy="5316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  <a:moveTo>
                  <a:pt x="1054" y="697"/>
                </a:moveTo>
                <a:cubicBezTo>
                  <a:pt x="763" y="697"/>
                  <a:pt x="527" y="1009"/>
                  <a:pt x="527" y="1394"/>
                </a:cubicBezTo>
                <a:lnTo>
                  <a:pt x="527" y="4790"/>
                </a:lnTo>
                <a:cubicBezTo>
                  <a:pt x="527" y="5175"/>
                  <a:pt x="763" y="5487"/>
                  <a:pt x="1054" y="5487"/>
                </a:cubicBezTo>
                <a:lnTo>
                  <a:pt x="20546" y="5487"/>
                </a:lnTo>
                <a:cubicBezTo>
                  <a:pt x="20837" y="5487"/>
                  <a:pt x="21073" y="5175"/>
                  <a:pt x="21073" y="4790"/>
                </a:cubicBezTo>
                <a:lnTo>
                  <a:pt x="21073" y="1394"/>
                </a:lnTo>
                <a:cubicBezTo>
                  <a:pt x="21073" y="1009"/>
                  <a:pt x="20837" y="697"/>
                  <a:pt x="20546" y="697"/>
                </a:cubicBezTo>
                <a:lnTo>
                  <a:pt x="1054" y="697"/>
                </a:lnTo>
                <a:close/>
                <a:moveTo>
                  <a:pt x="1054" y="5835"/>
                </a:moveTo>
                <a:cubicBezTo>
                  <a:pt x="763" y="5835"/>
                  <a:pt x="527" y="6147"/>
                  <a:pt x="527" y="6532"/>
                </a:cubicBezTo>
                <a:lnTo>
                  <a:pt x="527" y="20206"/>
                </a:lnTo>
                <a:cubicBezTo>
                  <a:pt x="527" y="20591"/>
                  <a:pt x="763" y="20903"/>
                  <a:pt x="1054" y="20903"/>
                </a:cubicBezTo>
                <a:lnTo>
                  <a:pt x="20546" y="20903"/>
                </a:lnTo>
                <a:cubicBezTo>
                  <a:pt x="20837" y="20903"/>
                  <a:pt x="21073" y="20591"/>
                  <a:pt x="21073" y="20206"/>
                </a:cubicBezTo>
                <a:lnTo>
                  <a:pt x="21073" y="6532"/>
                </a:lnTo>
                <a:cubicBezTo>
                  <a:pt x="21073" y="6147"/>
                  <a:pt x="20837" y="5835"/>
                  <a:pt x="20546" y="5835"/>
                </a:cubicBezTo>
                <a:lnTo>
                  <a:pt x="1054" y="5835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  <a:effectLst>
            <a:outerShdw blurRad="38100" dist="38100" dir="2700000" rotWithShape="0">
              <a:srgbClr val="FFFFFF">
                <a:alpha val="60000"/>
              </a:srgbClr>
            </a:outerShdw>
          </a:effectLst>
        </p:spPr>
        <p:txBody>
          <a:bodyPr lIns="13394" tIns="13394" rIns="13394" bIns="13394" anchor="ctr"/>
          <a:lstStyle/>
          <a:p>
            <a:pPr algn="ctr" defTabSz="241101">
              <a:defRPr sz="1000" b="1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240" name="New WOHS logo.jpg" descr="New WOHS logo.jpg"/>
          <p:cNvPicPr>
            <a:picLocks noChangeAspect="1"/>
          </p:cNvPicPr>
          <p:nvPr/>
        </p:nvPicPr>
        <p:blipFill>
          <a:blip r:embed="rId3"/>
          <a:srcRect l="4712" t="6202" r="3912" b="5302"/>
          <a:stretch>
            <a:fillRect/>
          </a:stretch>
        </p:blipFill>
        <p:spPr>
          <a:xfrm>
            <a:off x="1294020" y="169617"/>
            <a:ext cx="377032" cy="3171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7" extrusionOk="0">
                <a:moveTo>
                  <a:pt x="10618" y="0"/>
                </a:moveTo>
                <a:cubicBezTo>
                  <a:pt x="9556" y="0"/>
                  <a:pt x="9498" y="6"/>
                  <a:pt x="9459" y="81"/>
                </a:cubicBezTo>
                <a:cubicBezTo>
                  <a:pt x="9434" y="127"/>
                  <a:pt x="9396" y="162"/>
                  <a:pt x="9345" y="162"/>
                </a:cubicBezTo>
                <a:cubicBezTo>
                  <a:pt x="9297" y="162"/>
                  <a:pt x="9251" y="185"/>
                  <a:pt x="9231" y="216"/>
                </a:cubicBezTo>
                <a:cubicBezTo>
                  <a:pt x="9206" y="255"/>
                  <a:pt x="9095" y="279"/>
                  <a:pt x="8890" y="297"/>
                </a:cubicBezTo>
                <a:cubicBezTo>
                  <a:pt x="8683" y="315"/>
                  <a:pt x="8584" y="342"/>
                  <a:pt x="8572" y="378"/>
                </a:cubicBezTo>
                <a:cubicBezTo>
                  <a:pt x="8562" y="408"/>
                  <a:pt x="8529" y="432"/>
                  <a:pt x="8504" y="432"/>
                </a:cubicBezTo>
                <a:cubicBezTo>
                  <a:pt x="8478" y="432"/>
                  <a:pt x="8444" y="474"/>
                  <a:pt x="8435" y="514"/>
                </a:cubicBezTo>
                <a:cubicBezTo>
                  <a:pt x="8423" y="570"/>
                  <a:pt x="8371" y="574"/>
                  <a:pt x="8208" y="595"/>
                </a:cubicBezTo>
                <a:cubicBezTo>
                  <a:pt x="8076" y="611"/>
                  <a:pt x="7998" y="639"/>
                  <a:pt x="7981" y="676"/>
                </a:cubicBezTo>
                <a:cubicBezTo>
                  <a:pt x="7966" y="708"/>
                  <a:pt x="7923" y="757"/>
                  <a:pt x="7890" y="757"/>
                </a:cubicBezTo>
                <a:cubicBezTo>
                  <a:pt x="7857" y="757"/>
                  <a:pt x="7831" y="768"/>
                  <a:pt x="7821" y="811"/>
                </a:cubicBezTo>
                <a:cubicBezTo>
                  <a:pt x="7810" y="864"/>
                  <a:pt x="7765" y="892"/>
                  <a:pt x="7708" y="892"/>
                </a:cubicBezTo>
                <a:cubicBezTo>
                  <a:pt x="7658" y="892"/>
                  <a:pt x="7635" y="918"/>
                  <a:pt x="7640" y="946"/>
                </a:cubicBezTo>
                <a:cubicBezTo>
                  <a:pt x="7644" y="973"/>
                  <a:pt x="7606" y="1007"/>
                  <a:pt x="7549" y="1027"/>
                </a:cubicBezTo>
                <a:cubicBezTo>
                  <a:pt x="7491" y="1047"/>
                  <a:pt x="7421" y="1096"/>
                  <a:pt x="7412" y="1135"/>
                </a:cubicBezTo>
                <a:cubicBezTo>
                  <a:pt x="7401" y="1186"/>
                  <a:pt x="7381" y="1216"/>
                  <a:pt x="7299" y="1216"/>
                </a:cubicBezTo>
                <a:cubicBezTo>
                  <a:pt x="7212" y="1216"/>
                  <a:pt x="7175" y="1238"/>
                  <a:pt x="7162" y="1297"/>
                </a:cubicBezTo>
                <a:cubicBezTo>
                  <a:pt x="7153" y="1340"/>
                  <a:pt x="7120" y="1379"/>
                  <a:pt x="7094" y="1379"/>
                </a:cubicBezTo>
                <a:cubicBezTo>
                  <a:pt x="7067" y="1379"/>
                  <a:pt x="7035" y="1390"/>
                  <a:pt x="7026" y="1433"/>
                </a:cubicBezTo>
                <a:cubicBezTo>
                  <a:pt x="7013" y="1489"/>
                  <a:pt x="6987" y="1514"/>
                  <a:pt x="6912" y="1514"/>
                </a:cubicBezTo>
                <a:cubicBezTo>
                  <a:pt x="6824" y="1514"/>
                  <a:pt x="6816" y="1545"/>
                  <a:pt x="6798" y="1649"/>
                </a:cubicBezTo>
                <a:cubicBezTo>
                  <a:pt x="6787" y="1715"/>
                  <a:pt x="6736" y="1774"/>
                  <a:pt x="6707" y="1784"/>
                </a:cubicBezTo>
                <a:cubicBezTo>
                  <a:pt x="6568" y="1833"/>
                  <a:pt x="6437" y="1947"/>
                  <a:pt x="6412" y="2027"/>
                </a:cubicBezTo>
                <a:cubicBezTo>
                  <a:pt x="6396" y="2076"/>
                  <a:pt x="6371" y="2108"/>
                  <a:pt x="6344" y="2108"/>
                </a:cubicBezTo>
                <a:cubicBezTo>
                  <a:pt x="6316" y="2108"/>
                  <a:pt x="6275" y="2128"/>
                  <a:pt x="6275" y="2162"/>
                </a:cubicBezTo>
                <a:cubicBezTo>
                  <a:pt x="6275" y="2197"/>
                  <a:pt x="6266" y="2232"/>
                  <a:pt x="6230" y="2243"/>
                </a:cubicBezTo>
                <a:cubicBezTo>
                  <a:pt x="6194" y="2255"/>
                  <a:pt x="6162" y="2293"/>
                  <a:pt x="6162" y="2325"/>
                </a:cubicBezTo>
                <a:cubicBezTo>
                  <a:pt x="6162" y="2356"/>
                  <a:pt x="6129" y="2394"/>
                  <a:pt x="6093" y="2406"/>
                </a:cubicBezTo>
                <a:cubicBezTo>
                  <a:pt x="6057" y="2417"/>
                  <a:pt x="6025" y="2455"/>
                  <a:pt x="6025" y="2487"/>
                </a:cubicBezTo>
                <a:cubicBezTo>
                  <a:pt x="6025" y="2518"/>
                  <a:pt x="5991" y="2557"/>
                  <a:pt x="5957" y="2568"/>
                </a:cubicBezTo>
                <a:cubicBezTo>
                  <a:pt x="5923" y="2579"/>
                  <a:pt x="5898" y="2608"/>
                  <a:pt x="5889" y="2649"/>
                </a:cubicBezTo>
                <a:cubicBezTo>
                  <a:pt x="5874" y="2717"/>
                  <a:pt x="5840" y="2730"/>
                  <a:pt x="5480" y="2730"/>
                </a:cubicBezTo>
                <a:cubicBezTo>
                  <a:pt x="5104" y="2730"/>
                  <a:pt x="5064" y="2728"/>
                  <a:pt x="5025" y="2811"/>
                </a:cubicBezTo>
                <a:cubicBezTo>
                  <a:pt x="5002" y="2859"/>
                  <a:pt x="5003" y="2925"/>
                  <a:pt x="5002" y="2946"/>
                </a:cubicBezTo>
                <a:cubicBezTo>
                  <a:pt x="5000" y="3002"/>
                  <a:pt x="4777" y="3025"/>
                  <a:pt x="4434" y="3027"/>
                </a:cubicBezTo>
                <a:lnTo>
                  <a:pt x="4115" y="3027"/>
                </a:lnTo>
                <a:lnTo>
                  <a:pt x="4093" y="3163"/>
                </a:lnTo>
                <a:cubicBezTo>
                  <a:pt x="4067" y="3280"/>
                  <a:pt x="4055" y="3293"/>
                  <a:pt x="3888" y="3325"/>
                </a:cubicBezTo>
                <a:cubicBezTo>
                  <a:pt x="3735" y="3354"/>
                  <a:pt x="3702" y="3376"/>
                  <a:pt x="3638" y="3487"/>
                </a:cubicBezTo>
                <a:cubicBezTo>
                  <a:pt x="3576" y="3595"/>
                  <a:pt x="3531" y="3622"/>
                  <a:pt x="3433" y="3622"/>
                </a:cubicBezTo>
                <a:cubicBezTo>
                  <a:pt x="3233" y="3623"/>
                  <a:pt x="3166" y="3652"/>
                  <a:pt x="3138" y="3784"/>
                </a:cubicBezTo>
                <a:cubicBezTo>
                  <a:pt x="3114" y="3893"/>
                  <a:pt x="3105" y="3929"/>
                  <a:pt x="2979" y="3946"/>
                </a:cubicBezTo>
                <a:cubicBezTo>
                  <a:pt x="2857" y="3963"/>
                  <a:pt x="2829" y="3971"/>
                  <a:pt x="2819" y="4054"/>
                </a:cubicBezTo>
                <a:cubicBezTo>
                  <a:pt x="2799" y="4228"/>
                  <a:pt x="2787" y="4244"/>
                  <a:pt x="2660" y="4244"/>
                </a:cubicBezTo>
                <a:cubicBezTo>
                  <a:pt x="2553" y="4244"/>
                  <a:pt x="2540" y="4275"/>
                  <a:pt x="2501" y="4379"/>
                </a:cubicBezTo>
                <a:cubicBezTo>
                  <a:pt x="2475" y="4449"/>
                  <a:pt x="2418" y="4492"/>
                  <a:pt x="2365" y="4514"/>
                </a:cubicBezTo>
                <a:cubicBezTo>
                  <a:pt x="2311" y="4536"/>
                  <a:pt x="2236" y="4627"/>
                  <a:pt x="2205" y="4703"/>
                </a:cubicBezTo>
                <a:cubicBezTo>
                  <a:pt x="2167" y="4799"/>
                  <a:pt x="2126" y="4821"/>
                  <a:pt x="2046" y="4838"/>
                </a:cubicBezTo>
                <a:cubicBezTo>
                  <a:pt x="1960" y="4858"/>
                  <a:pt x="1938" y="4893"/>
                  <a:pt x="1933" y="4974"/>
                </a:cubicBezTo>
                <a:cubicBezTo>
                  <a:pt x="1923" y="5112"/>
                  <a:pt x="1907" y="5136"/>
                  <a:pt x="1796" y="5163"/>
                </a:cubicBezTo>
                <a:cubicBezTo>
                  <a:pt x="1716" y="5182"/>
                  <a:pt x="1714" y="5191"/>
                  <a:pt x="1705" y="5298"/>
                </a:cubicBezTo>
                <a:cubicBezTo>
                  <a:pt x="1697" y="5395"/>
                  <a:pt x="1668" y="5424"/>
                  <a:pt x="1614" y="5433"/>
                </a:cubicBezTo>
                <a:cubicBezTo>
                  <a:pt x="1563" y="5442"/>
                  <a:pt x="1544" y="5491"/>
                  <a:pt x="1523" y="5595"/>
                </a:cubicBezTo>
                <a:cubicBezTo>
                  <a:pt x="1500" y="5712"/>
                  <a:pt x="1481" y="5747"/>
                  <a:pt x="1410" y="5757"/>
                </a:cubicBezTo>
                <a:cubicBezTo>
                  <a:pt x="1338" y="5767"/>
                  <a:pt x="1314" y="5806"/>
                  <a:pt x="1296" y="5920"/>
                </a:cubicBezTo>
                <a:cubicBezTo>
                  <a:pt x="1282" y="6008"/>
                  <a:pt x="1244" y="6043"/>
                  <a:pt x="1205" y="6055"/>
                </a:cubicBezTo>
                <a:cubicBezTo>
                  <a:pt x="1163" y="6068"/>
                  <a:pt x="1137" y="6110"/>
                  <a:pt x="1137" y="6190"/>
                </a:cubicBezTo>
                <a:cubicBezTo>
                  <a:pt x="1137" y="6272"/>
                  <a:pt x="1136" y="6311"/>
                  <a:pt x="1091" y="6325"/>
                </a:cubicBezTo>
                <a:cubicBezTo>
                  <a:pt x="1046" y="6339"/>
                  <a:pt x="1008" y="6385"/>
                  <a:pt x="1000" y="6487"/>
                </a:cubicBezTo>
                <a:cubicBezTo>
                  <a:pt x="993" y="6595"/>
                  <a:pt x="983" y="6641"/>
                  <a:pt x="932" y="6649"/>
                </a:cubicBezTo>
                <a:cubicBezTo>
                  <a:pt x="859" y="6662"/>
                  <a:pt x="766" y="6865"/>
                  <a:pt x="728" y="7109"/>
                </a:cubicBezTo>
                <a:cubicBezTo>
                  <a:pt x="712" y="7206"/>
                  <a:pt x="699" y="7259"/>
                  <a:pt x="659" y="7271"/>
                </a:cubicBezTo>
                <a:cubicBezTo>
                  <a:pt x="617" y="7284"/>
                  <a:pt x="591" y="7328"/>
                  <a:pt x="591" y="7406"/>
                </a:cubicBezTo>
                <a:cubicBezTo>
                  <a:pt x="591" y="7471"/>
                  <a:pt x="574" y="7529"/>
                  <a:pt x="546" y="7541"/>
                </a:cubicBezTo>
                <a:cubicBezTo>
                  <a:pt x="514" y="7556"/>
                  <a:pt x="500" y="7604"/>
                  <a:pt x="500" y="7704"/>
                </a:cubicBezTo>
                <a:cubicBezTo>
                  <a:pt x="500" y="7792"/>
                  <a:pt x="479" y="7882"/>
                  <a:pt x="455" y="7893"/>
                </a:cubicBezTo>
                <a:cubicBezTo>
                  <a:pt x="432" y="7903"/>
                  <a:pt x="413" y="7943"/>
                  <a:pt x="409" y="8001"/>
                </a:cubicBezTo>
                <a:cubicBezTo>
                  <a:pt x="405" y="8059"/>
                  <a:pt x="353" y="8158"/>
                  <a:pt x="318" y="8190"/>
                </a:cubicBezTo>
                <a:cubicBezTo>
                  <a:pt x="269" y="8236"/>
                  <a:pt x="258" y="8329"/>
                  <a:pt x="227" y="8650"/>
                </a:cubicBezTo>
                <a:cubicBezTo>
                  <a:pt x="206" y="8874"/>
                  <a:pt x="175" y="9062"/>
                  <a:pt x="159" y="9082"/>
                </a:cubicBezTo>
                <a:cubicBezTo>
                  <a:pt x="144" y="9102"/>
                  <a:pt x="136" y="9162"/>
                  <a:pt x="136" y="9217"/>
                </a:cubicBezTo>
                <a:cubicBezTo>
                  <a:pt x="136" y="9273"/>
                  <a:pt x="129" y="9359"/>
                  <a:pt x="114" y="9379"/>
                </a:cubicBezTo>
                <a:cubicBezTo>
                  <a:pt x="28" y="9495"/>
                  <a:pt x="0" y="9779"/>
                  <a:pt x="0" y="11028"/>
                </a:cubicBezTo>
                <a:cubicBezTo>
                  <a:pt x="0" y="12085"/>
                  <a:pt x="9" y="12344"/>
                  <a:pt x="45" y="12380"/>
                </a:cubicBezTo>
                <a:cubicBezTo>
                  <a:pt x="70" y="12404"/>
                  <a:pt x="103" y="12489"/>
                  <a:pt x="114" y="12569"/>
                </a:cubicBezTo>
                <a:cubicBezTo>
                  <a:pt x="135" y="12728"/>
                  <a:pt x="149" y="12851"/>
                  <a:pt x="159" y="12866"/>
                </a:cubicBezTo>
                <a:cubicBezTo>
                  <a:pt x="163" y="12872"/>
                  <a:pt x="179" y="12904"/>
                  <a:pt x="182" y="12920"/>
                </a:cubicBezTo>
                <a:cubicBezTo>
                  <a:pt x="184" y="12936"/>
                  <a:pt x="194" y="12953"/>
                  <a:pt x="205" y="12974"/>
                </a:cubicBezTo>
                <a:cubicBezTo>
                  <a:pt x="216" y="12996"/>
                  <a:pt x="237" y="13149"/>
                  <a:pt x="250" y="13299"/>
                </a:cubicBezTo>
                <a:cubicBezTo>
                  <a:pt x="263" y="13449"/>
                  <a:pt x="294" y="13591"/>
                  <a:pt x="318" y="13623"/>
                </a:cubicBezTo>
                <a:cubicBezTo>
                  <a:pt x="364" y="13684"/>
                  <a:pt x="364" y="13694"/>
                  <a:pt x="364" y="13812"/>
                </a:cubicBezTo>
                <a:cubicBezTo>
                  <a:pt x="364" y="13853"/>
                  <a:pt x="396" y="13909"/>
                  <a:pt x="432" y="13920"/>
                </a:cubicBezTo>
                <a:cubicBezTo>
                  <a:pt x="481" y="13936"/>
                  <a:pt x="500" y="13958"/>
                  <a:pt x="500" y="14056"/>
                </a:cubicBezTo>
                <a:cubicBezTo>
                  <a:pt x="500" y="14127"/>
                  <a:pt x="521" y="14243"/>
                  <a:pt x="546" y="14299"/>
                </a:cubicBezTo>
                <a:cubicBezTo>
                  <a:pt x="570" y="14355"/>
                  <a:pt x="592" y="14488"/>
                  <a:pt x="614" y="14596"/>
                </a:cubicBezTo>
                <a:cubicBezTo>
                  <a:pt x="636" y="14705"/>
                  <a:pt x="682" y="14802"/>
                  <a:pt x="705" y="14812"/>
                </a:cubicBezTo>
                <a:cubicBezTo>
                  <a:pt x="728" y="14823"/>
                  <a:pt x="761" y="14900"/>
                  <a:pt x="773" y="14975"/>
                </a:cubicBezTo>
                <a:cubicBezTo>
                  <a:pt x="785" y="15049"/>
                  <a:pt x="815" y="15098"/>
                  <a:pt x="841" y="15110"/>
                </a:cubicBezTo>
                <a:cubicBezTo>
                  <a:pt x="868" y="15122"/>
                  <a:pt x="887" y="15174"/>
                  <a:pt x="887" y="15218"/>
                </a:cubicBezTo>
                <a:cubicBezTo>
                  <a:pt x="887" y="15261"/>
                  <a:pt x="910" y="15333"/>
                  <a:pt x="955" y="15380"/>
                </a:cubicBezTo>
                <a:cubicBezTo>
                  <a:pt x="1000" y="15427"/>
                  <a:pt x="1046" y="15489"/>
                  <a:pt x="1046" y="15515"/>
                </a:cubicBezTo>
                <a:cubicBezTo>
                  <a:pt x="1046" y="15542"/>
                  <a:pt x="1083" y="15613"/>
                  <a:pt x="1137" y="15677"/>
                </a:cubicBezTo>
                <a:cubicBezTo>
                  <a:pt x="1194" y="15745"/>
                  <a:pt x="1251" y="15837"/>
                  <a:pt x="1251" y="15894"/>
                </a:cubicBezTo>
                <a:cubicBezTo>
                  <a:pt x="1251" y="15965"/>
                  <a:pt x="1265" y="15993"/>
                  <a:pt x="1319" y="16002"/>
                </a:cubicBezTo>
                <a:cubicBezTo>
                  <a:pt x="1378" y="16012"/>
                  <a:pt x="1402" y="16049"/>
                  <a:pt x="1410" y="16164"/>
                </a:cubicBezTo>
                <a:cubicBezTo>
                  <a:pt x="1418" y="16277"/>
                  <a:pt x="1421" y="16316"/>
                  <a:pt x="1478" y="16326"/>
                </a:cubicBezTo>
                <a:cubicBezTo>
                  <a:pt x="1517" y="16333"/>
                  <a:pt x="1546" y="16348"/>
                  <a:pt x="1546" y="16380"/>
                </a:cubicBezTo>
                <a:cubicBezTo>
                  <a:pt x="1546" y="16412"/>
                  <a:pt x="1569" y="16471"/>
                  <a:pt x="1592" y="16488"/>
                </a:cubicBezTo>
                <a:cubicBezTo>
                  <a:pt x="1614" y="16505"/>
                  <a:pt x="1637" y="16540"/>
                  <a:pt x="1637" y="16569"/>
                </a:cubicBezTo>
                <a:cubicBezTo>
                  <a:pt x="1637" y="16599"/>
                  <a:pt x="1680" y="16617"/>
                  <a:pt x="1728" y="16623"/>
                </a:cubicBezTo>
                <a:cubicBezTo>
                  <a:pt x="1788" y="16632"/>
                  <a:pt x="1829" y="16673"/>
                  <a:pt x="1864" y="16759"/>
                </a:cubicBezTo>
                <a:cubicBezTo>
                  <a:pt x="1893" y="16827"/>
                  <a:pt x="1947" y="16911"/>
                  <a:pt x="1978" y="16921"/>
                </a:cubicBezTo>
                <a:cubicBezTo>
                  <a:pt x="2019" y="16934"/>
                  <a:pt x="2024" y="16956"/>
                  <a:pt x="2024" y="17056"/>
                </a:cubicBezTo>
                <a:cubicBezTo>
                  <a:pt x="2024" y="17188"/>
                  <a:pt x="2035" y="17218"/>
                  <a:pt x="2137" y="17218"/>
                </a:cubicBezTo>
                <a:cubicBezTo>
                  <a:pt x="2269" y="17218"/>
                  <a:pt x="2319" y="17266"/>
                  <a:pt x="2319" y="17407"/>
                </a:cubicBezTo>
                <a:cubicBezTo>
                  <a:pt x="2319" y="17509"/>
                  <a:pt x="2338" y="17504"/>
                  <a:pt x="2501" y="17515"/>
                </a:cubicBezTo>
                <a:cubicBezTo>
                  <a:pt x="2670" y="17527"/>
                  <a:pt x="2667" y="17544"/>
                  <a:pt x="2683" y="17678"/>
                </a:cubicBezTo>
                <a:cubicBezTo>
                  <a:pt x="2698" y="17806"/>
                  <a:pt x="2711" y="17801"/>
                  <a:pt x="2842" y="17813"/>
                </a:cubicBezTo>
                <a:cubicBezTo>
                  <a:pt x="2964" y="17823"/>
                  <a:pt x="2977" y="17857"/>
                  <a:pt x="3024" y="17975"/>
                </a:cubicBezTo>
                <a:cubicBezTo>
                  <a:pt x="3077" y="18107"/>
                  <a:pt x="3126" y="18143"/>
                  <a:pt x="3320" y="18164"/>
                </a:cubicBezTo>
                <a:cubicBezTo>
                  <a:pt x="3398" y="18173"/>
                  <a:pt x="3432" y="18197"/>
                  <a:pt x="3456" y="18299"/>
                </a:cubicBezTo>
                <a:cubicBezTo>
                  <a:pt x="3479" y="18395"/>
                  <a:pt x="3490" y="18407"/>
                  <a:pt x="3547" y="18407"/>
                </a:cubicBezTo>
                <a:cubicBezTo>
                  <a:pt x="3691" y="18407"/>
                  <a:pt x="3800" y="18478"/>
                  <a:pt x="3820" y="18597"/>
                </a:cubicBezTo>
                <a:lnTo>
                  <a:pt x="3843" y="18732"/>
                </a:lnTo>
                <a:lnTo>
                  <a:pt x="4138" y="18732"/>
                </a:lnTo>
                <a:cubicBezTo>
                  <a:pt x="4371" y="18742"/>
                  <a:pt x="4423" y="18759"/>
                  <a:pt x="4456" y="18813"/>
                </a:cubicBezTo>
                <a:cubicBezTo>
                  <a:pt x="4479" y="18850"/>
                  <a:pt x="4541" y="18894"/>
                  <a:pt x="4570" y="18894"/>
                </a:cubicBezTo>
                <a:cubicBezTo>
                  <a:pt x="4600" y="18894"/>
                  <a:pt x="4650" y="18908"/>
                  <a:pt x="4684" y="18948"/>
                </a:cubicBezTo>
                <a:cubicBezTo>
                  <a:pt x="4736" y="19010"/>
                  <a:pt x="4794" y="19044"/>
                  <a:pt x="5116" y="19056"/>
                </a:cubicBezTo>
                <a:cubicBezTo>
                  <a:pt x="5433" y="19068"/>
                  <a:pt x="5513" y="19081"/>
                  <a:pt x="5548" y="19137"/>
                </a:cubicBezTo>
                <a:cubicBezTo>
                  <a:pt x="5579" y="19189"/>
                  <a:pt x="5646" y="19191"/>
                  <a:pt x="5798" y="19191"/>
                </a:cubicBezTo>
                <a:cubicBezTo>
                  <a:pt x="5937" y="19191"/>
                  <a:pt x="6007" y="19206"/>
                  <a:pt x="6025" y="19245"/>
                </a:cubicBezTo>
                <a:cubicBezTo>
                  <a:pt x="6040" y="19276"/>
                  <a:pt x="6118" y="19309"/>
                  <a:pt x="6207" y="19326"/>
                </a:cubicBezTo>
                <a:cubicBezTo>
                  <a:pt x="6352" y="19355"/>
                  <a:pt x="6363" y="19381"/>
                  <a:pt x="6389" y="19489"/>
                </a:cubicBezTo>
                <a:cubicBezTo>
                  <a:pt x="6411" y="19578"/>
                  <a:pt x="6451" y="19625"/>
                  <a:pt x="6525" y="19651"/>
                </a:cubicBezTo>
                <a:cubicBezTo>
                  <a:pt x="6601" y="19676"/>
                  <a:pt x="6640" y="19722"/>
                  <a:pt x="6662" y="19813"/>
                </a:cubicBezTo>
                <a:cubicBezTo>
                  <a:pt x="6684" y="19905"/>
                  <a:pt x="6704" y="19929"/>
                  <a:pt x="6776" y="19948"/>
                </a:cubicBezTo>
                <a:cubicBezTo>
                  <a:pt x="6828" y="19962"/>
                  <a:pt x="6880" y="19999"/>
                  <a:pt x="6889" y="20029"/>
                </a:cubicBezTo>
                <a:cubicBezTo>
                  <a:pt x="6899" y="20059"/>
                  <a:pt x="6936" y="20083"/>
                  <a:pt x="6957" y="20083"/>
                </a:cubicBezTo>
                <a:cubicBezTo>
                  <a:pt x="6979" y="20083"/>
                  <a:pt x="7050" y="20160"/>
                  <a:pt x="7117" y="20245"/>
                </a:cubicBezTo>
                <a:cubicBezTo>
                  <a:pt x="7198" y="20351"/>
                  <a:pt x="7263" y="20408"/>
                  <a:pt x="7321" y="20408"/>
                </a:cubicBezTo>
                <a:cubicBezTo>
                  <a:pt x="7380" y="20408"/>
                  <a:pt x="7401" y="20436"/>
                  <a:pt x="7412" y="20489"/>
                </a:cubicBezTo>
                <a:cubicBezTo>
                  <a:pt x="7425" y="20548"/>
                  <a:pt x="7462" y="20543"/>
                  <a:pt x="7549" y="20543"/>
                </a:cubicBezTo>
                <a:cubicBezTo>
                  <a:pt x="7635" y="20543"/>
                  <a:pt x="7672" y="20565"/>
                  <a:pt x="7685" y="20624"/>
                </a:cubicBezTo>
                <a:cubicBezTo>
                  <a:pt x="7695" y="20667"/>
                  <a:pt x="7719" y="20705"/>
                  <a:pt x="7753" y="20705"/>
                </a:cubicBezTo>
                <a:cubicBezTo>
                  <a:pt x="7787" y="20705"/>
                  <a:pt x="7854" y="20743"/>
                  <a:pt x="7890" y="20786"/>
                </a:cubicBezTo>
                <a:cubicBezTo>
                  <a:pt x="7931" y="20835"/>
                  <a:pt x="7998" y="20867"/>
                  <a:pt x="8072" y="20867"/>
                </a:cubicBezTo>
                <a:cubicBezTo>
                  <a:pt x="8162" y="20867"/>
                  <a:pt x="8195" y="20889"/>
                  <a:pt x="8208" y="20948"/>
                </a:cubicBezTo>
                <a:cubicBezTo>
                  <a:pt x="8220" y="21004"/>
                  <a:pt x="8254" y="21029"/>
                  <a:pt x="8322" y="21029"/>
                </a:cubicBezTo>
                <a:cubicBezTo>
                  <a:pt x="8376" y="21029"/>
                  <a:pt x="8425" y="21050"/>
                  <a:pt x="8435" y="21083"/>
                </a:cubicBezTo>
                <a:cubicBezTo>
                  <a:pt x="8446" y="21116"/>
                  <a:pt x="8523" y="21151"/>
                  <a:pt x="8595" y="21164"/>
                </a:cubicBezTo>
                <a:cubicBezTo>
                  <a:pt x="8666" y="21178"/>
                  <a:pt x="8722" y="21219"/>
                  <a:pt x="8731" y="21246"/>
                </a:cubicBezTo>
                <a:cubicBezTo>
                  <a:pt x="8741" y="21276"/>
                  <a:pt x="8843" y="21283"/>
                  <a:pt x="9027" y="21300"/>
                </a:cubicBezTo>
                <a:cubicBezTo>
                  <a:pt x="9190" y="21315"/>
                  <a:pt x="9331" y="21355"/>
                  <a:pt x="9345" y="21381"/>
                </a:cubicBezTo>
                <a:cubicBezTo>
                  <a:pt x="9358" y="21406"/>
                  <a:pt x="9400" y="21464"/>
                  <a:pt x="9436" y="21489"/>
                </a:cubicBezTo>
                <a:cubicBezTo>
                  <a:pt x="9472" y="21514"/>
                  <a:pt x="9508" y="21546"/>
                  <a:pt x="9504" y="21570"/>
                </a:cubicBezTo>
                <a:cubicBezTo>
                  <a:pt x="9498" y="21600"/>
                  <a:pt x="9822" y="21597"/>
                  <a:pt x="10595" y="21597"/>
                </a:cubicBezTo>
                <a:cubicBezTo>
                  <a:pt x="11505" y="21597"/>
                  <a:pt x="11677" y="21589"/>
                  <a:pt x="11709" y="21543"/>
                </a:cubicBezTo>
                <a:cubicBezTo>
                  <a:pt x="11791" y="21427"/>
                  <a:pt x="12024" y="21325"/>
                  <a:pt x="12255" y="21300"/>
                </a:cubicBezTo>
                <a:cubicBezTo>
                  <a:pt x="12385" y="21285"/>
                  <a:pt x="12510" y="21272"/>
                  <a:pt x="12528" y="21246"/>
                </a:cubicBezTo>
                <a:cubicBezTo>
                  <a:pt x="12546" y="21219"/>
                  <a:pt x="12630" y="21176"/>
                  <a:pt x="12710" y="21164"/>
                </a:cubicBezTo>
                <a:cubicBezTo>
                  <a:pt x="12792" y="21152"/>
                  <a:pt x="12853" y="21118"/>
                  <a:pt x="12869" y="21083"/>
                </a:cubicBezTo>
                <a:cubicBezTo>
                  <a:pt x="12885" y="21050"/>
                  <a:pt x="12927" y="21029"/>
                  <a:pt x="12960" y="21029"/>
                </a:cubicBezTo>
                <a:cubicBezTo>
                  <a:pt x="12993" y="21029"/>
                  <a:pt x="13019" y="20991"/>
                  <a:pt x="13028" y="20948"/>
                </a:cubicBezTo>
                <a:cubicBezTo>
                  <a:pt x="13042" y="20886"/>
                  <a:pt x="13081" y="20867"/>
                  <a:pt x="13187" y="20867"/>
                </a:cubicBezTo>
                <a:cubicBezTo>
                  <a:pt x="13281" y="20867"/>
                  <a:pt x="13353" y="20840"/>
                  <a:pt x="13392" y="20786"/>
                </a:cubicBezTo>
                <a:cubicBezTo>
                  <a:pt x="13423" y="20743"/>
                  <a:pt x="13462" y="20705"/>
                  <a:pt x="13483" y="20705"/>
                </a:cubicBezTo>
                <a:cubicBezTo>
                  <a:pt x="13504" y="20705"/>
                  <a:pt x="13519" y="20667"/>
                  <a:pt x="13528" y="20624"/>
                </a:cubicBezTo>
                <a:cubicBezTo>
                  <a:pt x="13541" y="20565"/>
                  <a:pt x="13579" y="20543"/>
                  <a:pt x="13665" y="20543"/>
                </a:cubicBezTo>
                <a:cubicBezTo>
                  <a:pt x="13751" y="20543"/>
                  <a:pt x="13788" y="20548"/>
                  <a:pt x="13801" y="20489"/>
                </a:cubicBezTo>
                <a:cubicBezTo>
                  <a:pt x="13814" y="20429"/>
                  <a:pt x="13848" y="20408"/>
                  <a:pt x="13938" y="20408"/>
                </a:cubicBezTo>
                <a:cubicBezTo>
                  <a:pt x="14013" y="20408"/>
                  <a:pt x="14051" y="20386"/>
                  <a:pt x="14051" y="20354"/>
                </a:cubicBezTo>
                <a:cubicBezTo>
                  <a:pt x="14051" y="20293"/>
                  <a:pt x="14205" y="20083"/>
                  <a:pt x="14256" y="20083"/>
                </a:cubicBezTo>
                <a:cubicBezTo>
                  <a:pt x="14276" y="20083"/>
                  <a:pt x="14314" y="20059"/>
                  <a:pt x="14324" y="20029"/>
                </a:cubicBezTo>
                <a:cubicBezTo>
                  <a:pt x="14334" y="19999"/>
                  <a:pt x="14383" y="19963"/>
                  <a:pt x="14438" y="19948"/>
                </a:cubicBezTo>
                <a:cubicBezTo>
                  <a:pt x="14493" y="19934"/>
                  <a:pt x="14556" y="19882"/>
                  <a:pt x="14574" y="19840"/>
                </a:cubicBezTo>
                <a:cubicBezTo>
                  <a:pt x="14593" y="19798"/>
                  <a:pt x="14625" y="19773"/>
                  <a:pt x="14643" y="19786"/>
                </a:cubicBezTo>
                <a:cubicBezTo>
                  <a:pt x="14660" y="19798"/>
                  <a:pt x="14665" y="19794"/>
                  <a:pt x="14665" y="19759"/>
                </a:cubicBezTo>
                <a:cubicBezTo>
                  <a:pt x="14665" y="19723"/>
                  <a:pt x="14698" y="19689"/>
                  <a:pt x="14733" y="19678"/>
                </a:cubicBezTo>
                <a:cubicBezTo>
                  <a:pt x="14771" y="19666"/>
                  <a:pt x="14812" y="19611"/>
                  <a:pt x="14824" y="19543"/>
                </a:cubicBezTo>
                <a:cubicBezTo>
                  <a:pt x="14836" y="19479"/>
                  <a:pt x="14866" y="19420"/>
                  <a:pt x="14893" y="19407"/>
                </a:cubicBezTo>
                <a:cubicBezTo>
                  <a:pt x="14919" y="19395"/>
                  <a:pt x="14945" y="19350"/>
                  <a:pt x="14961" y="19299"/>
                </a:cubicBezTo>
                <a:cubicBezTo>
                  <a:pt x="14977" y="19249"/>
                  <a:pt x="15019" y="19191"/>
                  <a:pt x="15052" y="19191"/>
                </a:cubicBezTo>
                <a:cubicBezTo>
                  <a:pt x="15085" y="19191"/>
                  <a:pt x="15121" y="19163"/>
                  <a:pt x="15143" y="19137"/>
                </a:cubicBezTo>
                <a:cubicBezTo>
                  <a:pt x="15205" y="19063"/>
                  <a:pt x="15328" y="19068"/>
                  <a:pt x="15370" y="19137"/>
                </a:cubicBezTo>
                <a:cubicBezTo>
                  <a:pt x="15429" y="19232"/>
                  <a:pt x="16074" y="19210"/>
                  <a:pt x="16120" y="19110"/>
                </a:cubicBezTo>
                <a:cubicBezTo>
                  <a:pt x="16140" y="19070"/>
                  <a:pt x="16177" y="19029"/>
                  <a:pt x="16234" y="19029"/>
                </a:cubicBezTo>
                <a:cubicBezTo>
                  <a:pt x="16296" y="19029"/>
                  <a:pt x="16348" y="18998"/>
                  <a:pt x="16371" y="18948"/>
                </a:cubicBezTo>
                <a:cubicBezTo>
                  <a:pt x="16390" y="18905"/>
                  <a:pt x="16446" y="18894"/>
                  <a:pt x="16484" y="18894"/>
                </a:cubicBezTo>
                <a:cubicBezTo>
                  <a:pt x="16522" y="18894"/>
                  <a:pt x="16553" y="18848"/>
                  <a:pt x="16575" y="18813"/>
                </a:cubicBezTo>
                <a:cubicBezTo>
                  <a:pt x="16615" y="18748"/>
                  <a:pt x="16724" y="18773"/>
                  <a:pt x="16689" y="18840"/>
                </a:cubicBezTo>
                <a:cubicBezTo>
                  <a:pt x="16678" y="18861"/>
                  <a:pt x="16754" y="18868"/>
                  <a:pt x="16893" y="18867"/>
                </a:cubicBezTo>
                <a:cubicBezTo>
                  <a:pt x="17075" y="18865"/>
                  <a:pt x="17110" y="18867"/>
                  <a:pt x="17053" y="18840"/>
                </a:cubicBezTo>
                <a:cubicBezTo>
                  <a:pt x="16953" y="18793"/>
                  <a:pt x="16995" y="18732"/>
                  <a:pt x="17121" y="18732"/>
                </a:cubicBezTo>
                <a:cubicBezTo>
                  <a:pt x="17175" y="18732"/>
                  <a:pt x="17257" y="18693"/>
                  <a:pt x="17303" y="18651"/>
                </a:cubicBezTo>
                <a:cubicBezTo>
                  <a:pt x="17354" y="18603"/>
                  <a:pt x="17452" y="18570"/>
                  <a:pt x="17530" y="18570"/>
                </a:cubicBezTo>
                <a:cubicBezTo>
                  <a:pt x="17634" y="18570"/>
                  <a:pt x="17652" y="18571"/>
                  <a:pt x="17644" y="18515"/>
                </a:cubicBezTo>
                <a:cubicBezTo>
                  <a:pt x="17636" y="18462"/>
                  <a:pt x="17660" y="18444"/>
                  <a:pt x="17757" y="18434"/>
                </a:cubicBezTo>
                <a:cubicBezTo>
                  <a:pt x="17826" y="18428"/>
                  <a:pt x="17905" y="18368"/>
                  <a:pt x="17939" y="18326"/>
                </a:cubicBezTo>
                <a:cubicBezTo>
                  <a:pt x="17974" y="18285"/>
                  <a:pt x="18040" y="18272"/>
                  <a:pt x="18076" y="18272"/>
                </a:cubicBezTo>
                <a:cubicBezTo>
                  <a:pt x="18114" y="18272"/>
                  <a:pt x="18144" y="18227"/>
                  <a:pt x="18144" y="18191"/>
                </a:cubicBezTo>
                <a:cubicBezTo>
                  <a:pt x="18144" y="18157"/>
                  <a:pt x="18177" y="18121"/>
                  <a:pt x="18212" y="18110"/>
                </a:cubicBezTo>
                <a:cubicBezTo>
                  <a:pt x="18247" y="18099"/>
                  <a:pt x="18272" y="18083"/>
                  <a:pt x="18280" y="18056"/>
                </a:cubicBezTo>
                <a:cubicBezTo>
                  <a:pt x="18289" y="18029"/>
                  <a:pt x="18354" y="17989"/>
                  <a:pt x="18417" y="17975"/>
                </a:cubicBezTo>
                <a:cubicBezTo>
                  <a:pt x="18480" y="17961"/>
                  <a:pt x="18543" y="17925"/>
                  <a:pt x="18553" y="17894"/>
                </a:cubicBezTo>
                <a:cubicBezTo>
                  <a:pt x="18563" y="17862"/>
                  <a:pt x="18605" y="17840"/>
                  <a:pt x="18644" y="17840"/>
                </a:cubicBezTo>
                <a:cubicBezTo>
                  <a:pt x="18684" y="17840"/>
                  <a:pt x="18702" y="17827"/>
                  <a:pt x="18690" y="17813"/>
                </a:cubicBezTo>
                <a:cubicBezTo>
                  <a:pt x="18678" y="17798"/>
                  <a:pt x="18681" y="17746"/>
                  <a:pt x="18712" y="17705"/>
                </a:cubicBezTo>
                <a:cubicBezTo>
                  <a:pt x="18766" y="17634"/>
                  <a:pt x="18766" y="17632"/>
                  <a:pt x="18712" y="17596"/>
                </a:cubicBezTo>
                <a:cubicBezTo>
                  <a:pt x="18641" y="17549"/>
                  <a:pt x="18644" y="17475"/>
                  <a:pt x="18712" y="17407"/>
                </a:cubicBezTo>
                <a:cubicBezTo>
                  <a:pt x="18758" y="17363"/>
                  <a:pt x="18776" y="17360"/>
                  <a:pt x="18826" y="17434"/>
                </a:cubicBezTo>
                <a:cubicBezTo>
                  <a:pt x="18901" y="17544"/>
                  <a:pt x="19030" y="17541"/>
                  <a:pt x="19053" y="17434"/>
                </a:cubicBezTo>
                <a:cubicBezTo>
                  <a:pt x="19066" y="17378"/>
                  <a:pt x="19116" y="17353"/>
                  <a:pt x="19190" y="17353"/>
                </a:cubicBezTo>
                <a:cubicBezTo>
                  <a:pt x="19256" y="17353"/>
                  <a:pt x="19281" y="17336"/>
                  <a:pt x="19281" y="17299"/>
                </a:cubicBezTo>
                <a:cubicBezTo>
                  <a:pt x="19281" y="17268"/>
                  <a:pt x="19311" y="17222"/>
                  <a:pt x="19349" y="17191"/>
                </a:cubicBezTo>
                <a:cubicBezTo>
                  <a:pt x="19397" y="17151"/>
                  <a:pt x="19409" y="17111"/>
                  <a:pt x="19395" y="17056"/>
                </a:cubicBezTo>
                <a:cubicBezTo>
                  <a:pt x="19379" y="16998"/>
                  <a:pt x="19408" y="16956"/>
                  <a:pt x="19463" y="16921"/>
                </a:cubicBezTo>
                <a:cubicBezTo>
                  <a:pt x="19504" y="16895"/>
                  <a:pt x="19553" y="16853"/>
                  <a:pt x="19576" y="16813"/>
                </a:cubicBezTo>
                <a:cubicBezTo>
                  <a:pt x="19600" y="16773"/>
                  <a:pt x="19623" y="16728"/>
                  <a:pt x="19645" y="16732"/>
                </a:cubicBezTo>
                <a:cubicBezTo>
                  <a:pt x="19762" y="16749"/>
                  <a:pt x="19804" y="16749"/>
                  <a:pt x="19804" y="16650"/>
                </a:cubicBezTo>
                <a:cubicBezTo>
                  <a:pt x="19804" y="16594"/>
                  <a:pt x="19790" y="16516"/>
                  <a:pt x="19758" y="16488"/>
                </a:cubicBezTo>
                <a:cubicBezTo>
                  <a:pt x="19704" y="16440"/>
                  <a:pt x="19702" y="16420"/>
                  <a:pt x="19758" y="16353"/>
                </a:cubicBezTo>
                <a:cubicBezTo>
                  <a:pt x="19815" y="16285"/>
                  <a:pt x="19811" y="16286"/>
                  <a:pt x="19872" y="16380"/>
                </a:cubicBezTo>
                <a:cubicBezTo>
                  <a:pt x="19926" y="16463"/>
                  <a:pt x="19940" y="16468"/>
                  <a:pt x="19940" y="16407"/>
                </a:cubicBezTo>
                <a:cubicBezTo>
                  <a:pt x="19941" y="16368"/>
                  <a:pt x="19972" y="16337"/>
                  <a:pt x="20008" y="16326"/>
                </a:cubicBezTo>
                <a:cubicBezTo>
                  <a:pt x="20044" y="16315"/>
                  <a:pt x="20077" y="16277"/>
                  <a:pt x="20077" y="16245"/>
                </a:cubicBezTo>
                <a:cubicBezTo>
                  <a:pt x="20077" y="16213"/>
                  <a:pt x="20109" y="16175"/>
                  <a:pt x="20145" y="16164"/>
                </a:cubicBezTo>
                <a:cubicBezTo>
                  <a:pt x="20194" y="16148"/>
                  <a:pt x="20190" y="16104"/>
                  <a:pt x="20190" y="16002"/>
                </a:cubicBezTo>
                <a:cubicBezTo>
                  <a:pt x="20190" y="15899"/>
                  <a:pt x="20209" y="15882"/>
                  <a:pt x="20259" y="15867"/>
                </a:cubicBezTo>
                <a:cubicBezTo>
                  <a:pt x="20308" y="15851"/>
                  <a:pt x="20327" y="15807"/>
                  <a:pt x="20327" y="15704"/>
                </a:cubicBezTo>
                <a:cubicBezTo>
                  <a:pt x="20327" y="15602"/>
                  <a:pt x="20345" y="15558"/>
                  <a:pt x="20395" y="15542"/>
                </a:cubicBezTo>
                <a:cubicBezTo>
                  <a:pt x="20431" y="15531"/>
                  <a:pt x="20463" y="15493"/>
                  <a:pt x="20463" y="15461"/>
                </a:cubicBezTo>
                <a:cubicBezTo>
                  <a:pt x="20463" y="15429"/>
                  <a:pt x="20495" y="15391"/>
                  <a:pt x="20531" y="15380"/>
                </a:cubicBezTo>
                <a:cubicBezTo>
                  <a:pt x="20567" y="15369"/>
                  <a:pt x="20600" y="15355"/>
                  <a:pt x="20600" y="15326"/>
                </a:cubicBezTo>
                <a:cubicBezTo>
                  <a:pt x="20600" y="15297"/>
                  <a:pt x="20622" y="15262"/>
                  <a:pt x="20645" y="15245"/>
                </a:cubicBezTo>
                <a:cubicBezTo>
                  <a:pt x="20668" y="15228"/>
                  <a:pt x="20695" y="15147"/>
                  <a:pt x="20713" y="15083"/>
                </a:cubicBezTo>
                <a:cubicBezTo>
                  <a:pt x="20736" y="15005"/>
                  <a:pt x="20767" y="14967"/>
                  <a:pt x="20804" y="14975"/>
                </a:cubicBezTo>
                <a:cubicBezTo>
                  <a:pt x="20849" y="14984"/>
                  <a:pt x="20850" y="14964"/>
                  <a:pt x="20850" y="14839"/>
                </a:cubicBezTo>
                <a:cubicBezTo>
                  <a:pt x="20850" y="14750"/>
                  <a:pt x="20870" y="14668"/>
                  <a:pt x="20895" y="14650"/>
                </a:cubicBezTo>
                <a:cubicBezTo>
                  <a:pt x="20920" y="14633"/>
                  <a:pt x="20953" y="14530"/>
                  <a:pt x="20963" y="14434"/>
                </a:cubicBezTo>
                <a:cubicBezTo>
                  <a:pt x="20974" y="14338"/>
                  <a:pt x="21003" y="14242"/>
                  <a:pt x="21032" y="14218"/>
                </a:cubicBezTo>
                <a:cubicBezTo>
                  <a:pt x="21062" y="14192"/>
                  <a:pt x="21077" y="14137"/>
                  <a:pt x="21077" y="14056"/>
                </a:cubicBezTo>
                <a:cubicBezTo>
                  <a:pt x="21077" y="13882"/>
                  <a:pt x="21147" y="13699"/>
                  <a:pt x="21191" y="13731"/>
                </a:cubicBezTo>
                <a:cubicBezTo>
                  <a:pt x="21243" y="13769"/>
                  <a:pt x="21222" y="13677"/>
                  <a:pt x="21168" y="13623"/>
                </a:cubicBezTo>
                <a:cubicBezTo>
                  <a:pt x="21111" y="13567"/>
                  <a:pt x="21096" y="13435"/>
                  <a:pt x="21145" y="13326"/>
                </a:cubicBezTo>
                <a:cubicBezTo>
                  <a:pt x="21170" y="13272"/>
                  <a:pt x="21205" y="13256"/>
                  <a:pt x="21259" y="13272"/>
                </a:cubicBezTo>
                <a:cubicBezTo>
                  <a:pt x="21331" y="13293"/>
                  <a:pt x="21344" y="13266"/>
                  <a:pt x="21350" y="13055"/>
                </a:cubicBezTo>
                <a:cubicBezTo>
                  <a:pt x="21354" y="12908"/>
                  <a:pt x="21339" y="12794"/>
                  <a:pt x="21304" y="12731"/>
                </a:cubicBezTo>
                <a:cubicBezTo>
                  <a:pt x="21231" y="12599"/>
                  <a:pt x="21241" y="12407"/>
                  <a:pt x="21327" y="12407"/>
                </a:cubicBezTo>
                <a:cubicBezTo>
                  <a:pt x="21377" y="12407"/>
                  <a:pt x="21388" y="12418"/>
                  <a:pt x="21395" y="12515"/>
                </a:cubicBezTo>
                <a:cubicBezTo>
                  <a:pt x="21422" y="12846"/>
                  <a:pt x="21473" y="12563"/>
                  <a:pt x="21509" y="11704"/>
                </a:cubicBezTo>
                <a:cubicBezTo>
                  <a:pt x="21531" y="11186"/>
                  <a:pt x="21559" y="10752"/>
                  <a:pt x="21577" y="10731"/>
                </a:cubicBezTo>
                <a:cubicBezTo>
                  <a:pt x="21595" y="10710"/>
                  <a:pt x="21600" y="10577"/>
                  <a:pt x="21600" y="10434"/>
                </a:cubicBezTo>
                <a:cubicBezTo>
                  <a:pt x="21600" y="10238"/>
                  <a:pt x="21591" y="10153"/>
                  <a:pt x="21555" y="10136"/>
                </a:cubicBezTo>
                <a:cubicBezTo>
                  <a:pt x="21528" y="10124"/>
                  <a:pt x="21509" y="10099"/>
                  <a:pt x="21509" y="10055"/>
                </a:cubicBezTo>
                <a:cubicBezTo>
                  <a:pt x="21509" y="10011"/>
                  <a:pt x="21528" y="9959"/>
                  <a:pt x="21555" y="9947"/>
                </a:cubicBezTo>
                <a:cubicBezTo>
                  <a:pt x="21582" y="9935"/>
                  <a:pt x="21600" y="9898"/>
                  <a:pt x="21600" y="9866"/>
                </a:cubicBezTo>
                <a:cubicBezTo>
                  <a:pt x="21600" y="9821"/>
                  <a:pt x="21588" y="9806"/>
                  <a:pt x="21555" y="9839"/>
                </a:cubicBezTo>
                <a:cubicBezTo>
                  <a:pt x="21483" y="9909"/>
                  <a:pt x="21486" y="9858"/>
                  <a:pt x="21486" y="9515"/>
                </a:cubicBezTo>
                <a:cubicBezTo>
                  <a:pt x="21486" y="9238"/>
                  <a:pt x="21474" y="9193"/>
                  <a:pt x="21418" y="9136"/>
                </a:cubicBezTo>
                <a:cubicBezTo>
                  <a:pt x="21365" y="9082"/>
                  <a:pt x="21350" y="8996"/>
                  <a:pt x="21350" y="8785"/>
                </a:cubicBezTo>
                <a:cubicBezTo>
                  <a:pt x="21350" y="8561"/>
                  <a:pt x="21344" y="8537"/>
                  <a:pt x="21282" y="8487"/>
                </a:cubicBezTo>
                <a:cubicBezTo>
                  <a:pt x="21221" y="8440"/>
                  <a:pt x="21207" y="8404"/>
                  <a:pt x="21213" y="8244"/>
                </a:cubicBezTo>
                <a:lnTo>
                  <a:pt x="21213" y="8055"/>
                </a:lnTo>
                <a:lnTo>
                  <a:pt x="21168" y="8136"/>
                </a:lnTo>
                <a:cubicBezTo>
                  <a:pt x="21111" y="8222"/>
                  <a:pt x="21105" y="8230"/>
                  <a:pt x="21054" y="8163"/>
                </a:cubicBezTo>
                <a:cubicBezTo>
                  <a:pt x="21010" y="8105"/>
                  <a:pt x="20997" y="8057"/>
                  <a:pt x="21032" y="8001"/>
                </a:cubicBezTo>
                <a:cubicBezTo>
                  <a:pt x="21066" y="7945"/>
                  <a:pt x="21058" y="7899"/>
                  <a:pt x="21009" y="7731"/>
                </a:cubicBezTo>
                <a:cubicBezTo>
                  <a:pt x="20976" y="7618"/>
                  <a:pt x="20964" y="7494"/>
                  <a:pt x="20963" y="7433"/>
                </a:cubicBezTo>
                <a:cubicBezTo>
                  <a:pt x="20963" y="7368"/>
                  <a:pt x="20914" y="7284"/>
                  <a:pt x="20872" y="7244"/>
                </a:cubicBezTo>
                <a:cubicBezTo>
                  <a:pt x="20826" y="7199"/>
                  <a:pt x="20802" y="7136"/>
                  <a:pt x="20804" y="7055"/>
                </a:cubicBezTo>
                <a:cubicBezTo>
                  <a:pt x="20806" y="6980"/>
                  <a:pt x="20805" y="6941"/>
                  <a:pt x="20781" y="6947"/>
                </a:cubicBezTo>
                <a:cubicBezTo>
                  <a:pt x="20759" y="6952"/>
                  <a:pt x="20742" y="6895"/>
                  <a:pt x="20736" y="6812"/>
                </a:cubicBezTo>
                <a:cubicBezTo>
                  <a:pt x="20729" y="6710"/>
                  <a:pt x="20714" y="6664"/>
                  <a:pt x="20668" y="6649"/>
                </a:cubicBezTo>
                <a:cubicBezTo>
                  <a:pt x="20623" y="6635"/>
                  <a:pt x="20600" y="6596"/>
                  <a:pt x="20600" y="6514"/>
                </a:cubicBezTo>
                <a:cubicBezTo>
                  <a:pt x="20600" y="6431"/>
                  <a:pt x="20578" y="6394"/>
                  <a:pt x="20531" y="6379"/>
                </a:cubicBezTo>
                <a:cubicBezTo>
                  <a:pt x="20495" y="6368"/>
                  <a:pt x="20463" y="6332"/>
                  <a:pt x="20463" y="6298"/>
                </a:cubicBezTo>
                <a:cubicBezTo>
                  <a:pt x="20463" y="6232"/>
                  <a:pt x="20385" y="6126"/>
                  <a:pt x="20281" y="6055"/>
                </a:cubicBezTo>
                <a:cubicBezTo>
                  <a:pt x="20246" y="6031"/>
                  <a:pt x="20219" y="5959"/>
                  <a:pt x="20213" y="5893"/>
                </a:cubicBezTo>
                <a:cubicBezTo>
                  <a:pt x="20206" y="5814"/>
                  <a:pt x="20164" y="5770"/>
                  <a:pt x="20122" y="5757"/>
                </a:cubicBezTo>
                <a:cubicBezTo>
                  <a:pt x="20087" y="5746"/>
                  <a:pt x="20077" y="5708"/>
                  <a:pt x="20077" y="5676"/>
                </a:cubicBezTo>
                <a:cubicBezTo>
                  <a:pt x="20077" y="5645"/>
                  <a:pt x="20046" y="5607"/>
                  <a:pt x="20008" y="5595"/>
                </a:cubicBezTo>
                <a:cubicBezTo>
                  <a:pt x="19970" y="5583"/>
                  <a:pt x="19951" y="5564"/>
                  <a:pt x="19963" y="5541"/>
                </a:cubicBezTo>
                <a:cubicBezTo>
                  <a:pt x="19975" y="5518"/>
                  <a:pt x="19941" y="5481"/>
                  <a:pt x="19895" y="5460"/>
                </a:cubicBezTo>
                <a:cubicBezTo>
                  <a:pt x="19827" y="5429"/>
                  <a:pt x="19804" y="5382"/>
                  <a:pt x="19804" y="5271"/>
                </a:cubicBezTo>
                <a:cubicBezTo>
                  <a:pt x="19804" y="5174"/>
                  <a:pt x="19794" y="5136"/>
                  <a:pt x="19758" y="5136"/>
                </a:cubicBezTo>
                <a:cubicBezTo>
                  <a:pt x="19731" y="5136"/>
                  <a:pt x="19706" y="5104"/>
                  <a:pt x="19690" y="5055"/>
                </a:cubicBezTo>
                <a:cubicBezTo>
                  <a:pt x="19674" y="5006"/>
                  <a:pt x="19624" y="4942"/>
                  <a:pt x="19599" y="4919"/>
                </a:cubicBezTo>
                <a:cubicBezTo>
                  <a:pt x="19558" y="4881"/>
                  <a:pt x="19403" y="4819"/>
                  <a:pt x="19326" y="4811"/>
                </a:cubicBezTo>
                <a:cubicBezTo>
                  <a:pt x="19296" y="4808"/>
                  <a:pt x="19290" y="4782"/>
                  <a:pt x="19281" y="4622"/>
                </a:cubicBezTo>
                <a:cubicBezTo>
                  <a:pt x="19279" y="4587"/>
                  <a:pt x="19249" y="4552"/>
                  <a:pt x="19213" y="4541"/>
                </a:cubicBezTo>
                <a:cubicBezTo>
                  <a:pt x="19169" y="4527"/>
                  <a:pt x="19154" y="4501"/>
                  <a:pt x="19167" y="4460"/>
                </a:cubicBezTo>
                <a:cubicBezTo>
                  <a:pt x="19183" y="4410"/>
                  <a:pt x="19174" y="4406"/>
                  <a:pt x="19076" y="4406"/>
                </a:cubicBezTo>
                <a:cubicBezTo>
                  <a:pt x="18985" y="4406"/>
                  <a:pt x="18952" y="4381"/>
                  <a:pt x="18940" y="4325"/>
                </a:cubicBezTo>
                <a:cubicBezTo>
                  <a:pt x="18931" y="4284"/>
                  <a:pt x="18883" y="4254"/>
                  <a:pt x="18849" y="4244"/>
                </a:cubicBezTo>
                <a:cubicBezTo>
                  <a:pt x="18814" y="4233"/>
                  <a:pt x="18803" y="4194"/>
                  <a:pt x="18803" y="4163"/>
                </a:cubicBezTo>
                <a:cubicBezTo>
                  <a:pt x="18803" y="4131"/>
                  <a:pt x="18762" y="4094"/>
                  <a:pt x="18735" y="4082"/>
                </a:cubicBezTo>
                <a:cubicBezTo>
                  <a:pt x="18708" y="4069"/>
                  <a:pt x="18690" y="4033"/>
                  <a:pt x="18690" y="4000"/>
                </a:cubicBezTo>
                <a:cubicBezTo>
                  <a:pt x="18690" y="3957"/>
                  <a:pt x="18652" y="3946"/>
                  <a:pt x="18553" y="3946"/>
                </a:cubicBezTo>
                <a:cubicBezTo>
                  <a:pt x="18447" y="3946"/>
                  <a:pt x="18430" y="3927"/>
                  <a:pt x="18417" y="3865"/>
                </a:cubicBezTo>
                <a:cubicBezTo>
                  <a:pt x="18407" y="3822"/>
                  <a:pt x="18374" y="3784"/>
                  <a:pt x="18349" y="3784"/>
                </a:cubicBezTo>
                <a:cubicBezTo>
                  <a:pt x="18323" y="3784"/>
                  <a:pt x="18291" y="3762"/>
                  <a:pt x="18280" y="3730"/>
                </a:cubicBezTo>
                <a:cubicBezTo>
                  <a:pt x="18270" y="3698"/>
                  <a:pt x="18230" y="3676"/>
                  <a:pt x="18189" y="3676"/>
                </a:cubicBezTo>
                <a:cubicBezTo>
                  <a:pt x="18094" y="3676"/>
                  <a:pt x="18053" y="3633"/>
                  <a:pt x="18099" y="3568"/>
                </a:cubicBezTo>
                <a:cubicBezTo>
                  <a:pt x="18128" y="3526"/>
                  <a:pt x="18108" y="3514"/>
                  <a:pt x="17985" y="3514"/>
                </a:cubicBezTo>
                <a:cubicBezTo>
                  <a:pt x="17869" y="3514"/>
                  <a:pt x="17834" y="3492"/>
                  <a:pt x="17803" y="3433"/>
                </a:cubicBezTo>
                <a:cubicBezTo>
                  <a:pt x="17776" y="3381"/>
                  <a:pt x="17736" y="3352"/>
                  <a:pt x="17667" y="3352"/>
                </a:cubicBezTo>
                <a:cubicBezTo>
                  <a:pt x="17536" y="3352"/>
                  <a:pt x="17497" y="3292"/>
                  <a:pt x="17598" y="3244"/>
                </a:cubicBezTo>
                <a:cubicBezTo>
                  <a:pt x="17659" y="3215"/>
                  <a:pt x="17634" y="3191"/>
                  <a:pt x="17485" y="3190"/>
                </a:cubicBezTo>
                <a:cubicBezTo>
                  <a:pt x="17351" y="3188"/>
                  <a:pt x="17297" y="3209"/>
                  <a:pt x="17303" y="3244"/>
                </a:cubicBezTo>
                <a:cubicBezTo>
                  <a:pt x="17314" y="3310"/>
                  <a:pt x="16980" y="3333"/>
                  <a:pt x="16916" y="3271"/>
                </a:cubicBezTo>
                <a:cubicBezTo>
                  <a:pt x="16849" y="3205"/>
                  <a:pt x="16910" y="3108"/>
                  <a:pt x="17030" y="3108"/>
                </a:cubicBezTo>
                <a:cubicBezTo>
                  <a:pt x="17082" y="3108"/>
                  <a:pt x="17121" y="3103"/>
                  <a:pt x="17121" y="3081"/>
                </a:cubicBezTo>
                <a:cubicBezTo>
                  <a:pt x="17121" y="3060"/>
                  <a:pt x="17070" y="3027"/>
                  <a:pt x="17007" y="3027"/>
                </a:cubicBezTo>
                <a:cubicBezTo>
                  <a:pt x="16933" y="3027"/>
                  <a:pt x="16888" y="3050"/>
                  <a:pt x="16893" y="3081"/>
                </a:cubicBezTo>
                <a:cubicBezTo>
                  <a:pt x="16906" y="3158"/>
                  <a:pt x="16690" y="3184"/>
                  <a:pt x="16643" y="3108"/>
                </a:cubicBezTo>
                <a:cubicBezTo>
                  <a:pt x="16619" y="3068"/>
                  <a:pt x="16579" y="3048"/>
                  <a:pt x="16507" y="3054"/>
                </a:cubicBezTo>
                <a:cubicBezTo>
                  <a:pt x="16399" y="3065"/>
                  <a:pt x="16380" y="3054"/>
                  <a:pt x="16371" y="2892"/>
                </a:cubicBezTo>
                <a:lnTo>
                  <a:pt x="16371" y="2730"/>
                </a:lnTo>
                <a:lnTo>
                  <a:pt x="16098" y="2730"/>
                </a:lnTo>
                <a:cubicBezTo>
                  <a:pt x="15862" y="2730"/>
                  <a:pt x="15840" y="2719"/>
                  <a:pt x="15825" y="2649"/>
                </a:cubicBezTo>
                <a:cubicBezTo>
                  <a:pt x="15811" y="2587"/>
                  <a:pt x="15769" y="2568"/>
                  <a:pt x="15666" y="2568"/>
                </a:cubicBezTo>
                <a:cubicBezTo>
                  <a:pt x="15560" y="2568"/>
                  <a:pt x="15545" y="2580"/>
                  <a:pt x="15575" y="2622"/>
                </a:cubicBezTo>
                <a:cubicBezTo>
                  <a:pt x="15622" y="2690"/>
                  <a:pt x="15596" y="2730"/>
                  <a:pt x="15484" y="2730"/>
                </a:cubicBezTo>
                <a:cubicBezTo>
                  <a:pt x="15339" y="2730"/>
                  <a:pt x="15233" y="2672"/>
                  <a:pt x="15211" y="2568"/>
                </a:cubicBezTo>
                <a:cubicBezTo>
                  <a:pt x="15198" y="2506"/>
                  <a:pt x="15162" y="2459"/>
                  <a:pt x="15097" y="2433"/>
                </a:cubicBezTo>
                <a:cubicBezTo>
                  <a:pt x="15042" y="2410"/>
                  <a:pt x="14997" y="2370"/>
                  <a:pt x="15006" y="2352"/>
                </a:cubicBezTo>
                <a:cubicBezTo>
                  <a:pt x="15029" y="2308"/>
                  <a:pt x="14882" y="2108"/>
                  <a:pt x="14824" y="2108"/>
                </a:cubicBezTo>
                <a:cubicBezTo>
                  <a:pt x="14799" y="2108"/>
                  <a:pt x="14757" y="2066"/>
                  <a:pt x="14733" y="2027"/>
                </a:cubicBezTo>
                <a:cubicBezTo>
                  <a:pt x="14710" y="1988"/>
                  <a:pt x="14651" y="1960"/>
                  <a:pt x="14620" y="1946"/>
                </a:cubicBezTo>
                <a:cubicBezTo>
                  <a:pt x="14588" y="1932"/>
                  <a:pt x="14574" y="1895"/>
                  <a:pt x="14574" y="1865"/>
                </a:cubicBezTo>
                <a:cubicBezTo>
                  <a:pt x="14574" y="1835"/>
                  <a:pt x="14540" y="1795"/>
                  <a:pt x="14506" y="1784"/>
                </a:cubicBezTo>
                <a:cubicBezTo>
                  <a:pt x="14469" y="1773"/>
                  <a:pt x="14428" y="1721"/>
                  <a:pt x="14415" y="1649"/>
                </a:cubicBezTo>
                <a:cubicBezTo>
                  <a:pt x="14397" y="1550"/>
                  <a:pt x="14373" y="1514"/>
                  <a:pt x="14301" y="1514"/>
                </a:cubicBezTo>
                <a:cubicBezTo>
                  <a:pt x="14214" y="1514"/>
                  <a:pt x="14051" y="1331"/>
                  <a:pt x="14051" y="1243"/>
                </a:cubicBezTo>
                <a:cubicBezTo>
                  <a:pt x="14051" y="1220"/>
                  <a:pt x="14002" y="1216"/>
                  <a:pt x="13938" y="1216"/>
                </a:cubicBezTo>
                <a:cubicBezTo>
                  <a:pt x="13848" y="1216"/>
                  <a:pt x="13814" y="1195"/>
                  <a:pt x="13801" y="1135"/>
                </a:cubicBezTo>
                <a:cubicBezTo>
                  <a:pt x="13788" y="1076"/>
                  <a:pt x="13751" y="1054"/>
                  <a:pt x="13665" y="1054"/>
                </a:cubicBezTo>
                <a:cubicBezTo>
                  <a:pt x="13579" y="1054"/>
                  <a:pt x="13541" y="1032"/>
                  <a:pt x="13528" y="973"/>
                </a:cubicBezTo>
                <a:cubicBezTo>
                  <a:pt x="13519" y="930"/>
                  <a:pt x="13484" y="892"/>
                  <a:pt x="13460" y="892"/>
                </a:cubicBezTo>
                <a:cubicBezTo>
                  <a:pt x="13436" y="892"/>
                  <a:pt x="13406" y="867"/>
                  <a:pt x="13392" y="838"/>
                </a:cubicBezTo>
                <a:cubicBezTo>
                  <a:pt x="13357" y="767"/>
                  <a:pt x="13225" y="702"/>
                  <a:pt x="13187" y="730"/>
                </a:cubicBezTo>
                <a:cubicBezTo>
                  <a:pt x="13171" y="742"/>
                  <a:pt x="13158" y="711"/>
                  <a:pt x="13142" y="676"/>
                </a:cubicBezTo>
                <a:cubicBezTo>
                  <a:pt x="13123" y="636"/>
                  <a:pt x="13037" y="607"/>
                  <a:pt x="12937" y="595"/>
                </a:cubicBezTo>
                <a:cubicBezTo>
                  <a:pt x="12842" y="582"/>
                  <a:pt x="12768" y="557"/>
                  <a:pt x="12733" y="514"/>
                </a:cubicBezTo>
                <a:cubicBezTo>
                  <a:pt x="12700" y="474"/>
                  <a:pt x="12644" y="432"/>
                  <a:pt x="12619" y="432"/>
                </a:cubicBezTo>
                <a:cubicBezTo>
                  <a:pt x="12594" y="432"/>
                  <a:pt x="12565" y="408"/>
                  <a:pt x="12551" y="378"/>
                </a:cubicBezTo>
                <a:cubicBezTo>
                  <a:pt x="12534" y="344"/>
                  <a:pt x="12432" y="319"/>
                  <a:pt x="12255" y="297"/>
                </a:cubicBezTo>
                <a:cubicBezTo>
                  <a:pt x="12064" y="274"/>
                  <a:pt x="11977" y="249"/>
                  <a:pt x="11982" y="216"/>
                </a:cubicBezTo>
                <a:cubicBezTo>
                  <a:pt x="11987" y="187"/>
                  <a:pt x="11952" y="162"/>
                  <a:pt x="11891" y="162"/>
                </a:cubicBezTo>
                <a:cubicBezTo>
                  <a:pt x="11829" y="162"/>
                  <a:pt x="11781" y="131"/>
                  <a:pt x="11755" y="81"/>
                </a:cubicBezTo>
                <a:cubicBezTo>
                  <a:pt x="11715" y="6"/>
                  <a:pt x="11680" y="0"/>
                  <a:pt x="10618" y="0"/>
                </a:cubicBezTo>
                <a:close/>
                <a:moveTo>
                  <a:pt x="10436" y="1027"/>
                </a:moveTo>
                <a:cubicBezTo>
                  <a:pt x="10450" y="1027"/>
                  <a:pt x="10450" y="1052"/>
                  <a:pt x="10459" y="1081"/>
                </a:cubicBezTo>
                <a:cubicBezTo>
                  <a:pt x="10477" y="1137"/>
                  <a:pt x="10594" y="1135"/>
                  <a:pt x="11391" y="1135"/>
                </a:cubicBezTo>
                <a:cubicBezTo>
                  <a:pt x="12264" y="1135"/>
                  <a:pt x="12284" y="1141"/>
                  <a:pt x="12301" y="1216"/>
                </a:cubicBezTo>
                <a:cubicBezTo>
                  <a:pt x="12310" y="1259"/>
                  <a:pt x="12345" y="1297"/>
                  <a:pt x="12369" y="1297"/>
                </a:cubicBezTo>
                <a:cubicBezTo>
                  <a:pt x="12393" y="1297"/>
                  <a:pt x="12420" y="1315"/>
                  <a:pt x="12437" y="1351"/>
                </a:cubicBezTo>
                <a:cubicBezTo>
                  <a:pt x="12460" y="1400"/>
                  <a:pt x="12526" y="1420"/>
                  <a:pt x="12687" y="1433"/>
                </a:cubicBezTo>
                <a:cubicBezTo>
                  <a:pt x="12873" y="1447"/>
                  <a:pt x="12915" y="1470"/>
                  <a:pt x="12937" y="1541"/>
                </a:cubicBezTo>
                <a:cubicBezTo>
                  <a:pt x="12952" y="1586"/>
                  <a:pt x="12953" y="1652"/>
                  <a:pt x="12937" y="1676"/>
                </a:cubicBezTo>
                <a:cubicBezTo>
                  <a:pt x="12917" y="1706"/>
                  <a:pt x="12965" y="1714"/>
                  <a:pt x="13096" y="1730"/>
                </a:cubicBezTo>
                <a:cubicBezTo>
                  <a:pt x="13200" y="1743"/>
                  <a:pt x="13283" y="1782"/>
                  <a:pt x="13301" y="1811"/>
                </a:cubicBezTo>
                <a:cubicBezTo>
                  <a:pt x="13319" y="1840"/>
                  <a:pt x="13358" y="1877"/>
                  <a:pt x="13392" y="1892"/>
                </a:cubicBezTo>
                <a:cubicBezTo>
                  <a:pt x="13439" y="1913"/>
                  <a:pt x="13443" y="1933"/>
                  <a:pt x="13415" y="1973"/>
                </a:cubicBezTo>
                <a:cubicBezTo>
                  <a:pt x="13385" y="2016"/>
                  <a:pt x="13421" y="2010"/>
                  <a:pt x="13528" y="2027"/>
                </a:cubicBezTo>
                <a:cubicBezTo>
                  <a:pt x="13667" y="2049"/>
                  <a:pt x="13838" y="2226"/>
                  <a:pt x="13801" y="2298"/>
                </a:cubicBezTo>
                <a:cubicBezTo>
                  <a:pt x="13789" y="2320"/>
                  <a:pt x="13845" y="2345"/>
                  <a:pt x="13938" y="2352"/>
                </a:cubicBezTo>
                <a:cubicBezTo>
                  <a:pt x="14073" y="2362"/>
                  <a:pt x="14088" y="2382"/>
                  <a:pt x="14097" y="2460"/>
                </a:cubicBezTo>
                <a:cubicBezTo>
                  <a:pt x="14104" y="2523"/>
                  <a:pt x="14095" y="2554"/>
                  <a:pt x="14051" y="2568"/>
                </a:cubicBezTo>
                <a:cubicBezTo>
                  <a:pt x="14008" y="2581"/>
                  <a:pt x="13985" y="2626"/>
                  <a:pt x="13983" y="2703"/>
                </a:cubicBezTo>
                <a:cubicBezTo>
                  <a:pt x="13979" y="2874"/>
                  <a:pt x="13953" y="2892"/>
                  <a:pt x="13756" y="2892"/>
                </a:cubicBezTo>
                <a:cubicBezTo>
                  <a:pt x="13607" y="2892"/>
                  <a:pt x="13590" y="2904"/>
                  <a:pt x="13619" y="2946"/>
                </a:cubicBezTo>
                <a:cubicBezTo>
                  <a:pt x="13671" y="3020"/>
                  <a:pt x="13633" y="3027"/>
                  <a:pt x="13483" y="3027"/>
                </a:cubicBezTo>
                <a:cubicBezTo>
                  <a:pt x="13398" y="3027"/>
                  <a:pt x="13328" y="3064"/>
                  <a:pt x="13301" y="3108"/>
                </a:cubicBezTo>
                <a:cubicBezTo>
                  <a:pt x="13270" y="3159"/>
                  <a:pt x="13194" y="3178"/>
                  <a:pt x="13005" y="3190"/>
                </a:cubicBezTo>
                <a:cubicBezTo>
                  <a:pt x="12798" y="3202"/>
                  <a:pt x="12770" y="3226"/>
                  <a:pt x="12801" y="3271"/>
                </a:cubicBezTo>
                <a:cubicBezTo>
                  <a:pt x="12830" y="3312"/>
                  <a:pt x="12826" y="3331"/>
                  <a:pt x="12778" y="3352"/>
                </a:cubicBezTo>
                <a:cubicBezTo>
                  <a:pt x="12745" y="3366"/>
                  <a:pt x="12700" y="3380"/>
                  <a:pt x="12687" y="3406"/>
                </a:cubicBezTo>
                <a:cubicBezTo>
                  <a:pt x="12674" y="3432"/>
                  <a:pt x="12612" y="3473"/>
                  <a:pt x="12551" y="3487"/>
                </a:cubicBezTo>
                <a:cubicBezTo>
                  <a:pt x="12489" y="3501"/>
                  <a:pt x="12446" y="3539"/>
                  <a:pt x="12437" y="3568"/>
                </a:cubicBezTo>
                <a:cubicBezTo>
                  <a:pt x="12428" y="3597"/>
                  <a:pt x="12366" y="3634"/>
                  <a:pt x="12301" y="3649"/>
                </a:cubicBezTo>
                <a:cubicBezTo>
                  <a:pt x="12179" y="3676"/>
                  <a:pt x="12065" y="3750"/>
                  <a:pt x="12028" y="3865"/>
                </a:cubicBezTo>
                <a:cubicBezTo>
                  <a:pt x="12014" y="3909"/>
                  <a:pt x="11988" y="3946"/>
                  <a:pt x="11914" y="3946"/>
                </a:cubicBezTo>
                <a:cubicBezTo>
                  <a:pt x="11830" y="3946"/>
                  <a:pt x="11791" y="3942"/>
                  <a:pt x="11778" y="4000"/>
                </a:cubicBezTo>
                <a:cubicBezTo>
                  <a:pt x="11768" y="4043"/>
                  <a:pt x="11736" y="4082"/>
                  <a:pt x="11709" y="4082"/>
                </a:cubicBezTo>
                <a:cubicBezTo>
                  <a:pt x="11683" y="4082"/>
                  <a:pt x="11651" y="4120"/>
                  <a:pt x="11641" y="4163"/>
                </a:cubicBezTo>
                <a:cubicBezTo>
                  <a:pt x="11632" y="4205"/>
                  <a:pt x="11600" y="4244"/>
                  <a:pt x="11573" y="4244"/>
                </a:cubicBezTo>
                <a:cubicBezTo>
                  <a:pt x="11546" y="4244"/>
                  <a:pt x="11514" y="4282"/>
                  <a:pt x="11505" y="4325"/>
                </a:cubicBezTo>
                <a:cubicBezTo>
                  <a:pt x="11492" y="4381"/>
                  <a:pt x="11465" y="4406"/>
                  <a:pt x="11391" y="4406"/>
                </a:cubicBezTo>
                <a:cubicBezTo>
                  <a:pt x="11291" y="4406"/>
                  <a:pt x="11289" y="4408"/>
                  <a:pt x="11277" y="4595"/>
                </a:cubicBezTo>
                <a:cubicBezTo>
                  <a:pt x="11276" y="4626"/>
                  <a:pt x="11226" y="4657"/>
                  <a:pt x="11164" y="4676"/>
                </a:cubicBezTo>
                <a:cubicBezTo>
                  <a:pt x="11101" y="4695"/>
                  <a:pt x="11027" y="4747"/>
                  <a:pt x="11005" y="4784"/>
                </a:cubicBezTo>
                <a:cubicBezTo>
                  <a:pt x="10963" y="4856"/>
                  <a:pt x="10840" y="4881"/>
                  <a:pt x="10664" y="4838"/>
                </a:cubicBezTo>
                <a:cubicBezTo>
                  <a:pt x="10596" y="4822"/>
                  <a:pt x="10538" y="4787"/>
                  <a:pt x="10504" y="4703"/>
                </a:cubicBezTo>
                <a:cubicBezTo>
                  <a:pt x="10470" y="4617"/>
                  <a:pt x="10426" y="4565"/>
                  <a:pt x="10345" y="4541"/>
                </a:cubicBezTo>
                <a:cubicBezTo>
                  <a:pt x="10255" y="4514"/>
                  <a:pt x="10233" y="4479"/>
                  <a:pt x="10209" y="4379"/>
                </a:cubicBezTo>
                <a:cubicBezTo>
                  <a:pt x="10184" y="4277"/>
                  <a:pt x="10165" y="4244"/>
                  <a:pt x="10095" y="4244"/>
                </a:cubicBezTo>
                <a:cubicBezTo>
                  <a:pt x="9984" y="4244"/>
                  <a:pt x="9913" y="4189"/>
                  <a:pt x="9913" y="4054"/>
                </a:cubicBezTo>
                <a:cubicBezTo>
                  <a:pt x="9913" y="3953"/>
                  <a:pt x="9915" y="3930"/>
                  <a:pt x="9754" y="3919"/>
                </a:cubicBezTo>
                <a:cubicBezTo>
                  <a:pt x="9598" y="3908"/>
                  <a:pt x="9573" y="3916"/>
                  <a:pt x="9549" y="3811"/>
                </a:cubicBezTo>
                <a:cubicBezTo>
                  <a:pt x="9517" y="3666"/>
                  <a:pt x="9470" y="3623"/>
                  <a:pt x="9299" y="3622"/>
                </a:cubicBezTo>
                <a:cubicBezTo>
                  <a:pt x="9190" y="3622"/>
                  <a:pt x="9150" y="3610"/>
                  <a:pt x="9117" y="3541"/>
                </a:cubicBezTo>
                <a:cubicBezTo>
                  <a:pt x="9095" y="3493"/>
                  <a:pt x="9090" y="3433"/>
                  <a:pt x="9095" y="3406"/>
                </a:cubicBezTo>
                <a:cubicBezTo>
                  <a:pt x="9100" y="3376"/>
                  <a:pt x="9059" y="3352"/>
                  <a:pt x="9004" y="3352"/>
                </a:cubicBezTo>
                <a:cubicBezTo>
                  <a:pt x="8797" y="3351"/>
                  <a:pt x="8666" y="3299"/>
                  <a:pt x="8640" y="3217"/>
                </a:cubicBezTo>
                <a:cubicBezTo>
                  <a:pt x="8625" y="3170"/>
                  <a:pt x="8621" y="3109"/>
                  <a:pt x="8640" y="3081"/>
                </a:cubicBezTo>
                <a:cubicBezTo>
                  <a:pt x="8666" y="3043"/>
                  <a:pt x="8602" y="3030"/>
                  <a:pt x="8322" y="3027"/>
                </a:cubicBezTo>
                <a:cubicBezTo>
                  <a:pt x="7869" y="3022"/>
                  <a:pt x="7814" y="3024"/>
                  <a:pt x="7776" y="2865"/>
                </a:cubicBezTo>
                <a:lnTo>
                  <a:pt x="7753" y="2730"/>
                </a:lnTo>
                <a:lnTo>
                  <a:pt x="7458" y="2730"/>
                </a:lnTo>
                <a:cubicBezTo>
                  <a:pt x="7141" y="2730"/>
                  <a:pt x="7126" y="2724"/>
                  <a:pt x="7117" y="2487"/>
                </a:cubicBezTo>
                <a:lnTo>
                  <a:pt x="7117" y="2352"/>
                </a:lnTo>
                <a:lnTo>
                  <a:pt x="7299" y="2352"/>
                </a:lnTo>
                <a:lnTo>
                  <a:pt x="7503" y="2325"/>
                </a:lnTo>
                <a:lnTo>
                  <a:pt x="7503" y="2189"/>
                </a:lnTo>
                <a:lnTo>
                  <a:pt x="7503" y="2054"/>
                </a:lnTo>
                <a:lnTo>
                  <a:pt x="7708" y="2027"/>
                </a:lnTo>
                <a:cubicBezTo>
                  <a:pt x="7816" y="2015"/>
                  <a:pt x="7884" y="2004"/>
                  <a:pt x="7844" y="2000"/>
                </a:cubicBezTo>
                <a:cubicBezTo>
                  <a:pt x="7747" y="1991"/>
                  <a:pt x="7694" y="1918"/>
                  <a:pt x="7776" y="1892"/>
                </a:cubicBezTo>
                <a:cubicBezTo>
                  <a:pt x="7813" y="1881"/>
                  <a:pt x="7858" y="1839"/>
                  <a:pt x="7867" y="1811"/>
                </a:cubicBezTo>
                <a:cubicBezTo>
                  <a:pt x="7876" y="1783"/>
                  <a:pt x="7951" y="1745"/>
                  <a:pt x="8026" y="1730"/>
                </a:cubicBezTo>
                <a:cubicBezTo>
                  <a:pt x="8162" y="1703"/>
                  <a:pt x="8262" y="1629"/>
                  <a:pt x="8299" y="1514"/>
                </a:cubicBezTo>
                <a:cubicBezTo>
                  <a:pt x="8312" y="1473"/>
                  <a:pt x="8387" y="1451"/>
                  <a:pt x="8526" y="1433"/>
                </a:cubicBezTo>
                <a:cubicBezTo>
                  <a:pt x="8675" y="1413"/>
                  <a:pt x="8745" y="1378"/>
                  <a:pt x="8776" y="1324"/>
                </a:cubicBezTo>
                <a:cubicBezTo>
                  <a:pt x="8801" y="1283"/>
                  <a:pt x="8821" y="1243"/>
                  <a:pt x="8845" y="1243"/>
                </a:cubicBezTo>
                <a:cubicBezTo>
                  <a:pt x="8869" y="1243"/>
                  <a:pt x="8902" y="1221"/>
                  <a:pt x="8913" y="1189"/>
                </a:cubicBezTo>
                <a:cubicBezTo>
                  <a:pt x="8929" y="1140"/>
                  <a:pt x="9049" y="1135"/>
                  <a:pt x="9618" y="1135"/>
                </a:cubicBezTo>
                <a:cubicBezTo>
                  <a:pt x="10181" y="1135"/>
                  <a:pt x="10301" y="1134"/>
                  <a:pt x="10368" y="1081"/>
                </a:cubicBezTo>
                <a:cubicBezTo>
                  <a:pt x="10405" y="1052"/>
                  <a:pt x="10423" y="1027"/>
                  <a:pt x="10436" y="1027"/>
                </a:cubicBezTo>
                <a:close/>
                <a:moveTo>
                  <a:pt x="8890" y="1379"/>
                </a:moveTo>
                <a:cubicBezTo>
                  <a:pt x="8859" y="1388"/>
                  <a:pt x="8873" y="1406"/>
                  <a:pt x="8936" y="1406"/>
                </a:cubicBezTo>
                <a:cubicBezTo>
                  <a:pt x="8999" y="1406"/>
                  <a:pt x="9035" y="1388"/>
                  <a:pt x="9004" y="1379"/>
                </a:cubicBezTo>
                <a:cubicBezTo>
                  <a:pt x="8972" y="1369"/>
                  <a:pt x="8922" y="1369"/>
                  <a:pt x="8890" y="1379"/>
                </a:cubicBezTo>
                <a:close/>
                <a:moveTo>
                  <a:pt x="12119" y="1379"/>
                </a:moveTo>
                <a:cubicBezTo>
                  <a:pt x="12087" y="1388"/>
                  <a:pt x="12110" y="1405"/>
                  <a:pt x="12164" y="1406"/>
                </a:cubicBezTo>
                <a:cubicBezTo>
                  <a:pt x="12218" y="1406"/>
                  <a:pt x="12232" y="1389"/>
                  <a:pt x="12210" y="1379"/>
                </a:cubicBezTo>
                <a:cubicBezTo>
                  <a:pt x="12188" y="1368"/>
                  <a:pt x="12151" y="1369"/>
                  <a:pt x="12119" y="1379"/>
                </a:cubicBezTo>
                <a:close/>
                <a:moveTo>
                  <a:pt x="16075" y="3298"/>
                </a:moveTo>
                <a:cubicBezTo>
                  <a:pt x="16104" y="3292"/>
                  <a:pt x="16125" y="3321"/>
                  <a:pt x="16143" y="3406"/>
                </a:cubicBezTo>
                <a:lnTo>
                  <a:pt x="16166" y="3541"/>
                </a:lnTo>
                <a:lnTo>
                  <a:pt x="16507" y="3541"/>
                </a:lnTo>
                <a:cubicBezTo>
                  <a:pt x="16775" y="3552"/>
                  <a:pt x="16837" y="3567"/>
                  <a:pt x="16871" y="3622"/>
                </a:cubicBezTo>
                <a:cubicBezTo>
                  <a:pt x="16894" y="3659"/>
                  <a:pt x="16941" y="3703"/>
                  <a:pt x="16962" y="3703"/>
                </a:cubicBezTo>
                <a:cubicBezTo>
                  <a:pt x="16982" y="3703"/>
                  <a:pt x="17007" y="3741"/>
                  <a:pt x="17030" y="3784"/>
                </a:cubicBezTo>
                <a:cubicBezTo>
                  <a:pt x="17058" y="3837"/>
                  <a:pt x="17115" y="3865"/>
                  <a:pt x="17189" y="3865"/>
                </a:cubicBezTo>
                <a:cubicBezTo>
                  <a:pt x="17271" y="3865"/>
                  <a:pt x="17290" y="3888"/>
                  <a:pt x="17303" y="3946"/>
                </a:cubicBezTo>
                <a:cubicBezTo>
                  <a:pt x="17316" y="4005"/>
                  <a:pt x="17358" y="4000"/>
                  <a:pt x="17439" y="4000"/>
                </a:cubicBezTo>
                <a:cubicBezTo>
                  <a:pt x="17499" y="4000"/>
                  <a:pt x="17561" y="4051"/>
                  <a:pt x="17576" y="4082"/>
                </a:cubicBezTo>
                <a:cubicBezTo>
                  <a:pt x="17590" y="4112"/>
                  <a:pt x="17649" y="4142"/>
                  <a:pt x="17712" y="4163"/>
                </a:cubicBezTo>
                <a:cubicBezTo>
                  <a:pt x="17775" y="4183"/>
                  <a:pt x="17830" y="4220"/>
                  <a:pt x="17826" y="4244"/>
                </a:cubicBezTo>
                <a:cubicBezTo>
                  <a:pt x="17821" y="4267"/>
                  <a:pt x="17872" y="4283"/>
                  <a:pt x="17939" y="4298"/>
                </a:cubicBezTo>
                <a:cubicBezTo>
                  <a:pt x="18066" y="4326"/>
                  <a:pt x="18211" y="4456"/>
                  <a:pt x="18212" y="4541"/>
                </a:cubicBezTo>
                <a:cubicBezTo>
                  <a:pt x="18213" y="4571"/>
                  <a:pt x="18257" y="4595"/>
                  <a:pt x="18326" y="4595"/>
                </a:cubicBezTo>
                <a:cubicBezTo>
                  <a:pt x="18405" y="4595"/>
                  <a:pt x="18434" y="4622"/>
                  <a:pt x="18462" y="4676"/>
                </a:cubicBezTo>
                <a:cubicBezTo>
                  <a:pt x="18485" y="4719"/>
                  <a:pt x="18539" y="4757"/>
                  <a:pt x="18576" y="4757"/>
                </a:cubicBezTo>
                <a:cubicBezTo>
                  <a:pt x="18669" y="4757"/>
                  <a:pt x="18735" y="4817"/>
                  <a:pt x="18735" y="4946"/>
                </a:cubicBezTo>
                <a:cubicBezTo>
                  <a:pt x="18735" y="5020"/>
                  <a:pt x="18745" y="5055"/>
                  <a:pt x="18781" y="5055"/>
                </a:cubicBezTo>
                <a:cubicBezTo>
                  <a:pt x="18809" y="5055"/>
                  <a:pt x="18839" y="5093"/>
                  <a:pt x="18849" y="5136"/>
                </a:cubicBezTo>
                <a:cubicBezTo>
                  <a:pt x="18866" y="5212"/>
                  <a:pt x="18909" y="5230"/>
                  <a:pt x="19031" y="5217"/>
                </a:cubicBezTo>
                <a:cubicBezTo>
                  <a:pt x="19066" y="5213"/>
                  <a:pt x="19112" y="5252"/>
                  <a:pt x="19122" y="5298"/>
                </a:cubicBezTo>
                <a:cubicBezTo>
                  <a:pt x="19131" y="5341"/>
                  <a:pt x="19146" y="5379"/>
                  <a:pt x="19167" y="5379"/>
                </a:cubicBezTo>
                <a:cubicBezTo>
                  <a:pt x="19189" y="5379"/>
                  <a:pt x="19237" y="5445"/>
                  <a:pt x="19281" y="5514"/>
                </a:cubicBezTo>
                <a:cubicBezTo>
                  <a:pt x="19361" y="5641"/>
                  <a:pt x="19364" y="5633"/>
                  <a:pt x="19372" y="5730"/>
                </a:cubicBezTo>
                <a:cubicBezTo>
                  <a:pt x="19374" y="5759"/>
                  <a:pt x="19427" y="5819"/>
                  <a:pt x="19485" y="5838"/>
                </a:cubicBezTo>
                <a:cubicBezTo>
                  <a:pt x="19570" y="5867"/>
                  <a:pt x="19594" y="5884"/>
                  <a:pt x="19622" y="6001"/>
                </a:cubicBezTo>
                <a:cubicBezTo>
                  <a:pt x="19641" y="6081"/>
                  <a:pt x="19678" y="6151"/>
                  <a:pt x="19690" y="6136"/>
                </a:cubicBezTo>
                <a:cubicBezTo>
                  <a:pt x="19703" y="6121"/>
                  <a:pt x="19723" y="6149"/>
                  <a:pt x="19736" y="6190"/>
                </a:cubicBezTo>
                <a:cubicBezTo>
                  <a:pt x="19748" y="6230"/>
                  <a:pt x="19773" y="6271"/>
                  <a:pt x="19804" y="6298"/>
                </a:cubicBezTo>
                <a:cubicBezTo>
                  <a:pt x="19835" y="6325"/>
                  <a:pt x="19883" y="6396"/>
                  <a:pt x="19895" y="6460"/>
                </a:cubicBezTo>
                <a:cubicBezTo>
                  <a:pt x="19907" y="6524"/>
                  <a:pt x="19937" y="6595"/>
                  <a:pt x="19963" y="6595"/>
                </a:cubicBezTo>
                <a:cubicBezTo>
                  <a:pt x="19989" y="6595"/>
                  <a:pt x="20020" y="6612"/>
                  <a:pt x="20031" y="6649"/>
                </a:cubicBezTo>
                <a:cubicBezTo>
                  <a:pt x="20043" y="6687"/>
                  <a:pt x="20075" y="6740"/>
                  <a:pt x="20099" y="6757"/>
                </a:cubicBezTo>
                <a:cubicBezTo>
                  <a:pt x="20123" y="6775"/>
                  <a:pt x="20145" y="6846"/>
                  <a:pt x="20145" y="6920"/>
                </a:cubicBezTo>
                <a:cubicBezTo>
                  <a:pt x="20145" y="7014"/>
                  <a:pt x="20155" y="7055"/>
                  <a:pt x="20190" y="7055"/>
                </a:cubicBezTo>
                <a:cubicBezTo>
                  <a:pt x="20218" y="7055"/>
                  <a:pt x="20241" y="7082"/>
                  <a:pt x="20259" y="7136"/>
                </a:cubicBezTo>
                <a:cubicBezTo>
                  <a:pt x="20276" y="7190"/>
                  <a:pt x="20327" y="7250"/>
                  <a:pt x="20349" y="7244"/>
                </a:cubicBezTo>
                <a:cubicBezTo>
                  <a:pt x="20378" y="7237"/>
                  <a:pt x="20388" y="7281"/>
                  <a:pt x="20395" y="7433"/>
                </a:cubicBezTo>
                <a:cubicBezTo>
                  <a:pt x="20403" y="7613"/>
                  <a:pt x="20411" y="7660"/>
                  <a:pt x="20463" y="7676"/>
                </a:cubicBezTo>
                <a:cubicBezTo>
                  <a:pt x="20517" y="7693"/>
                  <a:pt x="20531" y="7741"/>
                  <a:pt x="20531" y="7920"/>
                </a:cubicBezTo>
                <a:cubicBezTo>
                  <a:pt x="20531" y="8099"/>
                  <a:pt x="20529" y="8141"/>
                  <a:pt x="20577" y="8136"/>
                </a:cubicBezTo>
                <a:cubicBezTo>
                  <a:pt x="20635" y="8130"/>
                  <a:pt x="20638" y="8130"/>
                  <a:pt x="20645" y="8406"/>
                </a:cubicBezTo>
                <a:cubicBezTo>
                  <a:pt x="20648" y="8513"/>
                  <a:pt x="20664" y="8553"/>
                  <a:pt x="20713" y="8568"/>
                </a:cubicBezTo>
                <a:cubicBezTo>
                  <a:pt x="20770" y="8586"/>
                  <a:pt x="20781" y="8639"/>
                  <a:pt x="20781" y="8839"/>
                </a:cubicBezTo>
                <a:cubicBezTo>
                  <a:pt x="20781" y="9037"/>
                  <a:pt x="20801" y="9060"/>
                  <a:pt x="20850" y="9055"/>
                </a:cubicBezTo>
                <a:cubicBezTo>
                  <a:pt x="20901" y="9050"/>
                  <a:pt x="20910" y="9102"/>
                  <a:pt x="20918" y="9488"/>
                </a:cubicBezTo>
                <a:cubicBezTo>
                  <a:pt x="20926" y="9888"/>
                  <a:pt x="20924" y="9928"/>
                  <a:pt x="20986" y="9947"/>
                </a:cubicBezTo>
                <a:cubicBezTo>
                  <a:pt x="21053" y="9968"/>
                  <a:pt x="21067" y="9992"/>
                  <a:pt x="21054" y="11001"/>
                </a:cubicBezTo>
                <a:cubicBezTo>
                  <a:pt x="21043" y="11869"/>
                  <a:pt x="21033" y="12038"/>
                  <a:pt x="20986" y="12136"/>
                </a:cubicBezTo>
                <a:cubicBezTo>
                  <a:pt x="20952" y="12209"/>
                  <a:pt x="20918" y="12320"/>
                  <a:pt x="20918" y="12461"/>
                </a:cubicBezTo>
                <a:cubicBezTo>
                  <a:pt x="20918" y="12655"/>
                  <a:pt x="20906" y="12714"/>
                  <a:pt x="20850" y="12731"/>
                </a:cubicBezTo>
                <a:cubicBezTo>
                  <a:pt x="20792" y="12749"/>
                  <a:pt x="20781" y="12770"/>
                  <a:pt x="20781" y="13028"/>
                </a:cubicBezTo>
                <a:cubicBezTo>
                  <a:pt x="20781" y="13287"/>
                  <a:pt x="20771" y="13335"/>
                  <a:pt x="20713" y="13353"/>
                </a:cubicBezTo>
                <a:cubicBezTo>
                  <a:pt x="20659" y="13370"/>
                  <a:pt x="20648" y="13394"/>
                  <a:pt x="20645" y="13569"/>
                </a:cubicBezTo>
                <a:cubicBezTo>
                  <a:pt x="20639" y="13858"/>
                  <a:pt x="20641" y="13865"/>
                  <a:pt x="20577" y="13920"/>
                </a:cubicBezTo>
                <a:cubicBezTo>
                  <a:pt x="20543" y="13950"/>
                  <a:pt x="20531" y="14008"/>
                  <a:pt x="20531" y="14083"/>
                </a:cubicBezTo>
                <a:cubicBezTo>
                  <a:pt x="20531" y="14176"/>
                  <a:pt x="20512" y="14230"/>
                  <a:pt x="20463" y="14245"/>
                </a:cubicBezTo>
                <a:cubicBezTo>
                  <a:pt x="20412" y="14261"/>
                  <a:pt x="20395" y="14289"/>
                  <a:pt x="20395" y="14407"/>
                </a:cubicBezTo>
                <a:cubicBezTo>
                  <a:pt x="20395" y="14490"/>
                  <a:pt x="20390" y="14562"/>
                  <a:pt x="20395" y="14569"/>
                </a:cubicBezTo>
                <a:cubicBezTo>
                  <a:pt x="20421" y="14612"/>
                  <a:pt x="20315" y="14704"/>
                  <a:pt x="20236" y="14704"/>
                </a:cubicBezTo>
                <a:cubicBezTo>
                  <a:pt x="20143" y="14704"/>
                  <a:pt x="20145" y="14734"/>
                  <a:pt x="20145" y="14948"/>
                </a:cubicBezTo>
                <a:cubicBezTo>
                  <a:pt x="20145" y="15133"/>
                  <a:pt x="20132" y="15146"/>
                  <a:pt x="20077" y="15164"/>
                </a:cubicBezTo>
                <a:cubicBezTo>
                  <a:pt x="20041" y="15175"/>
                  <a:pt x="20008" y="15220"/>
                  <a:pt x="20008" y="15245"/>
                </a:cubicBezTo>
                <a:cubicBezTo>
                  <a:pt x="20008" y="15269"/>
                  <a:pt x="19957" y="15339"/>
                  <a:pt x="19895" y="15407"/>
                </a:cubicBezTo>
                <a:cubicBezTo>
                  <a:pt x="19832" y="15475"/>
                  <a:pt x="19770" y="15566"/>
                  <a:pt x="19758" y="15623"/>
                </a:cubicBezTo>
                <a:cubicBezTo>
                  <a:pt x="19746" y="15681"/>
                  <a:pt x="19701" y="15748"/>
                  <a:pt x="19667" y="15758"/>
                </a:cubicBezTo>
                <a:cubicBezTo>
                  <a:pt x="19634" y="15769"/>
                  <a:pt x="19622" y="15811"/>
                  <a:pt x="19622" y="15840"/>
                </a:cubicBezTo>
                <a:cubicBezTo>
                  <a:pt x="19622" y="15868"/>
                  <a:pt x="19600" y="15904"/>
                  <a:pt x="19576" y="15921"/>
                </a:cubicBezTo>
                <a:cubicBezTo>
                  <a:pt x="19553" y="15938"/>
                  <a:pt x="19520" y="15964"/>
                  <a:pt x="19508" y="16002"/>
                </a:cubicBezTo>
                <a:cubicBezTo>
                  <a:pt x="19497" y="16039"/>
                  <a:pt x="19452" y="16083"/>
                  <a:pt x="19417" y="16083"/>
                </a:cubicBezTo>
                <a:cubicBezTo>
                  <a:pt x="19373" y="16083"/>
                  <a:pt x="19349" y="16094"/>
                  <a:pt x="19349" y="16164"/>
                </a:cubicBezTo>
                <a:cubicBezTo>
                  <a:pt x="19349" y="16275"/>
                  <a:pt x="19301" y="16380"/>
                  <a:pt x="19235" y="16380"/>
                </a:cubicBezTo>
                <a:cubicBezTo>
                  <a:pt x="19211" y="16380"/>
                  <a:pt x="19186" y="16391"/>
                  <a:pt x="19190" y="16407"/>
                </a:cubicBezTo>
                <a:cubicBezTo>
                  <a:pt x="19194" y="16423"/>
                  <a:pt x="19179" y="16495"/>
                  <a:pt x="19144" y="16542"/>
                </a:cubicBezTo>
                <a:cubicBezTo>
                  <a:pt x="19101" y="16602"/>
                  <a:pt x="19058" y="16623"/>
                  <a:pt x="19031" y="16596"/>
                </a:cubicBezTo>
                <a:cubicBezTo>
                  <a:pt x="19003" y="16569"/>
                  <a:pt x="18997" y="16568"/>
                  <a:pt x="18985" y="16623"/>
                </a:cubicBezTo>
                <a:cubicBezTo>
                  <a:pt x="18976" y="16667"/>
                  <a:pt x="18946" y="16704"/>
                  <a:pt x="18917" y="16704"/>
                </a:cubicBezTo>
                <a:cubicBezTo>
                  <a:pt x="18888" y="16704"/>
                  <a:pt x="18849" y="16726"/>
                  <a:pt x="18849" y="16759"/>
                </a:cubicBezTo>
                <a:cubicBezTo>
                  <a:pt x="18849" y="16791"/>
                  <a:pt x="18835" y="16825"/>
                  <a:pt x="18803" y="16840"/>
                </a:cubicBezTo>
                <a:cubicBezTo>
                  <a:pt x="18772" y="16854"/>
                  <a:pt x="18701" y="16930"/>
                  <a:pt x="18644" y="17002"/>
                </a:cubicBezTo>
                <a:cubicBezTo>
                  <a:pt x="18577" y="17087"/>
                  <a:pt x="18506" y="17131"/>
                  <a:pt x="18440" y="17137"/>
                </a:cubicBezTo>
                <a:cubicBezTo>
                  <a:pt x="18367" y="17143"/>
                  <a:pt x="18326" y="17168"/>
                  <a:pt x="18326" y="17218"/>
                </a:cubicBezTo>
                <a:cubicBezTo>
                  <a:pt x="18326" y="17256"/>
                  <a:pt x="18312" y="17312"/>
                  <a:pt x="18280" y="17326"/>
                </a:cubicBezTo>
                <a:cubicBezTo>
                  <a:pt x="18249" y="17340"/>
                  <a:pt x="18204" y="17352"/>
                  <a:pt x="18189" y="17380"/>
                </a:cubicBezTo>
                <a:cubicBezTo>
                  <a:pt x="18175" y="17409"/>
                  <a:pt x="18127" y="17434"/>
                  <a:pt x="18076" y="17434"/>
                </a:cubicBezTo>
                <a:cubicBezTo>
                  <a:pt x="18011" y="17434"/>
                  <a:pt x="17974" y="17461"/>
                  <a:pt x="17962" y="17515"/>
                </a:cubicBezTo>
                <a:cubicBezTo>
                  <a:pt x="17950" y="17572"/>
                  <a:pt x="17921" y="17596"/>
                  <a:pt x="17848" y="17596"/>
                </a:cubicBezTo>
                <a:cubicBezTo>
                  <a:pt x="17782" y="17596"/>
                  <a:pt x="17735" y="17626"/>
                  <a:pt x="17712" y="17678"/>
                </a:cubicBezTo>
                <a:cubicBezTo>
                  <a:pt x="17684" y="17741"/>
                  <a:pt x="17649" y="17759"/>
                  <a:pt x="17507" y="17759"/>
                </a:cubicBezTo>
                <a:cubicBezTo>
                  <a:pt x="17360" y="17759"/>
                  <a:pt x="17317" y="17774"/>
                  <a:pt x="17303" y="17840"/>
                </a:cubicBezTo>
                <a:cubicBezTo>
                  <a:pt x="17293" y="17883"/>
                  <a:pt x="17261" y="17921"/>
                  <a:pt x="17235" y="17921"/>
                </a:cubicBezTo>
                <a:cubicBezTo>
                  <a:pt x="17208" y="17921"/>
                  <a:pt x="17198" y="17932"/>
                  <a:pt x="17189" y="17975"/>
                </a:cubicBezTo>
                <a:cubicBezTo>
                  <a:pt x="17173" y="18046"/>
                  <a:pt x="17131" y="18056"/>
                  <a:pt x="16848" y="18056"/>
                </a:cubicBezTo>
                <a:cubicBezTo>
                  <a:pt x="16565" y="18056"/>
                  <a:pt x="16545" y="18066"/>
                  <a:pt x="16530" y="18137"/>
                </a:cubicBezTo>
                <a:cubicBezTo>
                  <a:pt x="16515" y="18206"/>
                  <a:pt x="16483" y="18218"/>
                  <a:pt x="16280" y="18218"/>
                </a:cubicBezTo>
                <a:lnTo>
                  <a:pt x="16052" y="18218"/>
                </a:lnTo>
                <a:lnTo>
                  <a:pt x="16007" y="18353"/>
                </a:lnTo>
                <a:cubicBezTo>
                  <a:pt x="15986" y="18449"/>
                  <a:pt x="15974" y="18464"/>
                  <a:pt x="15893" y="18488"/>
                </a:cubicBezTo>
                <a:cubicBezTo>
                  <a:pt x="15800" y="18517"/>
                  <a:pt x="15772" y="18539"/>
                  <a:pt x="15779" y="18651"/>
                </a:cubicBezTo>
                <a:cubicBezTo>
                  <a:pt x="15786" y="18754"/>
                  <a:pt x="15793" y="18776"/>
                  <a:pt x="15734" y="18786"/>
                </a:cubicBezTo>
                <a:cubicBezTo>
                  <a:pt x="15677" y="18795"/>
                  <a:pt x="15651" y="18834"/>
                  <a:pt x="15643" y="18948"/>
                </a:cubicBezTo>
                <a:cubicBezTo>
                  <a:pt x="15634" y="19071"/>
                  <a:pt x="15626" y="19100"/>
                  <a:pt x="15552" y="19110"/>
                </a:cubicBezTo>
                <a:cubicBezTo>
                  <a:pt x="15504" y="19117"/>
                  <a:pt x="15447" y="19100"/>
                  <a:pt x="15438" y="19083"/>
                </a:cubicBezTo>
                <a:cubicBezTo>
                  <a:pt x="15403" y="19014"/>
                  <a:pt x="15431" y="18805"/>
                  <a:pt x="15484" y="18759"/>
                </a:cubicBezTo>
                <a:cubicBezTo>
                  <a:pt x="15515" y="18732"/>
                  <a:pt x="15552" y="18649"/>
                  <a:pt x="15552" y="18597"/>
                </a:cubicBezTo>
                <a:cubicBezTo>
                  <a:pt x="15552" y="18476"/>
                  <a:pt x="15610" y="18407"/>
                  <a:pt x="15711" y="18407"/>
                </a:cubicBezTo>
                <a:cubicBezTo>
                  <a:pt x="15777" y="18407"/>
                  <a:pt x="15795" y="18398"/>
                  <a:pt x="15779" y="18326"/>
                </a:cubicBezTo>
                <a:cubicBezTo>
                  <a:pt x="15768" y="18275"/>
                  <a:pt x="15773" y="18203"/>
                  <a:pt x="15802" y="18164"/>
                </a:cubicBezTo>
                <a:cubicBezTo>
                  <a:pt x="15830" y="18128"/>
                  <a:pt x="15846" y="18044"/>
                  <a:pt x="15848" y="17975"/>
                </a:cubicBezTo>
                <a:cubicBezTo>
                  <a:pt x="15850" y="17890"/>
                  <a:pt x="15877" y="17852"/>
                  <a:pt x="15916" y="17840"/>
                </a:cubicBezTo>
                <a:cubicBezTo>
                  <a:pt x="15947" y="17830"/>
                  <a:pt x="15975" y="17799"/>
                  <a:pt x="15984" y="17759"/>
                </a:cubicBezTo>
                <a:cubicBezTo>
                  <a:pt x="15993" y="17718"/>
                  <a:pt x="16024" y="17678"/>
                  <a:pt x="16052" y="17678"/>
                </a:cubicBezTo>
                <a:cubicBezTo>
                  <a:pt x="16090" y="17678"/>
                  <a:pt x="16098" y="17642"/>
                  <a:pt x="16098" y="17542"/>
                </a:cubicBezTo>
                <a:cubicBezTo>
                  <a:pt x="16098" y="17457"/>
                  <a:pt x="16136" y="17394"/>
                  <a:pt x="16166" y="17380"/>
                </a:cubicBezTo>
                <a:cubicBezTo>
                  <a:pt x="16192" y="17368"/>
                  <a:pt x="16222" y="17293"/>
                  <a:pt x="16234" y="17218"/>
                </a:cubicBezTo>
                <a:cubicBezTo>
                  <a:pt x="16246" y="17143"/>
                  <a:pt x="16256" y="17067"/>
                  <a:pt x="16280" y="17056"/>
                </a:cubicBezTo>
                <a:cubicBezTo>
                  <a:pt x="16303" y="17045"/>
                  <a:pt x="16336" y="16983"/>
                  <a:pt x="16348" y="16921"/>
                </a:cubicBezTo>
                <a:cubicBezTo>
                  <a:pt x="16359" y="16858"/>
                  <a:pt x="16393" y="16802"/>
                  <a:pt x="16416" y="16786"/>
                </a:cubicBezTo>
                <a:cubicBezTo>
                  <a:pt x="16439" y="16769"/>
                  <a:pt x="16472" y="16676"/>
                  <a:pt x="16484" y="16569"/>
                </a:cubicBezTo>
                <a:cubicBezTo>
                  <a:pt x="16496" y="16462"/>
                  <a:pt x="16528" y="16347"/>
                  <a:pt x="16552" y="16326"/>
                </a:cubicBezTo>
                <a:cubicBezTo>
                  <a:pt x="16576" y="16305"/>
                  <a:pt x="16609" y="16217"/>
                  <a:pt x="16621" y="16110"/>
                </a:cubicBezTo>
                <a:cubicBezTo>
                  <a:pt x="16633" y="16003"/>
                  <a:pt x="16662" y="15890"/>
                  <a:pt x="16689" y="15867"/>
                </a:cubicBezTo>
                <a:cubicBezTo>
                  <a:pt x="16724" y="15835"/>
                  <a:pt x="16734" y="15739"/>
                  <a:pt x="16734" y="15542"/>
                </a:cubicBezTo>
                <a:cubicBezTo>
                  <a:pt x="16734" y="15328"/>
                  <a:pt x="16751" y="15241"/>
                  <a:pt x="16803" y="15164"/>
                </a:cubicBezTo>
                <a:cubicBezTo>
                  <a:pt x="16856" y="15082"/>
                  <a:pt x="16871" y="15006"/>
                  <a:pt x="16871" y="14731"/>
                </a:cubicBezTo>
                <a:cubicBezTo>
                  <a:pt x="16871" y="14439"/>
                  <a:pt x="16859" y="14395"/>
                  <a:pt x="16916" y="14353"/>
                </a:cubicBezTo>
                <a:cubicBezTo>
                  <a:pt x="16979" y="14306"/>
                  <a:pt x="16984" y="14277"/>
                  <a:pt x="16984" y="13353"/>
                </a:cubicBezTo>
                <a:cubicBezTo>
                  <a:pt x="16984" y="12801"/>
                  <a:pt x="16978" y="12395"/>
                  <a:pt x="16962" y="12407"/>
                </a:cubicBezTo>
                <a:cubicBezTo>
                  <a:pt x="16906" y="12448"/>
                  <a:pt x="16863" y="12302"/>
                  <a:pt x="16871" y="12136"/>
                </a:cubicBezTo>
                <a:cubicBezTo>
                  <a:pt x="16875" y="12045"/>
                  <a:pt x="16873" y="11818"/>
                  <a:pt x="16871" y="11623"/>
                </a:cubicBezTo>
                <a:cubicBezTo>
                  <a:pt x="16867" y="11297"/>
                  <a:pt x="16865" y="11264"/>
                  <a:pt x="16803" y="11244"/>
                </a:cubicBezTo>
                <a:cubicBezTo>
                  <a:pt x="16737" y="11224"/>
                  <a:pt x="16724" y="11191"/>
                  <a:pt x="16734" y="10758"/>
                </a:cubicBezTo>
                <a:cubicBezTo>
                  <a:pt x="16743" y="10393"/>
                  <a:pt x="16759" y="10309"/>
                  <a:pt x="16803" y="10271"/>
                </a:cubicBezTo>
                <a:cubicBezTo>
                  <a:pt x="16846" y="10234"/>
                  <a:pt x="16861" y="10118"/>
                  <a:pt x="16871" y="9731"/>
                </a:cubicBezTo>
                <a:cubicBezTo>
                  <a:pt x="16881" y="9330"/>
                  <a:pt x="16891" y="9259"/>
                  <a:pt x="16939" y="9217"/>
                </a:cubicBezTo>
                <a:cubicBezTo>
                  <a:pt x="16990" y="9173"/>
                  <a:pt x="16984" y="9066"/>
                  <a:pt x="16984" y="8325"/>
                </a:cubicBezTo>
                <a:cubicBezTo>
                  <a:pt x="16984" y="7756"/>
                  <a:pt x="16989" y="7492"/>
                  <a:pt x="16962" y="7433"/>
                </a:cubicBezTo>
                <a:cubicBezTo>
                  <a:pt x="16905" y="7312"/>
                  <a:pt x="16892" y="7266"/>
                  <a:pt x="16871" y="6812"/>
                </a:cubicBezTo>
                <a:cubicBezTo>
                  <a:pt x="16855" y="6473"/>
                  <a:pt x="16853" y="6394"/>
                  <a:pt x="16803" y="6352"/>
                </a:cubicBezTo>
                <a:cubicBezTo>
                  <a:pt x="16756" y="6313"/>
                  <a:pt x="16734" y="6264"/>
                  <a:pt x="16734" y="6109"/>
                </a:cubicBezTo>
                <a:cubicBezTo>
                  <a:pt x="16734" y="5997"/>
                  <a:pt x="16710" y="5864"/>
                  <a:pt x="16689" y="5838"/>
                </a:cubicBezTo>
                <a:cubicBezTo>
                  <a:pt x="16667" y="5813"/>
                  <a:pt x="16673" y="5811"/>
                  <a:pt x="16689" y="5811"/>
                </a:cubicBezTo>
                <a:cubicBezTo>
                  <a:pt x="16704" y="5811"/>
                  <a:pt x="16694" y="5768"/>
                  <a:pt x="16666" y="5730"/>
                </a:cubicBezTo>
                <a:cubicBezTo>
                  <a:pt x="16636" y="5690"/>
                  <a:pt x="16606" y="5579"/>
                  <a:pt x="16598" y="5433"/>
                </a:cubicBezTo>
                <a:cubicBezTo>
                  <a:pt x="16588" y="5254"/>
                  <a:pt x="16569" y="5162"/>
                  <a:pt x="16530" y="5136"/>
                </a:cubicBezTo>
                <a:cubicBezTo>
                  <a:pt x="16499" y="5115"/>
                  <a:pt x="16461" y="5059"/>
                  <a:pt x="16461" y="5001"/>
                </a:cubicBezTo>
                <a:cubicBezTo>
                  <a:pt x="16461" y="4937"/>
                  <a:pt x="16433" y="4868"/>
                  <a:pt x="16393" y="4838"/>
                </a:cubicBezTo>
                <a:cubicBezTo>
                  <a:pt x="16352" y="4808"/>
                  <a:pt x="16348" y="4746"/>
                  <a:pt x="16348" y="4676"/>
                </a:cubicBezTo>
                <a:cubicBezTo>
                  <a:pt x="16348" y="4614"/>
                  <a:pt x="16327" y="4552"/>
                  <a:pt x="16302" y="4541"/>
                </a:cubicBezTo>
                <a:cubicBezTo>
                  <a:pt x="16278" y="4530"/>
                  <a:pt x="16246" y="4453"/>
                  <a:pt x="16234" y="4379"/>
                </a:cubicBezTo>
                <a:cubicBezTo>
                  <a:pt x="16222" y="4304"/>
                  <a:pt x="16191" y="4255"/>
                  <a:pt x="16166" y="4244"/>
                </a:cubicBezTo>
                <a:cubicBezTo>
                  <a:pt x="16140" y="4232"/>
                  <a:pt x="16109" y="4156"/>
                  <a:pt x="16098" y="4082"/>
                </a:cubicBezTo>
                <a:cubicBezTo>
                  <a:pt x="16086" y="4007"/>
                  <a:pt x="16041" y="3902"/>
                  <a:pt x="16007" y="3865"/>
                </a:cubicBezTo>
                <a:cubicBezTo>
                  <a:pt x="15936" y="3790"/>
                  <a:pt x="15926" y="3687"/>
                  <a:pt x="15984" y="3460"/>
                </a:cubicBezTo>
                <a:cubicBezTo>
                  <a:pt x="16008" y="3366"/>
                  <a:pt x="16046" y="3304"/>
                  <a:pt x="16075" y="3298"/>
                </a:cubicBezTo>
                <a:close/>
                <a:moveTo>
                  <a:pt x="14643" y="3433"/>
                </a:moveTo>
                <a:cubicBezTo>
                  <a:pt x="14670" y="3432"/>
                  <a:pt x="14716" y="3451"/>
                  <a:pt x="14733" y="3487"/>
                </a:cubicBezTo>
                <a:cubicBezTo>
                  <a:pt x="14748" y="3517"/>
                  <a:pt x="14808" y="3534"/>
                  <a:pt x="14870" y="3541"/>
                </a:cubicBezTo>
                <a:cubicBezTo>
                  <a:pt x="14961" y="3551"/>
                  <a:pt x="14980" y="3592"/>
                  <a:pt x="15029" y="3703"/>
                </a:cubicBezTo>
                <a:cubicBezTo>
                  <a:pt x="15063" y="3779"/>
                  <a:pt x="15126" y="3845"/>
                  <a:pt x="15165" y="3865"/>
                </a:cubicBezTo>
                <a:cubicBezTo>
                  <a:pt x="15213" y="3890"/>
                  <a:pt x="15250" y="3946"/>
                  <a:pt x="15256" y="4027"/>
                </a:cubicBezTo>
                <a:cubicBezTo>
                  <a:pt x="15263" y="4110"/>
                  <a:pt x="15282" y="4176"/>
                  <a:pt x="15325" y="4190"/>
                </a:cubicBezTo>
                <a:cubicBezTo>
                  <a:pt x="15372" y="4204"/>
                  <a:pt x="15393" y="4223"/>
                  <a:pt x="15393" y="4325"/>
                </a:cubicBezTo>
                <a:cubicBezTo>
                  <a:pt x="15393" y="4430"/>
                  <a:pt x="15407" y="4470"/>
                  <a:pt x="15461" y="4487"/>
                </a:cubicBezTo>
                <a:cubicBezTo>
                  <a:pt x="15518" y="4505"/>
                  <a:pt x="15522" y="4532"/>
                  <a:pt x="15507" y="4622"/>
                </a:cubicBezTo>
                <a:cubicBezTo>
                  <a:pt x="15492" y="4711"/>
                  <a:pt x="15495" y="4754"/>
                  <a:pt x="15552" y="4784"/>
                </a:cubicBezTo>
                <a:cubicBezTo>
                  <a:pt x="15600" y="4809"/>
                  <a:pt x="15636" y="4865"/>
                  <a:pt x="15643" y="4946"/>
                </a:cubicBezTo>
                <a:cubicBezTo>
                  <a:pt x="15650" y="5029"/>
                  <a:pt x="15668" y="5068"/>
                  <a:pt x="15711" y="5082"/>
                </a:cubicBezTo>
                <a:cubicBezTo>
                  <a:pt x="15760" y="5097"/>
                  <a:pt x="15779" y="5129"/>
                  <a:pt x="15779" y="5244"/>
                </a:cubicBezTo>
                <a:cubicBezTo>
                  <a:pt x="15780" y="5332"/>
                  <a:pt x="15810" y="5430"/>
                  <a:pt x="15848" y="5487"/>
                </a:cubicBezTo>
                <a:cubicBezTo>
                  <a:pt x="15887" y="5547"/>
                  <a:pt x="15915" y="5659"/>
                  <a:pt x="15916" y="5757"/>
                </a:cubicBezTo>
                <a:cubicBezTo>
                  <a:pt x="15916" y="5867"/>
                  <a:pt x="15939" y="5925"/>
                  <a:pt x="15984" y="5974"/>
                </a:cubicBezTo>
                <a:cubicBezTo>
                  <a:pt x="16034" y="6027"/>
                  <a:pt x="16052" y="6111"/>
                  <a:pt x="16052" y="6271"/>
                </a:cubicBezTo>
                <a:cubicBezTo>
                  <a:pt x="16052" y="6400"/>
                  <a:pt x="16065" y="6508"/>
                  <a:pt x="16098" y="6568"/>
                </a:cubicBezTo>
                <a:cubicBezTo>
                  <a:pt x="16134" y="6635"/>
                  <a:pt x="16151" y="6806"/>
                  <a:pt x="16166" y="7082"/>
                </a:cubicBezTo>
                <a:cubicBezTo>
                  <a:pt x="16178" y="7309"/>
                  <a:pt x="16212" y="7489"/>
                  <a:pt x="16234" y="7514"/>
                </a:cubicBezTo>
                <a:cubicBezTo>
                  <a:pt x="16261" y="7547"/>
                  <a:pt x="16280" y="7792"/>
                  <a:pt x="16280" y="8298"/>
                </a:cubicBezTo>
                <a:cubicBezTo>
                  <a:pt x="16278" y="8999"/>
                  <a:pt x="16264" y="9027"/>
                  <a:pt x="16189" y="9136"/>
                </a:cubicBezTo>
                <a:lnTo>
                  <a:pt x="16120" y="9244"/>
                </a:lnTo>
                <a:lnTo>
                  <a:pt x="16052" y="9082"/>
                </a:lnTo>
                <a:cubicBezTo>
                  <a:pt x="16017" y="8999"/>
                  <a:pt x="15973" y="8863"/>
                  <a:pt x="15961" y="8785"/>
                </a:cubicBezTo>
                <a:cubicBezTo>
                  <a:pt x="15949" y="8707"/>
                  <a:pt x="15920" y="8635"/>
                  <a:pt x="15893" y="8623"/>
                </a:cubicBezTo>
                <a:cubicBezTo>
                  <a:pt x="15867" y="8610"/>
                  <a:pt x="15848" y="8574"/>
                  <a:pt x="15848" y="8541"/>
                </a:cubicBezTo>
                <a:cubicBezTo>
                  <a:pt x="15848" y="8509"/>
                  <a:pt x="15831" y="8487"/>
                  <a:pt x="15802" y="8487"/>
                </a:cubicBezTo>
                <a:cubicBezTo>
                  <a:pt x="15773" y="8487"/>
                  <a:pt x="15743" y="8447"/>
                  <a:pt x="15734" y="8406"/>
                </a:cubicBezTo>
                <a:cubicBezTo>
                  <a:pt x="15725" y="8365"/>
                  <a:pt x="15677" y="8336"/>
                  <a:pt x="15643" y="8325"/>
                </a:cubicBezTo>
                <a:cubicBezTo>
                  <a:pt x="15596" y="8311"/>
                  <a:pt x="15575" y="8268"/>
                  <a:pt x="15575" y="8163"/>
                </a:cubicBezTo>
                <a:cubicBezTo>
                  <a:pt x="15575" y="8086"/>
                  <a:pt x="15572" y="8028"/>
                  <a:pt x="15552" y="8028"/>
                </a:cubicBezTo>
                <a:cubicBezTo>
                  <a:pt x="15493" y="8028"/>
                  <a:pt x="15325" y="7804"/>
                  <a:pt x="15325" y="7731"/>
                </a:cubicBezTo>
                <a:cubicBezTo>
                  <a:pt x="15325" y="7693"/>
                  <a:pt x="15292" y="7632"/>
                  <a:pt x="15256" y="7595"/>
                </a:cubicBezTo>
                <a:cubicBezTo>
                  <a:pt x="15220" y="7559"/>
                  <a:pt x="15188" y="7513"/>
                  <a:pt x="15188" y="7487"/>
                </a:cubicBezTo>
                <a:cubicBezTo>
                  <a:pt x="15188" y="7462"/>
                  <a:pt x="15152" y="7421"/>
                  <a:pt x="15097" y="7406"/>
                </a:cubicBezTo>
                <a:cubicBezTo>
                  <a:pt x="15042" y="7392"/>
                  <a:pt x="14972" y="7359"/>
                  <a:pt x="14961" y="7325"/>
                </a:cubicBezTo>
                <a:cubicBezTo>
                  <a:pt x="14932" y="7235"/>
                  <a:pt x="14847" y="7124"/>
                  <a:pt x="14779" y="7109"/>
                </a:cubicBezTo>
                <a:cubicBezTo>
                  <a:pt x="14742" y="7100"/>
                  <a:pt x="14706" y="7066"/>
                  <a:pt x="14688" y="6974"/>
                </a:cubicBezTo>
                <a:cubicBezTo>
                  <a:pt x="14663" y="6846"/>
                  <a:pt x="14659" y="6812"/>
                  <a:pt x="14574" y="6812"/>
                </a:cubicBezTo>
                <a:cubicBezTo>
                  <a:pt x="14504" y="6812"/>
                  <a:pt x="14430" y="6773"/>
                  <a:pt x="14324" y="6649"/>
                </a:cubicBezTo>
                <a:cubicBezTo>
                  <a:pt x="14244" y="6555"/>
                  <a:pt x="14165" y="6456"/>
                  <a:pt x="14165" y="6433"/>
                </a:cubicBezTo>
                <a:cubicBezTo>
                  <a:pt x="14165" y="6410"/>
                  <a:pt x="14117" y="6367"/>
                  <a:pt x="14051" y="6352"/>
                </a:cubicBezTo>
                <a:cubicBezTo>
                  <a:pt x="13975" y="6335"/>
                  <a:pt x="13925" y="6318"/>
                  <a:pt x="13915" y="6271"/>
                </a:cubicBezTo>
                <a:cubicBezTo>
                  <a:pt x="13906" y="6231"/>
                  <a:pt x="13895" y="6190"/>
                  <a:pt x="13869" y="6190"/>
                </a:cubicBezTo>
                <a:cubicBezTo>
                  <a:pt x="13844" y="6190"/>
                  <a:pt x="13811" y="6167"/>
                  <a:pt x="13801" y="6136"/>
                </a:cubicBezTo>
                <a:cubicBezTo>
                  <a:pt x="13791" y="6105"/>
                  <a:pt x="13741" y="6069"/>
                  <a:pt x="13688" y="6055"/>
                </a:cubicBezTo>
                <a:cubicBezTo>
                  <a:pt x="13634" y="6041"/>
                  <a:pt x="13584" y="6004"/>
                  <a:pt x="13574" y="5974"/>
                </a:cubicBezTo>
                <a:cubicBezTo>
                  <a:pt x="13563" y="5939"/>
                  <a:pt x="13495" y="5920"/>
                  <a:pt x="13415" y="5920"/>
                </a:cubicBezTo>
                <a:cubicBezTo>
                  <a:pt x="13327" y="5920"/>
                  <a:pt x="13292" y="5908"/>
                  <a:pt x="13278" y="5865"/>
                </a:cubicBezTo>
                <a:cubicBezTo>
                  <a:pt x="13229" y="5712"/>
                  <a:pt x="13088" y="5622"/>
                  <a:pt x="12937" y="5622"/>
                </a:cubicBezTo>
                <a:cubicBezTo>
                  <a:pt x="12816" y="5622"/>
                  <a:pt x="12792" y="5605"/>
                  <a:pt x="12778" y="5541"/>
                </a:cubicBezTo>
                <a:cubicBezTo>
                  <a:pt x="12763" y="5472"/>
                  <a:pt x="12743" y="5460"/>
                  <a:pt x="12528" y="5460"/>
                </a:cubicBezTo>
                <a:cubicBezTo>
                  <a:pt x="12344" y="5460"/>
                  <a:pt x="12269" y="5449"/>
                  <a:pt x="12255" y="5406"/>
                </a:cubicBezTo>
                <a:cubicBezTo>
                  <a:pt x="12245" y="5374"/>
                  <a:pt x="12180" y="5339"/>
                  <a:pt x="12119" y="5325"/>
                </a:cubicBezTo>
                <a:cubicBezTo>
                  <a:pt x="12057" y="5311"/>
                  <a:pt x="11996" y="5270"/>
                  <a:pt x="11982" y="5244"/>
                </a:cubicBezTo>
                <a:cubicBezTo>
                  <a:pt x="11969" y="5217"/>
                  <a:pt x="11923" y="5184"/>
                  <a:pt x="11869" y="5163"/>
                </a:cubicBezTo>
                <a:cubicBezTo>
                  <a:pt x="11815" y="5142"/>
                  <a:pt x="11761" y="5092"/>
                  <a:pt x="11755" y="5055"/>
                </a:cubicBezTo>
                <a:cubicBezTo>
                  <a:pt x="11739" y="4956"/>
                  <a:pt x="12059" y="4595"/>
                  <a:pt x="12164" y="4595"/>
                </a:cubicBezTo>
                <a:cubicBezTo>
                  <a:pt x="12216" y="4595"/>
                  <a:pt x="12255" y="4579"/>
                  <a:pt x="12255" y="4541"/>
                </a:cubicBezTo>
                <a:cubicBezTo>
                  <a:pt x="12255" y="4508"/>
                  <a:pt x="12269" y="4474"/>
                  <a:pt x="12301" y="4460"/>
                </a:cubicBezTo>
                <a:cubicBezTo>
                  <a:pt x="12332" y="4446"/>
                  <a:pt x="12370" y="4388"/>
                  <a:pt x="12392" y="4352"/>
                </a:cubicBezTo>
                <a:cubicBezTo>
                  <a:pt x="12419" y="4307"/>
                  <a:pt x="12469" y="4290"/>
                  <a:pt x="12551" y="4298"/>
                </a:cubicBezTo>
                <a:cubicBezTo>
                  <a:pt x="12635" y="4306"/>
                  <a:pt x="12694" y="4297"/>
                  <a:pt x="12733" y="4244"/>
                </a:cubicBezTo>
                <a:cubicBezTo>
                  <a:pt x="12762" y="4203"/>
                  <a:pt x="12816" y="4163"/>
                  <a:pt x="12846" y="4163"/>
                </a:cubicBezTo>
                <a:cubicBezTo>
                  <a:pt x="12876" y="4163"/>
                  <a:pt x="12905" y="4126"/>
                  <a:pt x="12915" y="4082"/>
                </a:cubicBezTo>
                <a:cubicBezTo>
                  <a:pt x="12924" y="4037"/>
                  <a:pt x="12936" y="4024"/>
                  <a:pt x="12960" y="4027"/>
                </a:cubicBezTo>
                <a:cubicBezTo>
                  <a:pt x="13121" y="4053"/>
                  <a:pt x="13262" y="4020"/>
                  <a:pt x="13278" y="3946"/>
                </a:cubicBezTo>
                <a:cubicBezTo>
                  <a:pt x="13292" y="3886"/>
                  <a:pt x="13322" y="3865"/>
                  <a:pt x="13415" y="3865"/>
                </a:cubicBezTo>
                <a:cubicBezTo>
                  <a:pt x="13496" y="3865"/>
                  <a:pt x="13537" y="3837"/>
                  <a:pt x="13574" y="3784"/>
                </a:cubicBezTo>
                <a:cubicBezTo>
                  <a:pt x="13611" y="3730"/>
                  <a:pt x="13681" y="3707"/>
                  <a:pt x="13779" y="3703"/>
                </a:cubicBezTo>
                <a:cubicBezTo>
                  <a:pt x="13881" y="3699"/>
                  <a:pt x="13907" y="3674"/>
                  <a:pt x="13869" y="3649"/>
                </a:cubicBezTo>
                <a:cubicBezTo>
                  <a:pt x="13760" y="3577"/>
                  <a:pt x="13861" y="3541"/>
                  <a:pt x="14188" y="3541"/>
                </a:cubicBezTo>
                <a:cubicBezTo>
                  <a:pt x="14448" y="3541"/>
                  <a:pt x="14543" y="3532"/>
                  <a:pt x="14574" y="3487"/>
                </a:cubicBezTo>
                <a:cubicBezTo>
                  <a:pt x="14600" y="3450"/>
                  <a:pt x="14615" y="3433"/>
                  <a:pt x="14643" y="3433"/>
                </a:cubicBezTo>
                <a:close/>
                <a:moveTo>
                  <a:pt x="6116" y="3568"/>
                </a:moveTo>
                <a:lnTo>
                  <a:pt x="6798" y="3568"/>
                </a:lnTo>
                <a:lnTo>
                  <a:pt x="7480" y="3568"/>
                </a:lnTo>
                <a:lnTo>
                  <a:pt x="7571" y="3676"/>
                </a:lnTo>
                <a:cubicBezTo>
                  <a:pt x="7619" y="3730"/>
                  <a:pt x="7662" y="3784"/>
                  <a:pt x="7662" y="3811"/>
                </a:cubicBezTo>
                <a:cubicBezTo>
                  <a:pt x="7663" y="3847"/>
                  <a:pt x="7743" y="3865"/>
                  <a:pt x="7981" y="3865"/>
                </a:cubicBezTo>
                <a:cubicBezTo>
                  <a:pt x="8302" y="3865"/>
                  <a:pt x="8323" y="3862"/>
                  <a:pt x="8390" y="3973"/>
                </a:cubicBezTo>
                <a:cubicBezTo>
                  <a:pt x="8427" y="4036"/>
                  <a:pt x="8435" y="4112"/>
                  <a:pt x="8435" y="4136"/>
                </a:cubicBezTo>
                <a:cubicBezTo>
                  <a:pt x="8435" y="4162"/>
                  <a:pt x="8530" y="4163"/>
                  <a:pt x="8663" y="4163"/>
                </a:cubicBezTo>
                <a:cubicBezTo>
                  <a:pt x="8835" y="4163"/>
                  <a:pt x="8873" y="4189"/>
                  <a:pt x="8890" y="4244"/>
                </a:cubicBezTo>
                <a:cubicBezTo>
                  <a:pt x="8926" y="4354"/>
                  <a:pt x="9082" y="4487"/>
                  <a:pt x="9163" y="4487"/>
                </a:cubicBezTo>
                <a:cubicBezTo>
                  <a:pt x="9217" y="4487"/>
                  <a:pt x="9238" y="4524"/>
                  <a:pt x="9277" y="4622"/>
                </a:cubicBezTo>
                <a:cubicBezTo>
                  <a:pt x="9320" y="4730"/>
                  <a:pt x="9362" y="4757"/>
                  <a:pt x="9436" y="4757"/>
                </a:cubicBezTo>
                <a:cubicBezTo>
                  <a:pt x="9610" y="4757"/>
                  <a:pt x="9686" y="4817"/>
                  <a:pt x="9686" y="4946"/>
                </a:cubicBezTo>
                <a:cubicBezTo>
                  <a:pt x="9686" y="5054"/>
                  <a:pt x="9700" y="5055"/>
                  <a:pt x="9800" y="5055"/>
                </a:cubicBezTo>
                <a:cubicBezTo>
                  <a:pt x="9864" y="5055"/>
                  <a:pt x="9927" y="5094"/>
                  <a:pt x="9959" y="5136"/>
                </a:cubicBezTo>
                <a:cubicBezTo>
                  <a:pt x="10009" y="5202"/>
                  <a:pt x="10007" y="5209"/>
                  <a:pt x="9959" y="5325"/>
                </a:cubicBezTo>
                <a:cubicBezTo>
                  <a:pt x="9914" y="5432"/>
                  <a:pt x="9887" y="5443"/>
                  <a:pt x="9800" y="5433"/>
                </a:cubicBezTo>
                <a:cubicBezTo>
                  <a:pt x="9710" y="5423"/>
                  <a:pt x="9695" y="5408"/>
                  <a:pt x="9686" y="5298"/>
                </a:cubicBezTo>
                <a:cubicBezTo>
                  <a:pt x="9676" y="5173"/>
                  <a:pt x="9695" y="5190"/>
                  <a:pt x="9527" y="5190"/>
                </a:cubicBezTo>
                <a:cubicBezTo>
                  <a:pt x="9433" y="5190"/>
                  <a:pt x="9312" y="5215"/>
                  <a:pt x="9277" y="5244"/>
                </a:cubicBezTo>
                <a:cubicBezTo>
                  <a:pt x="9241" y="5273"/>
                  <a:pt x="9162" y="5310"/>
                  <a:pt x="9095" y="5325"/>
                </a:cubicBezTo>
                <a:cubicBezTo>
                  <a:pt x="9026" y="5340"/>
                  <a:pt x="8977" y="5352"/>
                  <a:pt x="8981" y="5379"/>
                </a:cubicBezTo>
                <a:cubicBezTo>
                  <a:pt x="8986" y="5411"/>
                  <a:pt x="8905" y="5425"/>
                  <a:pt x="8754" y="5433"/>
                </a:cubicBezTo>
                <a:cubicBezTo>
                  <a:pt x="8566" y="5443"/>
                  <a:pt x="8541" y="5458"/>
                  <a:pt x="8549" y="5514"/>
                </a:cubicBezTo>
                <a:cubicBezTo>
                  <a:pt x="8557" y="5571"/>
                  <a:pt x="8521" y="5586"/>
                  <a:pt x="8322" y="5595"/>
                </a:cubicBezTo>
                <a:cubicBezTo>
                  <a:pt x="8098" y="5606"/>
                  <a:pt x="8093" y="5630"/>
                  <a:pt x="8072" y="5730"/>
                </a:cubicBezTo>
                <a:cubicBezTo>
                  <a:pt x="8037" y="5894"/>
                  <a:pt x="7995" y="5920"/>
                  <a:pt x="7844" y="5920"/>
                </a:cubicBezTo>
                <a:cubicBezTo>
                  <a:pt x="7732" y="5920"/>
                  <a:pt x="7699" y="5938"/>
                  <a:pt x="7685" y="6001"/>
                </a:cubicBezTo>
                <a:cubicBezTo>
                  <a:pt x="7672" y="6060"/>
                  <a:pt x="7635" y="6082"/>
                  <a:pt x="7549" y="6082"/>
                </a:cubicBezTo>
                <a:cubicBezTo>
                  <a:pt x="7462" y="6082"/>
                  <a:pt x="7425" y="6104"/>
                  <a:pt x="7412" y="6163"/>
                </a:cubicBezTo>
                <a:cubicBezTo>
                  <a:pt x="7403" y="6206"/>
                  <a:pt x="7373" y="6244"/>
                  <a:pt x="7344" y="6244"/>
                </a:cubicBezTo>
                <a:cubicBezTo>
                  <a:pt x="7315" y="6244"/>
                  <a:pt x="7299" y="6265"/>
                  <a:pt x="7299" y="6298"/>
                </a:cubicBezTo>
                <a:cubicBezTo>
                  <a:pt x="7299" y="6331"/>
                  <a:pt x="7285" y="6365"/>
                  <a:pt x="7253" y="6379"/>
                </a:cubicBezTo>
                <a:cubicBezTo>
                  <a:pt x="7222" y="6393"/>
                  <a:pt x="7180" y="6434"/>
                  <a:pt x="7162" y="6460"/>
                </a:cubicBezTo>
                <a:cubicBezTo>
                  <a:pt x="7144" y="6486"/>
                  <a:pt x="7084" y="6506"/>
                  <a:pt x="7048" y="6514"/>
                </a:cubicBezTo>
                <a:cubicBezTo>
                  <a:pt x="7012" y="6523"/>
                  <a:pt x="6998" y="6542"/>
                  <a:pt x="7003" y="6568"/>
                </a:cubicBezTo>
                <a:cubicBezTo>
                  <a:pt x="7008" y="6594"/>
                  <a:pt x="6960" y="6628"/>
                  <a:pt x="6912" y="6649"/>
                </a:cubicBezTo>
                <a:cubicBezTo>
                  <a:pt x="6864" y="6671"/>
                  <a:pt x="6818" y="6728"/>
                  <a:pt x="6798" y="6757"/>
                </a:cubicBezTo>
                <a:cubicBezTo>
                  <a:pt x="6779" y="6787"/>
                  <a:pt x="6730" y="6805"/>
                  <a:pt x="6685" y="6812"/>
                </a:cubicBezTo>
                <a:cubicBezTo>
                  <a:pt x="6640" y="6818"/>
                  <a:pt x="6595" y="6844"/>
                  <a:pt x="6594" y="6866"/>
                </a:cubicBezTo>
                <a:cubicBezTo>
                  <a:pt x="6585" y="6986"/>
                  <a:pt x="6517" y="7136"/>
                  <a:pt x="6457" y="7136"/>
                </a:cubicBezTo>
                <a:cubicBezTo>
                  <a:pt x="6418" y="7136"/>
                  <a:pt x="6389" y="7154"/>
                  <a:pt x="6389" y="7190"/>
                </a:cubicBezTo>
                <a:cubicBezTo>
                  <a:pt x="6389" y="7224"/>
                  <a:pt x="6357" y="7260"/>
                  <a:pt x="6321" y="7271"/>
                </a:cubicBezTo>
                <a:cubicBezTo>
                  <a:pt x="6285" y="7282"/>
                  <a:pt x="6253" y="7322"/>
                  <a:pt x="6253" y="7352"/>
                </a:cubicBezTo>
                <a:cubicBezTo>
                  <a:pt x="6253" y="7382"/>
                  <a:pt x="6234" y="7421"/>
                  <a:pt x="6207" y="7433"/>
                </a:cubicBezTo>
                <a:cubicBezTo>
                  <a:pt x="6180" y="7446"/>
                  <a:pt x="6162" y="7482"/>
                  <a:pt x="6162" y="7514"/>
                </a:cubicBezTo>
                <a:cubicBezTo>
                  <a:pt x="6162" y="7546"/>
                  <a:pt x="6129" y="7584"/>
                  <a:pt x="6093" y="7595"/>
                </a:cubicBezTo>
                <a:cubicBezTo>
                  <a:pt x="6046" y="7610"/>
                  <a:pt x="6025" y="7647"/>
                  <a:pt x="6025" y="7731"/>
                </a:cubicBezTo>
                <a:cubicBezTo>
                  <a:pt x="6025" y="7812"/>
                  <a:pt x="6001" y="7852"/>
                  <a:pt x="5957" y="7866"/>
                </a:cubicBezTo>
                <a:cubicBezTo>
                  <a:pt x="5923" y="7876"/>
                  <a:pt x="5897" y="7909"/>
                  <a:pt x="5889" y="7947"/>
                </a:cubicBezTo>
                <a:cubicBezTo>
                  <a:pt x="5879" y="7990"/>
                  <a:pt x="5826" y="8011"/>
                  <a:pt x="5752" y="8028"/>
                </a:cubicBezTo>
                <a:cubicBezTo>
                  <a:pt x="5647" y="8051"/>
                  <a:pt x="5639" y="8084"/>
                  <a:pt x="5639" y="8190"/>
                </a:cubicBezTo>
                <a:cubicBezTo>
                  <a:pt x="5639" y="8276"/>
                  <a:pt x="5618" y="8310"/>
                  <a:pt x="5571" y="8325"/>
                </a:cubicBezTo>
                <a:cubicBezTo>
                  <a:pt x="5535" y="8336"/>
                  <a:pt x="5502" y="8376"/>
                  <a:pt x="5502" y="8406"/>
                </a:cubicBezTo>
                <a:cubicBezTo>
                  <a:pt x="5502" y="8437"/>
                  <a:pt x="5483" y="8475"/>
                  <a:pt x="5457" y="8487"/>
                </a:cubicBezTo>
                <a:cubicBezTo>
                  <a:pt x="5430" y="8499"/>
                  <a:pt x="5400" y="8549"/>
                  <a:pt x="5389" y="8623"/>
                </a:cubicBezTo>
                <a:cubicBezTo>
                  <a:pt x="5377" y="8696"/>
                  <a:pt x="5347" y="8767"/>
                  <a:pt x="5320" y="8785"/>
                </a:cubicBezTo>
                <a:cubicBezTo>
                  <a:pt x="5294" y="8802"/>
                  <a:pt x="5262" y="8906"/>
                  <a:pt x="5252" y="9001"/>
                </a:cubicBezTo>
                <a:cubicBezTo>
                  <a:pt x="5242" y="9096"/>
                  <a:pt x="5204" y="9195"/>
                  <a:pt x="5184" y="9217"/>
                </a:cubicBezTo>
                <a:cubicBezTo>
                  <a:pt x="5164" y="9239"/>
                  <a:pt x="5136" y="9283"/>
                  <a:pt x="5116" y="9325"/>
                </a:cubicBezTo>
                <a:cubicBezTo>
                  <a:pt x="5067" y="9428"/>
                  <a:pt x="4987" y="9440"/>
                  <a:pt x="4957" y="9352"/>
                </a:cubicBezTo>
                <a:cubicBezTo>
                  <a:pt x="4943" y="9313"/>
                  <a:pt x="4932" y="8776"/>
                  <a:pt x="4934" y="8136"/>
                </a:cubicBezTo>
                <a:cubicBezTo>
                  <a:pt x="4936" y="7149"/>
                  <a:pt x="4938" y="6956"/>
                  <a:pt x="4979" y="6920"/>
                </a:cubicBezTo>
                <a:cubicBezTo>
                  <a:pt x="5011" y="6892"/>
                  <a:pt x="5036" y="6793"/>
                  <a:pt x="5048" y="6622"/>
                </a:cubicBezTo>
                <a:cubicBezTo>
                  <a:pt x="5058" y="6473"/>
                  <a:pt x="5088" y="6308"/>
                  <a:pt x="5116" y="6271"/>
                </a:cubicBezTo>
                <a:cubicBezTo>
                  <a:pt x="5142" y="6235"/>
                  <a:pt x="5173" y="6102"/>
                  <a:pt x="5184" y="5974"/>
                </a:cubicBezTo>
                <a:cubicBezTo>
                  <a:pt x="5195" y="5845"/>
                  <a:pt x="5227" y="5725"/>
                  <a:pt x="5252" y="5703"/>
                </a:cubicBezTo>
                <a:cubicBezTo>
                  <a:pt x="5277" y="5681"/>
                  <a:pt x="5308" y="5567"/>
                  <a:pt x="5320" y="5460"/>
                </a:cubicBezTo>
                <a:cubicBezTo>
                  <a:pt x="5333" y="5353"/>
                  <a:pt x="5362" y="5268"/>
                  <a:pt x="5389" y="5244"/>
                </a:cubicBezTo>
                <a:cubicBezTo>
                  <a:pt x="5415" y="5220"/>
                  <a:pt x="5445" y="5124"/>
                  <a:pt x="5457" y="5055"/>
                </a:cubicBezTo>
                <a:cubicBezTo>
                  <a:pt x="5468" y="4985"/>
                  <a:pt x="5501" y="4931"/>
                  <a:pt x="5525" y="4919"/>
                </a:cubicBezTo>
                <a:cubicBezTo>
                  <a:pt x="5550" y="4908"/>
                  <a:pt x="5571" y="4846"/>
                  <a:pt x="5571" y="4784"/>
                </a:cubicBezTo>
                <a:cubicBezTo>
                  <a:pt x="5571" y="4714"/>
                  <a:pt x="5598" y="4652"/>
                  <a:pt x="5639" y="4622"/>
                </a:cubicBezTo>
                <a:cubicBezTo>
                  <a:pt x="5679" y="4592"/>
                  <a:pt x="5707" y="4529"/>
                  <a:pt x="5707" y="4460"/>
                </a:cubicBezTo>
                <a:cubicBezTo>
                  <a:pt x="5707" y="4383"/>
                  <a:pt x="5709" y="4338"/>
                  <a:pt x="5752" y="4325"/>
                </a:cubicBezTo>
                <a:cubicBezTo>
                  <a:pt x="5787" y="4314"/>
                  <a:pt x="5834" y="4285"/>
                  <a:pt x="5843" y="4244"/>
                </a:cubicBezTo>
                <a:cubicBezTo>
                  <a:pt x="5852" y="4203"/>
                  <a:pt x="5883" y="4163"/>
                  <a:pt x="5912" y="4163"/>
                </a:cubicBezTo>
                <a:cubicBezTo>
                  <a:pt x="5950" y="4163"/>
                  <a:pt x="5957" y="4129"/>
                  <a:pt x="5957" y="4027"/>
                </a:cubicBezTo>
                <a:cubicBezTo>
                  <a:pt x="5957" y="3922"/>
                  <a:pt x="5977" y="3880"/>
                  <a:pt x="6025" y="3865"/>
                </a:cubicBezTo>
                <a:cubicBezTo>
                  <a:pt x="6071" y="3851"/>
                  <a:pt x="6086" y="3805"/>
                  <a:pt x="6093" y="3703"/>
                </a:cubicBezTo>
                <a:lnTo>
                  <a:pt x="6116" y="3568"/>
                </a:lnTo>
                <a:close/>
                <a:moveTo>
                  <a:pt x="5048" y="3838"/>
                </a:moveTo>
                <a:lnTo>
                  <a:pt x="5093" y="4000"/>
                </a:lnTo>
                <a:cubicBezTo>
                  <a:pt x="5112" y="4106"/>
                  <a:pt x="5102" y="4172"/>
                  <a:pt x="5070" y="4217"/>
                </a:cubicBezTo>
                <a:cubicBezTo>
                  <a:pt x="5046" y="4251"/>
                  <a:pt x="5013" y="4287"/>
                  <a:pt x="5002" y="4325"/>
                </a:cubicBezTo>
                <a:cubicBezTo>
                  <a:pt x="4991" y="4362"/>
                  <a:pt x="4959" y="4406"/>
                  <a:pt x="4934" y="4406"/>
                </a:cubicBezTo>
                <a:cubicBezTo>
                  <a:pt x="4904" y="4406"/>
                  <a:pt x="4877" y="4474"/>
                  <a:pt x="4866" y="4595"/>
                </a:cubicBezTo>
                <a:cubicBezTo>
                  <a:pt x="4856" y="4697"/>
                  <a:pt x="4827" y="4786"/>
                  <a:pt x="4797" y="4811"/>
                </a:cubicBezTo>
                <a:cubicBezTo>
                  <a:pt x="4768" y="4837"/>
                  <a:pt x="4752" y="4903"/>
                  <a:pt x="4752" y="4974"/>
                </a:cubicBezTo>
                <a:cubicBezTo>
                  <a:pt x="4752" y="5064"/>
                  <a:pt x="4728" y="5122"/>
                  <a:pt x="4684" y="5136"/>
                </a:cubicBezTo>
                <a:cubicBezTo>
                  <a:pt x="4637" y="5150"/>
                  <a:pt x="4628" y="5201"/>
                  <a:pt x="4616" y="5352"/>
                </a:cubicBezTo>
                <a:cubicBezTo>
                  <a:pt x="4606" y="5472"/>
                  <a:pt x="4580" y="5567"/>
                  <a:pt x="4547" y="5595"/>
                </a:cubicBezTo>
                <a:cubicBezTo>
                  <a:pt x="4510" y="5628"/>
                  <a:pt x="4479" y="5695"/>
                  <a:pt x="4479" y="5838"/>
                </a:cubicBezTo>
                <a:cubicBezTo>
                  <a:pt x="4479" y="6006"/>
                  <a:pt x="4463" y="6039"/>
                  <a:pt x="4411" y="6055"/>
                </a:cubicBezTo>
                <a:cubicBezTo>
                  <a:pt x="4355" y="6072"/>
                  <a:pt x="4353" y="6124"/>
                  <a:pt x="4343" y="6487"/>
                </a:cubicBezTo>
                <a:cubicBezTo>
                  <a:pt x="4333" y="6835"/>
                  <a:pt x="4328" y="6900"/>
                  <a:pt x="4275" y="6947"/>
                </a:cubicBezTo>
                <a:cubicBezTo>
                  <a:pt x="4215" y="6998"/>
                  <a:pt x="4207" y="7079"/>
                  <a:pt x="4206" y="8298"/>
                </a:cubicBezTo>
                <a:cubicBezTo>
                  <a:pt x="4205" y="9517"/>
                  <a:pt x="4214" y="9570"/>
                  <a:pt x="4275" y="9650"/>
                </a:cubicBezTo>
                <a:cubicBezTo>
                  <a:pt x="4327" y="9718"/>
                  <a:pt x="4334" y="9824"/>
                  <a:pt x="4343" y="10136"/>
                </a:cubicBezTo>
                <a:cubicBezTo>
                  <a:pt x="4353" y="10473"/>
                  <a:pt x="4356" y="10497"/>
                  <a:pt x="4411" y="10515"/>
                </a:cubicBezTo>
                <a:cubicBezTo>
                  <a:pt x="4446" y="10525"/>
                  <a:pt x="4479" y="10580"/>
                  <a:pt x="4479" y="10623"/>
                </a:cubicBezTo>
                <a:cubicBezTo>
                  <a:pt x="4479" y="10667"/>
                  <a:pt x="4510" y="10719"/>
                  <a:pt x="4547" y="10731"/>
                </a:cubicBezTo>
                <a:cubicBezTo>
                  <a:pt x="4632" y="10757"/>
                  <a:pt x="4632" y="10858"/>
                  <a:pt x="4547" y="10920"/>
                </a:cubicBezTo>
                <a:cubicBezTo>
                  <a:pt x="4497" y="10958"/>
                  <a:pt x="4479" y="10995"/>
                  <a:pt x="4479" y="11136"/>
                </a:cubicBezTo>
                <a:cubicBezTo>
                  <a:pt x="4479" y="11262"/>
                  <a:pt x="4469" y="11329"/>
                  <a:pt x="4434" y="11353"/>
                </a:cubicBezTo>
                <a:cubicBezTo>
                  <a:pt x="4387" y="11383"/>
                  <a:pt x="4387" y="11388"/>
                  <a:pt x="4434" y="11434"/>
                </a:cubicBezTo>
                <a:cubicBezTo>
                  <a:pt x="4505" y="11504"/>
                  <a:pt x="4488" y="11653"/>
                  <a:pt x="4411" y="11677"/>
                </a:cubicBezTo>
                <a:cubicBezTo>
                  <a:pt x="4355" y="11694"/>
                  <a:pt x="4351" y="11717"/>
                  <a:pt x="4343" y="11974"/>
                </a:cubicBezTo>
                <a:cubicBezTo>
                  <a:pt x="4335" y="12229"/>
                  <a:pt x="4322" y="12281"/>
                  <a:pt x="4275" y="12272"/>
                </a:cubicBezTo>
                <a:cubicBezTo>
                  <a:pt x="4224" y="12262"/>
                  <a:pt x="4231" y="12350"/>
                  <a:pt x="4229" y="13245"/>
                </a:cubicBezTo>
                <a:cubicBezTo>
                  <a:pt x="4227" y="14158"/>
                  <a:pt x="4220" y="14202"/>
                  <a:pt x="4275" y="14191"/>
                </a:cubicBezTo>
                <a:cubicBezTo>
                  <a:pt x="4327" y="14180"/>
                  <a:pt x="4334" y="14241"/>
                  <a:pt x="4343" y="14650"/>
                </a:cubicBezTo>
                <a:cubicBezTo>
                  <a:pt x="4351" y="15063"/>
                  <a:pt x="4352" y="15091"/>
                  <a:pt x="4411" y="15110"/>
                </a:cubicBezTo>
                <a:cubicBezTo>
                  <a:pt x="4469" y="15128"/>
                  <a:pt x="4479" y="15173"/>
                  <a:pt x="4479" y="15488"/>
                </a:cubicBezTo>
                <a:cubicBezTo>
                  <a:pt x="4479" y="15805"/>
                  <a:pt x="4488" y="15848"/>
                  <a:pt x="4547" y="15867"/>
                </a:cubicBezTo>
                <a:cubicBezTo>
                  <a:pt x="4603" y="15884"/>
                  <a:pt x="4616" y="15902"/>
                  <a:pt x="4616" y="16083"/>
                </a:cubicBezTo>
                <a:cubicBezTo>
                  <a:pt x="4616" y="16263"/>
                  <a:pt x="4628" y="16309"/>
                  <a:pt x="4684" y="16326"/>
                </a:cubicBezTo>
                <a:cubicBezTo>
                  <a:pt x="4733" y="16342"/>
                  <a:pt x="4752" y="16385"/>
                  <a:pt x="4752" y="16488"/>
                </a:cubicBezTo>
                <a:cubicBezTo>
                  <a:pt x="4752" y="16571"/>
                  <a:pt x="4769" y="16637"/>
                  <a:pt x="4797" y="16650"/>
                </a:cubicBezTo>
                <a:cubicBezTo>
                  <a:pt x="4823" y="16662"/>
                  <a:pt x="4854" y="16711"/>
                  <a:pt x="4866" y="16786"/>
                </a:cubicBezTo>
                <a:cubicBezTo>
                  <a:pt x="4877" y="16860"/>
                  <a:pt x="4909" y="16937"/>
                  <a:pt x="4934" y="16948"/>
                </a:cubicBezTo>
                <a:cubicBezTo>
                  <a:pt x="4959" y="16959"/>
                  <a:pt x="4990" y="17057"/>
                  <a:pt x="5002" y="17164"/>
                </a:cubicBezTo>
                <a:cubicBezTo>
                  <a:pt x="5018" y="17307"/>
                  <a:pt x="5025" y="17366"/>
                  <a:pt x="5070" y="17380"/>
                </a:cubicBezTo>
                <a:cubicBezTo>
                  <a:pt x="5107" y="17392"/>
                  <a:pt x="5139" y="17439"/>
                  <a:pt x="5139" y="17488"/>
                </a:cubicBezTo>
                <a:cubicBezTo>
                  <a:pt x="5139" y="17534"/>
                  <a:pt x="5144" y="17555"/>
                  <a:pt x="5161" y="17542"/>
                </a:cubicBezTo>
                <a:cubicBezTo>
                  <a:pt x="5204" y="17511"/>
                  <a:pt x="5249" y="17567"/>
                  <a:pt x="5252" y="17705"/>
                </a:cubicBezTo>
                <a:cubicBezTo>
                  <a:pt x="5254" y="17776"/>
                  <a:pt x="5270" y="17840"/>
                  <a:pt x="5298" y="17840"/>
                </a:cubicBezTo>
                <a:cubicBezTo>
                  <a:pt x="5322" y="17840"/>
                  <a:pt x="5348" y="17866"/>
                  <a:pt x="5366" y="17921"/>
                </a:cubicBezTo>
                <a:cubicBezTo>
                  <a:pt x="5383" y="17976"/>
                  <a:pt x="5416" y="18015"/>
                  <a:pt x="5434" y="18002"/>
                </a:cubicBezTo>
                <a:cubicBezTo>
                  <a:pt x="5452" y="17989"/>
                  <a:pt x="5469" y="18023"/>
                  <a:pt x="5480" y="18056"/>
                </a:cubicBezTo>
                <a:cubicBezTo>
                  <a:pt x="5496" y="18106"/>
                  <a:pt x="5573" y="18111"/>
                  <a:pt x="5889" y="18110"/>
                </a:cubicBezTo>
                <a:lnTo>
                  <a:pt x="6275" y="18110"/>
                </a:lnTo>
                <a:lnTo>
                  <a:pt x="6184" y="18029"/>
                </a:lnTo>
                <a:cubicBezTo>
                  <a:pt x="6135" y="17985"/>
                  <a:pt x="6093" y="17924"/>
                  <a:pt x="6093" y="17894"/>
                </a:cubicBezTo>
                <a:cubicBezTo>
                  <a:pt x="6093" y="17863"/>
                  <a:pt x="6061" y="17795"/>
                  <a:pt x="6025" y="17759"/>
                </a:cubicBezTo>
                <a:cubicBezTo>
                  <a:pt x="5989" y="17722"/>
                  <a:pt x="5957" y="17675"/>
                  <a:pt x="5957" y="17651"/>
                </a:cubicBezTo>
                <a:cubicBezTo>
                  <a:pt x="5957" y="17626"/>
                  <a:pt x="5925" y="17608"/>
                  <a:pt x="5889" y="17596"/>
                </a:cubicBezTo>
                <a:cubicBezTo>
                  <a:pt x="5839" y="17581"/>
                  <a:pt x="5821" y="17537"/>
                  <a:pt x="5821" y="17434"/>
                </a:cubicBezTo>
                <a:cubicBezTo>
                  <a:pt x="5821" y="17332"/>
                  <a:pt x="5802" y="17288"/>
                  <a:pt x="5752" y="17272"/>
                </a:cubicBezTo>
                <a:cubicBezTo>
                  <a:pt x="5706" y="17258"/>
                  <a:pt x="5707" y="17215"/>
                  <a:pt x="5707" y="17137"/>
                </a:cubicBezTo>
                <a:cubicBezTo>
                  <a:pt x="5707" y="17068"/>
                  <a:pt x="5679" y="17005"/>
                  <a:pt x="5639" y="16975"/>
                </a:cubicBezTo>
                <a:cubicBezTo>
                  <a:pt x="5598" y="16944"/>
                  <a:pt x="5571" y="16883"/>
                  <a:pt x="5571" y="16813"/>
                </a:cubicBezTo>
                <a:cubicBezTo>
                  <a:pt x="5571" y="16751"/>
                  <a:pt x="5551" y="16689"/>
                  <a:pt x="5525" y="16677"/>
                </a:cubicBezTo>
                <a:cubicBezTo>
                  <a:pt x="5499" y="16666"/>
                  <a:pt x="5469" y="16616"/>
                  <a:pt x="5457" y="16542"/>
                </a:cubicBezTo>
                <a:cubicBezTo>
                  <a:pt x="5443" y="16456"/>
                  <a:pt x="5406" y="16393"/>
                  <a:pt x="5366" y="16380"/>
                </a:cubicBezTo>
                <a:cubicBezTo>
                  <a:pt x="5315" y="16364"/>
                  <a:pt x="5298" y="16326"/>
                  <a:pt x="5298" y="16164"/>
                </a:cubicBezTo>
                <a:cubicBezTo>
                  <a:pt x="5298" y="16018"/>
                  <a:pt x="5278" y="15951"/>
                  <a:pt x="5229" y="15894"/>
                </a:cubicBezTo>
                <a:cubicBezTo>
                  <a:pt x="5185" y="15841"/>
                  <a:pt x="5161" y="15760"/>
                  <a:pt x="5161" y="15650"/>
                </a:cubicBezTo>
                <a:cubicBezTo>
                  <a:pt x="5161" y="15547"/>
                  <a:pt x="5150" y="15464"/>
                  <a:pt x="5116" y="15434"/>
                </a:cubicBezTo>
                <a:cubicBezTo>
                  <a:pt x="5079" y="15402"/>
                  <a:pt x="5059" y="15303"/>
                  <a:pt x="5048" y="15110"/>
                </a:cubicBezTo>
                <a:cubicBezTo>
                  <a:pt x="5038" y="14954"/>
                  <a:pt x="5021" y="14835"/>
                  <a:pt x="5002" y="14839"/>
                </a:cubicBezTo>
                <a:cubicBezTo>
                  <a:pt x="4935" y="14856"/>
                  <a:pt x="4913" y="14603"/>
                  <a:pt x="4911" y="13650"/>
                </a:cubicBezTo>
                <a:cubicBezTo>
                  <a:pt x="4910" y="13113"/>
                  <a:pt x="4897" y="12660"/>
                  <a:pt x="4888" y="12650"/>
                </a:cubicBezTo>
                <a:cubicBezTo>
                  <a:pt x="4856" y="12612"/>
                  <a:pt x="4944" y="12488"/>
                  <a:pt x="5002" y="12488"/>
                </a:cubicBezTo>
                <a:cubicBezTo>
                  <a:pt x="5062" y="12488"/>
                  <a:pt x="5171" y="12618"/>
                  <a:pt x="5116" y="12623"/>
                </a:cubicBezTo>
                <a:cubicBezTo>
                  <a:pt x="5100" y="12624"/>
                  <a:pt x="5121" y="12631"/>
                  <a:pt x="5161" y="12650"/>
                </a:cubicBezTo>
                <a:cubicBezTo>
                  <a:pt x="5237" y="12686"/>
                  <a:pt x="5267" y="12822"/>
                  <a:pt x="5207" y="12866"/>
                </a:cubicBezTo>
                <a:cubicBezTo>
                  <a:pt x="5146" y="12911"/>
                  <a:pt x="5169" y="12974"/>
                  <a:pt x="5252" y="12974"/>
                </a:cubicBezTo>
                <a:cubicBezTo>
                  <a:pt x="5302" y="12974"/>
                  <a:pt x="5355" y="12987"/>
                  <a:pt x="5366" y="13028"/>
                </a:cubicBezTo>
                <a:cubicBezTo>
                  <a:pt x="5384" y="13098"/>
                  <a:pt x="5424" y="13231"/>
                  <a:pt x="5480" y="13353"/>
                </a:cubicBezTo>
                <a:cubicBezTo>
                  <a:pt x="5497" y="13391"/>
                  <a:pt x="5538" y="13424"/>
                  <a:pt x="5571" y="13434"/>
                </a:cubicBezTo>
                <a:cubicBezTo>
                  <a:pt x="5603" y="13444"/>
                  <a:pt x="5639" y="13483"/>
                  <a:pt x="5639" y="13515"/>
                </a:cubicBezTo>
                <a:cubicBezTo>
                  <a:pt x="5639" y="13547"/>
                  <a:pt x="5671" y="13585"/>
                  <a:pt x="5707" y="13596"/>
                </a:cubicBezTo>
                <a:cubicBezTo>
                  <a:pt x="5754" y="13611"/>
                  <a:pt x="5752" y="13648"/>
                  <a:pt x="5752" y="13731"/>
                </a:cubicBezTo>
                <a:cubicBezTo>
                  <a:pt x="5752" y="13814"/>
                  <a:pt x="5774" y="13852"/>
                  <a:pt x="5821" y="13866"/>
                </a:cubicBezTo>
                <a:cubicBezTo>
                  <a:pt x="5857" y="13878"/>
                  <a:pt x="5889" y="13916"/>
                  <a:pt x="5889" y="13947"/>
                </a:cubicBezTo>
                <a:cubicBezTo>
                  <a:pt x="5889" y="13979"/>
                  <a:pt x="5921" y="14017"/>
                  <a:pt x="5957" y="14029"/>
                </a:cubicBezTo>
                <a:cubicBezTo>
                  <a:pt x="6001" y="14042"/>
                  <a:pt x="6016" y="14068"/>
                  <a:pt x="6003" y="14110"/>
                </a:cubicBezTo>
                <a:cubicBezTo>
                  <a:pt x="5988" y="14155"/>
                  <a:pt x="5996" y="14164"/>
                  <a:pt x="6048" y="14164"/>
                </a:cubicBezTo>
                <a:cubicBezTo>
                  <a:pt x="6091" y="14164"/>
                  <a:pt x="6129" y="14200"/>
                  <a:pt x="6139" y="14245"/>
                </a:cubicBezTo>
                <a:cubicBezTo>
                  <a:pt x="6148" y="14286"/>
                  <a:pt x="6196" y="14342"/>
                  <a:pt x="6230" y="14353"/>
                </a:cubicBezTo>
                <a:cubicBezTo>
                  <a:pt x="6264" y="14364"/>
                  <a:pt x="6275" y="14375"/>
                  <a:pt x="6275" y="14407"/>
                </a:cubicBezTo>
                <a:cubicBezTo>
                  <a:pt x="6275" y="14439"/>
                  <a:pt x="6310" y="14478"/>
                  <a:pt x="6344" y="14488"/>
                </a:cubicBezTo>
                <a:cubicBezTo>
                  <a:pt x="6382" y="14500"/>
                  <a:pt x="6421" y="14567"/>
                  <a:pt x="6435" y="14650"/>
                </a:cubicBezTo>
                <a:cubicBezTo>
                  <a:pt x="6452" y="14758"/>
                  <a:pt x="6455" y="14778"/>
                  <a:pt x="6525" y="14785"/>
                </a:cubicBezTo>
                <a:cubicBezTo>
                  <a:pt x="6577" y="14790"/>
                  <a:pt x="6676" y="14855"/>
                  <a:pt x="6753" y="14948"/>
                </a:cubicBezTo>
                <a:cubicBezTo>
                  <a:pt x="6823" y="15033"/>
                  <a:pt x="6900" y="15110"/>
                  <a:pt x="6935" y="15110"/>
                </a:cubicBezTo>
                <a:cubicBezTo>
                  <a:pt x="6970" y="15110"/>
                  <a:pt x="7014" y="15126"/>
                  <a:pt x="7026" y="15164"/>
                </a:cubicBezTo>
                <a:cubicBezTo>
                  <a:pt x="7052" y="15246"/>
                  <a:pt x="7176" y="15378"/>
                  <a:pt x="7230" y="15380"/>
                </a:cubicBezTo>
                <a:cubicBezTo>
                  <a:pt x="7252" y="15381"/>
                  <a:pt x="7274" y="15420"/>
                  <a:pt x="7299" y="15461"/>
                </a:cubicBezTo>
                <a:cubicBezTo>
                  <a:pt x="7323" y="15502"/>
                  <a:pt x="7404" y="15535"/>
                  <a:pt x="7458" y="15542"/>
                </a:cubicBezTo>
                <a:cubicBezTo>
                  <a:pt x="7517" y="15550"/>
                  <a:pt x="7549" y="15588"/>
                  <a:pt x="7549" y="15623"/>
                </a:cubicBezTo>
                <a:cubicBezTo>
                  <a:pt x="7549" y="15663"/>
                  <a:pt x="7596" y="15685"/>
                  <a:pt x="7708" y="15704"/>
                </a:cubicBezTo>
                <a:cubicBezTo>
                  <a:pt x="7797" y="15720"/>
                  <a:pt x="7894" y="15756"/>
                  <a:pt x="7912" y="15785"/>
                </a:cubicBezTo>
                <a:cubicBezTo>
                  <a:pt x="7931" y="15815"/>
                  <a:pt x="7972" y="15853"/>
                  <a:pt x="8003" y="15867"/>
                </a:cubicBezTo>
                <a:cubicBezTo>
                  <a:pt x="8035" y="15881"/>
                  <a:pt x="8049" y="15915"/>
                  <a:pt x="8049" y="15948"/>
                </a:cubicBezTo>
                <a:cubicBezTo>
                  <a:pt x="8049" y="15994"/>
                  <a:pt x="8090" y="16002"/>
                  <a:pt x="8231" y="16002"/>
                </a:cubicBezTo>
                <a:cubicBezTo>
                  <a:pt x="8374" y="16002"/>
                  <a:pt x="8419" y="16029"/>
                  <a:pt x="8435" y="16083"/>
                </a:cubicBezTo>
                <a:cubicBezTo>
                  <a:pt x="8446" y="16120"/>
                  <a:pt x="8490" y="16170"/>
                  <a:pt x="8526" y="16218"/>
                </a:cubicBezTo>
                <a:cubicBezTo>
                  <a:pt x="8586" y="16297"/>
                  <a:pt x="8614" y="16326"/>
                  <a:pt x="8890" y="16326"/>
                </a:cubicBezTo>
                <a:cubicBezTo>
                  <a:pt x="9126" y="16326"/>
                  <a:pt x="9217" y="16337"/>
                  <a:pt x="9231" y="16380"/>
                </a:cubicBezTo>
                <a:cubicBezTo>
                  <a:pt x="9251" y="16443"/>
                  <a:pt x="9378" y="16488"/>
                  <a:pt x="9549" y="16488"/>
                </a:cubicBezTo>
                <a:cubicBezTo>
                  <a:pt x="9617" y="16488"/>
                  <a:pt x="9675" y="16510"/>
                  <a:pt x="9686" y="16542"/>
                </a:cubicBezTo>
                <a:cubicBezTo>
                  <a:pt x="9696" y="16572"/>
                  <a:pt x="9722" y="16596"/>
                  <a:pt x="9754" y="16596"/>
                </a:cubicBezTo>
                <a:cubicBezTo>
                  <a:pt x="9850" y="16596"/>
                  <a:pt x="9899" y="16668"/>
                  <a:pt x="9868" y="16813"/>
                </a:cubicBezTo>
                <a:cubicBezTo>
                  <a:pt x="9843" y="16924"/>
                  <a:pt x="9824" y="16948"/>
                  <a:pt x="9709" y="16975"/>
                </a:cubicBezTo>
                <a:cubicBezTo>
                  <a:pt x="9600" y="17000"/>
                  <a:pt x="9547" y="17030"/>
                  <a:pt x="9504" y="17137"/>
                </a:cubicBezTo>
                <a:cubicBezTo>
                  <a:pt x="9458" y="17252"/>
                  <a:pt x="9440" y="17289"/>
                  <a:pt x="9322" y="17299"/>
                </a:cubicBezTo>
                <a:cubicBezTo>
                  <a:pt x="9199" y="17310"/>
                  <a:pt x="9175" y="17311"/>
                  <a:pt x="9140" y="17434"/>
                </a:cubicBezTo>
                <a:cubicBezTo>
                  <a:pt x="9103" y="17568"/>
                  <a:pt x="9111" y="17585"/>
                  <a:pt x="8913" y="17596"/>
                </a:cubicBezTo>
                <a:cubicBezTo>
                  <a:pt x="8801" y="17603"/>
                  <a:pt x="8708" y="17628"/>
                  <a:pt x="8708" y="17651"/>
                </a:cubicBezTo>
                <a:cubicBezTo>
                  <a:pt x="8708" y="17673"/>
                  <a:pt x="8667" y="17723"/>
                  <a:pt x="8617" y="17786"/>
                </a:cubicBezTo>
                <a:cubicBezTo>
                  <a:pt x="8536" y="17889"/>
                  <a:pt x="8519" y="17921"/>
                  <a:pt x="8322" y="17921"/>
                </a:cubicBezTo>
                <a:cubicBezTo>
                  <a:pt x="8098" y="17921"/>
                  <a:pt x="8071" y="17915"/>
                  <a:pt x="8049" y="18110"/>
                </a:cubicBezTo>
                <a:cubicBezTo>
                  <a:pt x="8046" y="18131"/>
                  <a:pt x="7971" y="18177"/>
                  <a:pt x="7890" y="18191"/>
                </a:cubicBezTo>
                <a:cubicBezTo>
                  <a:pt x="7738" y="18218"/>
                  <a:pt x="5099" y="18218"/>
                  <a:pt x="4866" y="18191"/>
                </a:cubicBezTo>
                <a:cubicBezTo>
                  <a:pt x="4794" y="18183"/>
                  <a:pt x="4725" y="18164"/>
                  <a:pt x="4707" y="18137"/>
                </a:cubicBezTo>
                <a:cubicBezTo>
                  <a:pt x="4689" y="18110"/>
                  <a:pt x="4647" y="18070"/>
                  <a:pt x="4616" y="18056"/>
                </a:cubicBezTo>
                <a:cubicBezTo>
                  <a:pt x="4584" y="18042"/>
                  <a:pt x="4547" y="18008"/>
                  <a:pt x="4547" y="17975"/>
                </a:cubicBezTo>
                <a:cubicBezTo>
                  <a:pt x="4547" y="17929"/>
                  <a:pt x="4507" y="17921"/>
                  <a:pt x="4365" y="17921"/>
                </a:cubicBezTo>
                <a:cubicBezTo>
                  <a:pt x="4145" y="17921"/>
                  <a:pt x="4069" y="17856"/>
                  <a:pt x="4024" y="17705"/>
                </a:cubicBezTo>
                <a:cubicBezTo>
                  <a:pt x="3992" y="17595"/>
                  <a:pt x="3990" y="17608"/>
                  <a:pt x="3797" y="17596"/>
                </a:cubicBezTo>
                <a:cubicBezTo>
                  <a:pt x="3596" y="17585"/>
                  <a:pt x="3585" y="17569"/>
                  <a:pt x="3547" y="17434"/>
                </a:cubicBezTo>
                <a:cubicBezTo>
                  <a:pt x="3512" y="17311"/>
                  <a:pt x="3496" y="17317"/>
                  <a:pt x="3365" y="17299"/>
                </a:cubicBezTo>
                <a:cubicBezTo>
                  <a:pt x="3286" y="17288"/>
                  <a:pt x="3229" y="17239"/>
                  <a:pt x="3229" y="17218"/>
                </a:cubicBezTo>
                <a:cubicBezTo>
                  <a:pt x="3228" y="17129"/>
                  <a:pt x="3123" y="17025"/>
                  <a:pt x="3024" y="17002"/>
                </a:cubicBezTo>
                <a:cubicBezTo>
                  <a:pt x="2927" y="16979"/>
                  <a:pt x="2825" y="16828"/>
                  <a:pt x="2842" y="16732"/>
                </a:cubicBezTo>
                <a:cubicBezTo>
                  <a:pt x="2845" y="16715"/>
                  <a:pt x="2808" y="16704"/>
                  <a:pt x="2774" y="16704"/>
                </a:cubicBezTo>
                <a:cubicBezTo>
                  <a:pt x="2664" y="16704"/>
                  <a:pt x="2620" y="16670"/>
                  <a:pt x="2569" y="16542"/>
                </a:cubicBezTo>
                <a:cubicBezTo>
                  <a:pt x="2536" y="16460"/>
                  <a:pt x="2480" y="16405"/>
                  <a:pt x="2410" y="16380"/>
                </a:cubicBezTo>
                <a:cubicBezTo>
                  <a:pt x="2352" y="16360"/>
                  <a:pt x="2298" y="16304"/>
                  <a:pt x="2296" y="16272"/>
                </a:cubicBezTo>
                <a:cubicBezTo>
                  <a:pt x="2287" y="16097"/>
                  <a:pt x="2291" y="16095"/>
                  <a:pt x="2205" y="16083"/>
                </a:cubicBezTo>
                <a:cubicBezTo>
                  <a:pt x="2131" y="16073"/>
                  <a:pt x="2100" y="16047"/>
                  <a:pt x="2092" y="15948"/>
                </a:cubicBezTo>
                <a:cubicBezTo>
                  <a:pt x="2085" y="15866"/>
                  <a:pt x="2075" y="15813"/>
                  <a:pt x="2024" y="15785"/>
                </a:cubicBezTo>
                <a:cubicBezTo>
                  <a:pt x="1978" y="15761"/>
                  <a:pt x="1922" y="15697"/>
                  <a:pt x="1910" y="15623"/>
                </a:cubicBezTo>
                <a:cubicBezTo>
                  <a:pt x="1897" y="15545"/>
                  <a:pt x="1870" y="15484"/>
                  <a:pt x="1819" y="15461"/>
                </a:cubicBezTo>
                <a:cubicBezTo>
                  <a:pt x="1773" y="15440"/>
                  <a:pt x="1741" y="15389"/>
                  <a:pt x="1728" y="15326"/>
                </a:cubicBezTo>
                <a:cubicBezTo>
                  <a:pt x="1715" y="15266"/>
                  <a:pt x="1672" y="15193"/>
                  <a:pt x="1637" y="15164"/>
                </a:cubicBezTo>
                <a:cubicBezTo>
                  <a:pt x="1600" y="15133"/>
                  <a:pt x="1569" y="15066"/>
                  <a:pt x="1569" y="15002"/>
                </a:cubicBezTo>
                <a:cubicBezTo>
                  <a:pt x="1569" y="14924"/>
                  <a:pt x="1547" y="14881"/>
                  <a:pt x="1501" y="14866"/>
                </a:cubicBezTo>
                <a:cubicBezTo>
                  <a:pt x="1451" y="14851"/>
                  <a:pt x="1432" y="14807"/>
                  <a:pt x="1432" y="14704"/>
                </a:cubicBezTo>
                <a:cubicBezTo>
                  <a:pt x="1432" y="14602"/>
                  <a:pt x="1414" y="14558"/>
                  <a:pt x="1364" y="14542"/>
                </a:cubicBezTo>
                <a:cubicBezTo>
                  <a:pt x="1317" y="14527"/>
                  <a:pt x="1319" y="14490"/>
                  <a:pt x="1319" y="14407"/>
                </a:cubicBezTo>
                <a:cubicBezTo>
                  <a:pt x="1319" y="14343"/>
                  <a:pt x="1278" y="14271"/>
                  <a:pt x="1251" y="14245"/>
                </a:cubicBezTo>
                <a:cubicBezTo>
                  <a:pt x="1224" y="14218"/>
                  <a:pt x="1205" y="14166"/>
                  <a:pt x="1205" y="14110"/>
                </a:cubicBezTo>
                <a:cubicBezTo>
                  <a:pt x="1205" y="14049"/>
                  <a:pt x="1175" y="13976"/>
                  <a:pt x="1137" y="13947"/>
                </a:cubicBezTo>
                <a:cubicBezTo>
                  <a:pt x="1101" y="13921"/>
                  <a:pt x="1069" y="13855"/>
                  <a:pt x="1069" y="13812"/>
                </a:cubicBezTo>
                <a:cubicBezTo>
                  <a:pt x="1069" y="13769"/>
                  <a:pt x="1059" y="13714"/>
                  <a:pt x="1023" y="13677"/>
                </a:cubicBezTo>
                <a:cubicBezTo>
                  <a:pt x="969" y="13622"/>
                  <a:pt x="955" y="13556"/>
                  <a:pt x="955" y="13326"/>
                </a:cubicBezTo>
                <a:cubicBezTo>
                  <a:pt x="955" y="13080"/>
                  <a:pt x="945" y="13046"/>
                  <a:pt x="887" y="13028"/>
                </a:cubicBezTo>
                <a:cubicBezTo>
                  <a:pt x="838" y="13013"/>
                  <a:pt x="819" y="12986"/>
                  <a:pt x="819" y="12893"/>
                </a:cubicBezTo>
                <a:cubicBezTo>
                  <a:pt x="819" y="12818"/>
                  <a:pt x="784" y="12734"/>
                  <a:pt x="750" y="12704"/>
                </a:cubicBezTo>
                <a:cubicBezTo>
                  <a:pt x="697" y="12658"/>
                  <a:pt x="705" y="12528"/>
                  <a:pt x="705" y="11028"/>
                </a:cubicBezTo>
                <a:cubicBezTo>
                  <a:pt x="705" y="9529"/>
                  <a:pt x="697" y="9425"/>
                  <a:pt x="750" y="9379"/>
                </a:cubicBezTo>
                <a:cubicBezTo>
                  <a:pt x="782" y="9352"/>
                  <a:pt x="819" y="9280"/>
                  <a:pt x="819" y="9217"/>
                </a:cubicBezTo>
                <a:cubicBezTo>
                  <a:pt x="819" y="9155"/>
                  <a:pt x="840" y="9043"/>
                  <a:pt x="864" y="9001"/>
                </a:cubicBezTo>
                <a:cubicBezTo>
                  <a:pt x="918" y="8909"/>
                  <a:pt x="946" y="8734"/>
                  <a:pt x="955" y="8433"/>
                </a:cubicBezTo>
                <a:cubicBezTo>
                  <a:pt x="960" y="8273"/>
                  <a:pt x="980" y="8209"/>
                  <a:pt x="1023" y="8163"/>
                </a:cubicBezTo>
                <a:cubicBezTo>
                  <a:pt x="1056" y="8128"/>
                  <a:pt x="1069" y="8051"/>
                  <a:pt x="1069" y="8001"/>
                </a:cubicBezTo>
                <a:cubicBezTo>
                  <a:pt x="1069" y="7951"/>
                  <a:pt x="1101" y="7892"/>
                  <a:pt x="1137" y="7866"/>
                </a:cubicBezTo>
                <a:cubicBezTo>
                  <a:pt x="1181" y="7833"/>
                  <a:pt x="1205" y="7765"/>
                  <a:pt x="1205" y="7676"/>
                </a:cubicBezTo>
                <a:cubicBezTo>
                  <a:pt x="1205" y="7579"/>
                  <a:pt x="1224" y="7530"/>
                  <a:pt x="1273" y="7514"/>
                </a:cubicBezTo>
                <a:cubicBezTo>
                  <a:pt x="1323" y="7499"/>
                  <a:pt x="1341" y="7482"/>
                  <a:pt x="1341" y="7379"/>
                </a:cubicBezTo>
                <a:cubicBezTo>
                  <a:pt x="1341" y="7278"/>
                  <a:pt x="1362" y="7232"/>
                  <a:pt x="1410" y="7217"/>
                </a:cubicBezTo>
                <a:cubicBezTo>
                  <a:pt x="1453" y="7204"/>
                  <a:pt x="1471" y="7164"/>
                  <a:pt x="1478" y="7082"/>
                </a:cubicBezTo>
                <a:cubicBezTo>
                  <a:pt x="1485" y="7000"/>
                  <a:pt x="1520" y="6945"/>
                  <a:pt x="1569" y="6920"/>
                </a:cubicBezTo>
                <a:cubicBezTo>
                  <a:pt x="1609" y="6899"/>
                  <a:pt x="1649" y="6841"/>
                  <a:pt x="1660" y="6785"/>
                </a:cubicBezTo>
                <a:cubicBezTo>
                  <a:pt x="1670" y="6728"/>
                  <a:pt x="1707" y="6641"/>
                  <a:pt x="1751" y="6595"/>
                </a:cubicBezTo>
                <a:cubicBezTo>
                  <a:pt x="1795" y="6550"/>
                  <a:pt x="1842" y="6476"/>
                  <a:pt x="1842" y="6433"/>
                </a:cubicBezTo>
                <a:cubicBezTo>
                  <a:pt x="1842" y="6391"/>
                  <a:pt x="1866" y="6332"/>
                  <a:pt x="1910" y="6298"/>
                </a:cubicBezTo>
                <a:cubicBezTo>
                  <a:pt x="1954" y="6264"/>
                  <a:pt x="1995" y="6192"/>
                  <a:pt x="2001" y="6136"/>
                </a:cubicBezTo>
                <a:cubicBezTo>
                  <a:pt x="2009" y="6058"/>
                  <a:pt x="2033" y="6026"/>
                  <a:pt x="2115" y="6001"/>
                </a:cubicBezTo>
                <a:cubicBezTo>
                  <a:pt x="2205" y="5973"/>
                  <a:pt x="2228" y="5940"/>
                  <a:pt x="2228" y="5838"/>
                </a:cubicBezTo>
                <a:cubicBezTo>
                  <a:pt x="2228" y="5753"/>
                  <a:pt x="2252" y="5717"/>
                  <a:pt x="2296" y="5703"/>
                </a:cubicBezTo>
                <a:cubicBezTo>
                  <a:pt x="2336" y="5691"/>
                  <a:pt x="2370" y="5631"/>
                  <a:pt x="2387" y="5541"/>
                </a:cubicBezTo>
                <a:cubicBezTo>
                  <a:pt x="2413" y="5413"/>
                  <a:pt x="2416" y="5390"/>
                  <a:pt x="2524" y="5379"/>
                </a:cubicBezTo>
                <a:cubicBezTo>
                  <a:pt x="2626" y="5369"/>
                  <a:pt x="2642" y="5342"/>
                  <a:pt x="2660" y="5244"/>
                </a:cubicBezTo>
                <a:cubicBezTo>
                  <a:pt x="2684" y="5117"/>
                  <a:pt x="2763" y="5055"/>
                  <a:pt x="2888" y="5055"/>
                </a:cubicBezTo>
                <a:cubicBezTo>
                  <a:pt x="2952" y="5055"/>
                  <a:pt x="2984" y="5040"/>
                  <a:pt x="3001" y="4946"/>
                </a:cubicBezTo>
                <a:cubicBezTo>
                  <a:pt x="3024" y="4822"/>
                  <a:pt x="3106" y="4757"/>
                  <a:pt x="3251" y="4757"/>
                </a:cubicBezTo>
                <a:cubicBezTo>
                  <a:pt x="3325" y="4757"/>
                  <a:pt x="3381" y="4688"/>
                  <a:pt x="3388" y="4568"/>
                </a:cubicBezTo>
                <a:cubicBezTo>
                  <a:pt x="3390" y="4529"/>
                  <a:pt x="3447" y="4481"/>
                  <a:pt x="3570" y="4460"/>
                </a:cubicBezTo>
                <a:cubicBezTo>
                  <a:pt x="3747" y="4429"/>
                  <a:pt x="3820" y="4374"/>
                  <a:pt x="3820" y="4244"/>
                </a:cubicBezTo>
                <a:cubicBezTo>
                  <a:pt x="3820" y="4198"/>
                  <a:pt x="3865" y="4198"/>
                  <a:pt x="4047" y="4190"/>
                </a:cubicBezTo>
                <a:cubicBezTo>
                  <a:pt x="4255" y="4180"/>
                  <a:pt x="4276" y="4158"/>
                  <a:pt x="4297" y="4082"/>
                </a:cubicBezTo>
                <a:cubicBezTo>
                  <a:pt x="4310" y="4034"/>
                  <a:pt x="4322" y="3989"/>
                  <a:pt x="4320" y="3973"/>
                </a:cubicBezTo>
                <a:cubicBezTo>
                  <a:pt x="4312" y="3907"/>
                  <a:pt x="4464" y="3873"/>
                  <a:pt x="4752" y="3865"/>
                </a:cubicBezTo>
                <a:lnTo>
                  <a:pt x="5048" y="3838"/>
                </a:lnTo>
                <a:close/>
                <a:moveTo>
                  <a:pt x="11209" y="4946"/>
                </a:moveTo>
                <a:cubicBezTo>
                  <a:pt x="11274" y="4932"/>
                  <a:pt x="11311" y="4947"/>
                  <a:pt x="11323" y="5001"/>
                </a:cubicBezTo>
                <a:cubicBezTo>
                  <a:pt x="11335" y="5056"/>
                  <a:pt x="11374" y="5073"/>
                  <a:pt x="11505" y="5082"/>
                </a:cubicBezTo>
                <a:lnTo>
                  <a:pt x="11664" y="5082"/>
                </a:lnTo>
                <a:lnTo>
                  <a:pt x="11664" y="5271"/>
                </a:lnTo>
                <a:cubicBezTo>
                  <a:pt x="11664" y="5433"/>
                  <a:pt x="11656" y="5422"/>
                  <a:pt x="11573" y="5433"/>
                </a:cubicBezTo>
                <a:cubicBezTo>
                  <a:pt x="11484" y="5445"/>
                  <a:pt x="11463" y="5547"/>
                  <a:pt x="11528" y="5595"/>
                </a:cubicBezTo>
                <a:cubicBezTo>
                  <a:pt x="11546" y="5609"/>
                  <a:pt x="11560" y="5631"/>
                  <a:pt x="11550" y="5649"/>
                </a:cubicBezTo>
                <a:cubicBezTo>
                  <a:pt x="11541" y="5668"/>
                  <a:pt x="11532" y="5690"/>
                  <a:pt x="11550" y="5703"/>
                </a:cubicBezTo>
                <a:cubicBezTo>
                  <a:pt x="11569" y="5717"/>
                  <a:pt x="11584" y="5737"/>
                  <a:pt x="11573" y="5757"/>
                </a:cubicBezTo>
                <a:cubicBezTo>
                  <a:pt x="11530" y="5839"/>
                  <a:pt x="11595" y="5947"/>
                  <a:pt x="11687" y="5947"/>
                </a:cubicBezTo>
                <a:cubicBezTo>
                  <a:pt x="11737" y="5947"/>
                  <a:pt x="11823" y="5985"/>
                  <a:pt x="11869" y="6028"/>
                </a:cubicBezTo>
                <a:cubicBezTo>
                  <a:pt x="11915" y="6071"/>
                  <a:pt x="12009" y="6124"/>
                  <a:pt x="12096" y="6136"/>
                </a:cubicBezTo>
                <a:cubicBezTo>
                  <a:pt x="12183" y="6147"/>
                  <a:pt x="12283" y="6189"/>
                  <a:pt x="12301" y="6217"/>
                </a:cubicBezTo>
                <a:cubicBezTo>
                  <a:pt x="12319" y="6244"/>
                  <a:pt x="12402" y="6258"/>
                  <a:pt x="12483" y="6271"/>
                </a:cubicBezTo>
                <a:cubicBezTo>
                  <a:pt x="12563" y="6284"/>
                  <a:pt x="12623" y="6324"/>
                  <a:pt x="12642" y="6352"/>
                </a:cubicBezTo>
                <a:cubicBezTo>
                  <a:pt x="12660" y="6380"/>
                  <a:pt x="12728" y="6434"/>
                  <a:pt x="12778" y="6460"/>
                </a:cubicBezTo>
                <a:cubicBezTo>
                  <a:pt x="12829" y="6487"/>
                  <a:pt x="12857" y="6520"/>
                  <a:pt x="12846" y="6541"/>
                </a:cubicBezTo>
                <a:cubicBezTo>
                  <a:pt x="12835" y="6564"/>
                  <a:pt x="12881" y="6595"/>
                  <a:pt x="12937" y="6595"/>
                </a:cubicBezTo>
                <a:cubicBezTo>
                  <a:pt x="13067" y="6595"/>
                  <a:pt x="13213" y="6655"/>
                  <a:pt x="13187" y="6703"/>
                </a:cubicBezTo>
                <a:cubicBezTo>
                  <a:pt x="13175" y="6727"/>
                  <a:pt x="13219" y="6730"/>
                  <a:pt x="13301" y="6730"/>
                </a:cubicBezTo>
                <a:cubicBezTo>
                  <a:pt x="13407" y="6730"/>
                  <a:pt x="13425" y="6754"/>
                  <a:pt x="13437" y="6812"/>
                </a:cubicBezTo>
                <a:cubicBezTo>
                  <a:pt x="13446" y="6852"/>
                  <a:pt x="13494" y="6882"/>
                  <a:pt x="13528" y="6893"/>
                </a:cubicBezTo>
                <a:cubicBezTo>
                  <a:pt x="13563" y="6903"/>
                  <a:pt x="13597" y="6967"/>
                  <a:pt x="13597" y="7001"/>
                </a:cubicBezTo>
                <a:cubicBezTo>
                  <a:pt x="13597" y="7046"/>
                  <a:pt x="13624" y="7055"/>
                  <a:pt x="13710" y="7055"/>
                </a:cubicBezTo>
                <a:cubicBezTo>
                  <a:pt x="13799" y="7055"/>
                  <a:pt x="13834" y="7080"/>
                  <a:pt x="13847" y="7136"/>
                </a:cubicBezTo>
                <a:cubicBezTo>
                  <a:pt x="13856" y="7177"/>
                  <a:pt x="13881" y="7206"/>
                  <a:pt x="13915" y="7217"/>
                </a:cubicBezTo>
                <a:cubicBezTo>
                  <a:pt x="13949" y="7228"/>
                  <a:pt x="13983" y="7266"/>
                  <a:pt x="13983" y="7298"/>
                </a:cubicBezTo>
                <a:cubicBezTo>
                  <a:pt x="13983" y="7330"/>
                  <a:pt x="14015" y="7368"/>
                  <a:pt x="14051" y="7379"/>
                </a:cubicBezTo>
                <a:cubicBezTo>
                  <a:pt x="14087" y="7390"/>
                  <a:pt x="14120" y="7425"/>
                  <a:pt x="14120" y="7460"/>
                </a:cubicBezTo>
                <a:cubicBezTo>
                  <a:pt x="14120" y="7496"/>
                  <a:pt x="14127" y="7498"/>
                  <a:pt x="14142" y="7487"/>
                </a:cubicBezTo>
                <a:cubicBezTo>
                  <a:pt x="14157" y="7476"/>
                  <a:pt x="14216" y="7542"/>
                  <a:pt x="14279" y="7622"/>
                </a:cubicBezTo>
                <a:cubicBezTo>
                  <a:pt x="14341" y="7703"/>
                  <a:pt x="14407" y="7798"/>
                  <a:pt x="14438" y="7812"/>
                </a:cubicBezTo>
                <a:cubicBezTo>
                  <a:pt x="14469" y="7826"/>
                  <a:pt x="14506" y="7860"/>
                  <a:pt x="14506" y="7893"/>
                </a:cubicBezTo>
                <a:cubicBezTo>
                  <a:pt x="14506" y="7926"/>
                  <a:pt x="14524" y="7947"/>
                  <a:pt x="14552" y="7947"/>
                </a:cubicBezTo>
                <a:cubicBezTo>
                  <a:pt x="14579" y="7947"/>
                  <a:pt x="14608" y="7963"/>
                  <a:pt x="14620" y="8001"/>
                </a:cubicBezTo>
                <a:cubicBezTo>
                  <a:pt x="14631" y="8038"/>
                  <a:pt x="14664" y="8092"/>
                  <a:pt x="14688" y="8109"/>
                </a:cubicBezTo>
                <a:cubicBezTo>
                  <a:pt x="14712" y="8126"/>
                  <a:pt x="14733" y="8159"/>
                  <a:pt x="14733" y="8190"/>
                </a:cubicBezTo>
                <a:cubicBezTo>
                  <a:pt x="14733" y="8221"/>
                  <a:pt x="14756" y="8244"/>
                  <a:pt x="14779" y="8244"/>
                </a:cubicBezTo>
                <a:cubicBezTo>
                  <a:pt x="14847" y="8244"/>
                  <a:pt x="14982" y="8461"/>
                  <a:pt x="15006" y="8596"/>
                </a:cubicBezTo>
                <a:cubicBezTo>
                  <a:pt x="15020" y="8670"/>
                  <a:pt x="15045" y="8731"/>
                  <a:pt x="15075" y="8731"/>
                </a:cubicBezTo>
                <a:cubicBezTo>
                  <a:pt x="15102" y="8731"/>
                  <a:pt x="15134" y="8770"/>
                  <a:pt x="15143" y="8812"/>
                </a:cubicBezTo>
                <a:cubicBezTo>
                  <a:pt x="15152" y="8853"/>
                  <a:pt x="15186" y="8881"/>
                  <a:pt x="15211" y="8893"/>
                </a:cubicBezTo>
                <a:cubicBezTo>
                  <a:pt x="15236" y="8904"/>
                  <a:pt x="15256" y="8944"/>
                  <a:pt x="15256" y="8974"/>
                </a:cubicBezTo>
                <a:cubicBezTo>
                  <a:pt x="15256" y="9004"/>
                  <a:pt x="15289" y="9044"/>
                  <a:pt x="15325" y="9055"/>
                </a:cubicBezTo>
                <a:cubicBezTo>
                  <a:pt x="15382" y="9073"/>
                  <a:pt x="15405" y="9111"/>
                  <a:pt x="15393" y="9244"/>
                </a:cubicBezTo>
                <a:cubicBezTo>
                  <a:pt x="15392" y="9259"/>
                  <a:pt x="15424" y="9309"/>
                  <a:pt x="15461" y="9325"/>
                </a:cubicBezTo>
                <a:cubicBezTo>
                  <a:pt x="15512" y="9348"/>
                  <a:pt x="15529" y="9389"/>
                  <a:pt x="15529" y="9488"/>
                </a:cubicBezTo>
                <a:cubicBezTo>
                  <a:pt x="15529" y="9588"/>
                  <a:pt x="15525" y="9607"/>
                  <a:pt x="15575" y="9623"/>
                </a:cubicBezTo>
                <a:cubicBezTo>
                  <a:pt x="15625" y="9638"/>
                  <a:pt x="15643" y="9678"/>
                  <a:pt x="15643" y="9785"/>
                </a:cubicBezTo>
                <a:cubicBezTo>
                  <a:pt x="15643" y="9887"/>
                  <a:pt x="15673" y="9920"/>
                  <a:pt x="15711" y="9920"/>
                </a:cubicBezTo>
                <a:cubicBezTo>
                  <a:pt x="15740" y="9920"/>
                  <a:pt x="15770" y="9960"/>
                  <a:pt x="15779" y="10001"/>
                </a:cubicBezTo>
                <a:cubicBezTo>
                  <a:pt x="15788" y="10042"/>
                  <a:pt x="15811" y="10098"/>
                  <a:pt x="15848" y="10109"/>
                </a:cubicBezTo>
                <a:cubicBezTo>
                  <a:pt x="15910" y="10129"/>
                  <a:pt x="15927" y="10137"/>
                  <a:pt x="15916" y="10623"/>
                </a:cubicBezTo>
                <a:cubicBezTo>
                  <a:pt x="15906" y="11055"/>
                  <a:pt x="15896" y="11148"/>
                  <a:pt x="15848" y="11190"/>
                </a:cubicBezTo>
                <a:cubicBezTo>
                  <a:pt x="15813" y="11220"/>
                  <a:pt x="15779" y="11305"/>
                  <a:pt x="15779" y="11380"/>
                </a:cubicBezTo>
                <a:cubicBezTo>
                  <a:pt x="15779" y="11473"/>
                  <a:pt x="15760" y="11500"/>
                  <a:pt x="15711" y="11515"/>
                </a:cubicBezTo>
                <a:cubicBezTo>
                  <a:pt x="15662" y="11530"/>
                  <a:pt x="15643" y="11574"/>
                  <a:pt x="15643" y="11677"/>
                </a:cubicBezTo>
                <a:cubicBezTo>
                  <a:pt x="15643" y="11780"/>
                  <a:pt x="15624" y="11824"/>
                  <a:pt x="15575" y="11839"/>
                </a:cubicBezTo>
                <a:cubicBezTo>
                  <a:pt x="15525" y="11855"/>
                  <a:pt x="15529" y="11872"/>
                  <a:pt x="15529" y="11974"/>
                </a:cubicBezTo>
                <a:cubicBezTo>
                  <a:pt x="15529" y="12077"/>
                  <a:pt x="15511" y="12121"/>
                  <a:pt x="15461" y="12136"/>
                </a:cubicBezTo>
                <a:cubicBezTo>
                  <a:pt x="15414" y="12151"/>
                  <a:pt x="15393" y="12188"/>
                  <a:pt x="15393" y="12272"/>
                </a:cubicBezTo>
                <a:cubicBezTo>
                  <a:pt x="15393" y="12355"/>
                  <a:pt x="15372" y="12392"/>
                  <a:pt x="15325" y="12407"/>
                </a:cubicBezTo>
                <a:cubicBezTo>
                  <a:pt x="15275" y="12422"/>
                  <a:pt x="15256" y="12466"/>
                  <a:pt x="15256" y="12569"/>
                </a:cubicBezTo>
                <a:cubicBezTo>
                  <a:pt x="15256" y="12669"/>
                  <a:pt x="15235" y="12717"/>
                  <a:pt x="15188" y="12731"/>
                </a:cubicBezTo>
                <a:cubicBezTo>
                  <a:pt x="15154" y="12742"/>
                  <a:pt x="15129" y="12771"/>
                  <a:pt x="15120" y="12812"/>
                </a:cubicBezTo>
                <a:cubicBezTo>
                  <a:pt x="15111" y="12853"/>
                  <a:pt x="15080" y="12893"/>
                  <a:pt x="15052" y="12893"/>
                </a:cubicBezTo>
                <a:cubicBezTo>
                  <a:pt x="15023" y="12893"/>
                  <a:pt x="14984" y="12916"/>
                  <a:pt x="14984" y="12947"/>
                </a:cubicBezTo>
                <a:cubicBezTo>
                  <a:pt x="14984" y="12978"/>
                  <a:pt x="14985" y="13011"/>
                  <a:pt x="14961" y="13028"/>
                </a:cubicBezTo>
                <a:cubicBezTo>
                  <a:pt x="14936" y="13046"/>
                  <a:pt x="14887" y="13126"/>
                  <a:pt x="14870" y="13191"/>
                </a:cubicBezTo>
                <a:cubicBezTo>
                  <a:pt x="14848" y="13273"/>
                  <a:pt x="14806" y="13300"/>
                  <a:pt x="14733" y="13326"/>
                </a:cubicBezTo>
                <a:cubicBezTo>
                  <a:pt x="14652" y="13355"/>
                  <a:pt x="14628" y="13397"/>
                  <a:pt x="14620" y="13488"/>
                </a:cubicBezTo>
                <a:cubicBezTo>
                  <a:pt x="14614" y="13551"/>
                  <a:pt x="14586" y="13627"/>
                  <a:pt x="14552" y="13650"/>
                </a:cubicBezTo>
                <a:cubicBezTo>
                  <a:pt x="14462" y="13712"/>
                  <a:pt x="14394" y="13791"/>
                  <a:pt x="14370" y="13866"/>
                </a:cubicBezTo>
                <a:cubicBezTo>
                  <a:pt x="14358" y="13902"/>
                  <a:pt x="14327" y="13947"/>
                  <a:pt x="14301" y="13947"/>
                </a:cubicBezTo>
                <a:cubicBezTo>
                  <a:pt x="14276" y="13947"/>
                  <a:pt x="14243" y="13986"/>
                  <a:pt x="14233" y="14029"/>
                </a:cubicBezTo>
                <a:cubicBezTo>
                  <a:pt x="14223" y="14073"/>
                  <a:pt x="14180" y="14083"/>
                  <a:pt x="14142" y="14083"/>
                </a:cubicBezTo>
                <a:cubicBezTo>
                  <a:pt x="14106" y="14083"/>
                  <a:pt x="14083" y="14123"/>
                  <a:pt x="14074" y="14164"/>
                </a:cubicBezTo>
                <a:cubicBezTo>
                  <a:pt x="14065" y="14207"/>
                  <a:pt x="14019" y="14257"/>
                  <a:pt x="13960" y="14272"/>
                </a:cubicBezTo>
                <a:cubicBezTo>
                  <a:pt x="13906" y="14286"/>
                  <a:pt x="13857" y="14322"/>
                  <a:pt x="13847" y="14353"/>
                </a:cubicBezTo>
                <a:cubicBezTo>
                  <a:pt x="13837" y="14384"/>
                  <a:pt x="13804" y="14407"/>
                  <a:pt x="13779" y="14407"/>
                </a:cubicBezTo>
                <a:cubicBezTo>
                  <a:pt x="13753" y="14407"/>
                  <a:pt x="13720" y="14445"/>
                  <a:pt x="13710" y="14488"/>
                </a:cubicBezTo>
                <a:cubicBezTo>
                  <a:pt x="13700" y="14537"/>
                  <a:pt x="13665" y="14569"/>
                  <a:pt x="13619" y="14569"/>
                </a:cubicBezTo>
                <a:cubicBezTo>
                  <a:pt x="13574" y="14569"/>
                  <a:pt x="13507" y="14608"/>
                  <a:pt x="13437" y="14704"/>
                </a:cubicBezTo>
                <a:cubicBezTo>
                  <a:pt x="13342" y="14837"/>
                  <a:pt x="13297" y="14866"/>
                  <a:pt x="13187" y="14866"/>
                </a:cubicBezTo>
                <a:cubicBezTo>
                  <a:pt x="13094" y="14866"/>
                  <a:pt x="13074" y="14877"/>
                  <a:pt x="13074" y="14921"/>
                </a:cubicBezTo>
                <a:cubicBezTo>
                  <a:pt x="13074" y="14953"/>
                  <a:pt x="13037" y="15015"/>
                  <a:pt x="13005" y="15029"/>
                </a:cubicBezTo>
                <a:cubicBezTo>
                  <a:pt x="12974" y="15043"/>
                  <a:pt x="12933" y="15080"/>
                  <a:pt x="12915" y="15110"/>
                </a:cubicBezTo>
                <a:cubicBezTo>
                  <a:pt x="12896" y="15139"/>
                  <a:pt x="12813" y="15151"/>
                  <a:pt x="12733" y="15164"/>
                </a:cubicBezTo>
                <a:cubicBezTo>
                  <a:pt x="12652" y="15177"/>
                  <a:pt x="12569" y="15216"/>
                  <a:pt x="12551" y="15245"/>
                </a:cubicBezTo>
                <a:cubicBezTo>
                  <a:pt x="12533" y="15273"/>
                  <a:pt x="12459" y="15312"/>
                  <a:pt x="12369" y="15326"/>
                </a:cubicBezTo>
                <a:cubicBezTo>
                  <a:pt x="12279" y="15340"/>
                  <a:pt x="12179" y="15378"/>
                  <a:pt x="12164" y="15407"/>
                </a:cubicBezTo>
                <a:cubicBezTo>
                  <a:pt x="12125" y="15485"/>
                  <a:pt x="11933" y="15465"/>
                  <a:pt x="11869" y="15380"/>
                </a:cubicBezTo>
                <a:cubicBezTo>
                  <a:pt x="11794" y="15281"/>
                  <a:pt x="11788" y="15136"/>
                  <a:pt x="11846" y="15110"/>
                </a:cubicBezTo>
                <a:cubicBezTo>
                  <a:pt x="11872" y="15098"/>
                  <a:pt x="11902" y="15049"/>
                  <a:pt x="11914" y="14975"/>
                </a:cubicBezTo>
                <a:cubicBezTo>
                  <a:pt x="11926" y="14900"/>
                  <a:pt x="11935" y="14824"/>
                  <a:pt x="11960" y="14812"/>
                </a:cubicBezTo>
                <a:cubicBezTo>
                  <a:pt x="11985" y="14801"/>
                  <a:pt x="12005" y="14725"/>
                  <a:pt x="12005" y="14650"/>
                </a:cubicBezTo>
                <a:cubicBezTo>
                  <a:pt x="12005" y="14571"/>
                  <a:pt x="12041" y="14510"/>
                  <a:pt x="12073" y="14488"/>
                </a:cubicBezTo>
                <a:cubicBezTo>
                  <a:pt x="12103" y="14469"/>
                  <a:pt x="12119" y="14410"/>
                  <a:pt x="12119" y="14353"/>
                </a:cubicBezTo>
                <a:cubicBezTo>
                  <a:pt x="12119" y="14291"/>
                  <a:pt x="12150" y="14241"/>
                  <a:pt x="12187" y="14218"/>
                </a:cubicBezTo>
                <a:cubicBezTo>
                  <a:pt x="12225" y="14194"/>
                  <a:pt x="12255" y="14124"/>
                  <a:pt x="12255" y="14056"/>
                </a:cubicBezTo>
                <a:cubicBezTo>
                  <a:pt x="12255" y="13995"/>
                  <a:pt x="12274" y="13920"/>
                  <a:pt x="12301" y="13893"/>
                </a:cubicBezTo>
                <a:cubicBezTo>
                  <a:pt x="12328" y="13867"/>
                  <a:pt x="12346" y="13790"/>
                  <a:pt x="12346" y="13731"/>
                </a:cubicBezTo>
                <a:cubicBezTo>
                  <a:pt x="12346" y="13668"/>
                  <a:pt x="12375" y="13628"/>
                  <a:pt x="12414" y="13596"/>
                </a:cubicBezTo>
                <a:cubicBezTo>
                  <a:pt x="12472" y="13549"/>
                  <a:pt x="12477" y="13451"/>
                  <a:pt x="12505" y="12974"/>
                </a:cubicBezTo>
                <a:cubicBezTo>
                  <a:pt x="12532" y="12527"/>
                  <a:pt x="12549" y="12421"/>
                  <a:pt x="12596" y="12380"/>
                </a:cubicBezTo>
                <a:cubicBezTo>
                  <a:pt x="12628" y="12352"/>
                  <a:pt x="12664" y="12292"/>
                  <a:pt x="12664" y="12245"/>
                </a:cubicBezTo>
                <a:cubicBezTo>
                  <a:pt x="12665" y="12197"/>
                  <a:pt x="12670" y="12142"/>
                  <a:pt x="12687" y="12109"/>
                </a:cubicBezTo>
                <a:cubicBezTo>
                  <a:pt x="12704" y="12077"/>
                  <a:pt x="12726" y="11610"/>
                  <a:pt x="12733" y="11055"/>
                </a:cubicBezTo>
                <a:cubicBezTo>
                  <a:pt x="12743" y="10195"/>
                  <a:pt x="12728" y="10029"/>
                  <a:pt x="12687" y="10001"/>
                </a:cubicBezTo>
                <a:cubicBezTo>
                  <a:pt x="12655" y="9980"/>
                  <a:pt x="12634" y="9863"/>
                  <a:pt x="12619" y="9677"/>
                </a:cubicBezTo>
                <a:cubicBezTo>
                  <a:pt x="12606" y="9521"/>
                  <a:pt x="12588" y="9374"/>
                  <a:pt x="12573" y="9352"/>
                </a:cubicBezTo>
                <a:cubicBezTo>
                  <a:pt x="12559" y="9331"/>
                  <a:pt x="12528" y="9145"/>
                  <a:pt x="12505" y="8920"/>
                </a:cubicBezTo>
                <a:cubicBezTo>
                  <a:pt x="12479" y="8658"/>
                  <a:pt x="12443" y="8507"/>
                  <a:pt x="12414" y="8487"/>
                </a:cubicBezTo>
                <a:cubicBezTo>
                  <a:pt x="12390" y="8470"/>
                  <a:pt x="12369" y="8397"/>
                  <a:pt x="12369" y="8325"/>
                </a:cubicBezTo>
                <a:cubicBezTo>
                  <a:pt x="12369" y="8232"/>
                  <a:pt x="12367" y="8177"/>
                  <a:pt x="12323" y="8163"/>
                </a:cubicBezTo>
                <a:cubicBezTo>
                  <a:pt x="12275" y="8148"/>
                  <a:pt x="12251" y="8103"/>
                  <a:pt x="12232" y="7893"/>
                </a:cubicBezTo>
                <a:cubicBezTo>
                  <a:pt x="12214" y="7677"/>
                  <a:pt x="12184" y="7603"/>
                  <a:pt x="12119" y="7541"/>
                </a:cubicBezTo>
                <a:cubicBezTo>
                  <a:pt x="12074" y="7500"/>
                  <a:pt x="12051" y="7427"/>
                  <a:pt x="12051" y="7379"/>
                </a:cubicBezTo>
                <a:cubicBezTo>
                  <a:pt x="12051" y="7331"/>
                  <a:pt x="12024" y="7293"/>
                  <a:pt x="12005" y="7271"/>
                </a:cubicBezTo>
                <a:cubicBezTo>
                  <a:pt x="11987" y="7249"/>
                  <a:pt x="11986" y="7176"/>
                  <a:pt x="11982" y="7109"/>
                </a:cubicBezTo>
                <a:cubicBezTo>
                  <a:pt x="11978" y="7031"/>
                  <a:pt x="11951" y="6958"/>
                  <a:pt x="11914" y="6947"/>
                </a:cubicBezTo>
                <a:cubicBezTo>
                  <a:pt x="11883" y="6937"/>
                  <a:pt x="11846" y="6908"/>
                  <a:pt x="11846" y="6866"/>
                </a:cubicBezTo>
                <a:cubicBezTo>
                  <a:pt x="11846" y="6824"/>
                  <a:pt x="11814" y="6731"/>
                  <a:pt x="11778" y="6676"/>
                </a:cubicBezTo>
                <a:cubicBezTo>
                  <a:pt x="11742" y="6622"/>
                  <a:pt x="11709" y="6542"/>
                  <a:pt x="11709" y="6487"/>
                </a:cubicBezTo>
                <a:cubicBezTo>
                  <a:pt x="11709" y="6407"/>
                  <a:pt x="11704" y="6379"/>
                  <a:pt x="11619" y="6352"/>
                </a:cubicBezTo>
                <a:cubicBezTo>
                  <a:pt x="11528" y="6324"/>
                  <a:pt x="11503" y="6313"/>
                  <a:pt x="11505" y="6217"/>
                </a:cubicBezTo>
                <a:cubicBezTo>
                  <a:pt x="11506" y="6147"/>
                  <a:pt x="11498" y="6087"/>
                  <a:pt x="11459" y="6055"/>
                </a:cubicBezTo>
                <a:cubicBezTo>
                  <a:pt x="11415" y="6017"/>
                  <a:pt x="11399" y="5961"/>
                  <a:pt x="11414" y="5893"/>
                </a:cubicBezTo>
                <a:cubicBezTo>
                  <a:pt x="11429" y="5819"/>
                  <a:pt x="11411" y="5791"/>
                  <a:pt x="11346" y="5730"/>
                </a:cubicBezTo>
                <a:cubicBezTo>
                  <a:pt x="11265" y="5655"/>
                  <a:pt x="11269" y="5639"/>
                  <a:pt x="11323" y="5568"/>
                </a:cubicBezTo>
                <a:cubicBezTo>
                  <a:pt x="11377" y="5497"/>
                  <a:pt x="11371" y="5492"/>
                  <a:pt x="11300" y="5433"/>
                </a:cubicBezTo>
                <a:cubicBezTo>
                  <a:pt x="11244" y="5387"/>
                  <a:pt x="11239" y="5343"/>
                  <a:pt x="11255" y="5271"/>
                </a:cubicBezTo>
                <a:cubicBezTo>
                  <a:pt x="11270" y="5197"/>
                  <a:pt x="11250" y="5168"/>
                  <a:pt x="11187" y="5109"/>
                </a:cubicBezTo>
                <a:cubicBezTo>
                  <a:pt x="11090" y="5019"/>
                  <a:pt x="11087" y="4974"/>
                  <a:pt x="11209" y="4946"/>
                </a:cubicBezTo>
                <a:close/>
                <a:moveTo>
                  <a:pt x="10004" y="5974"/>
                </a:moveTo>
                <a:cubicBezTo>
                  <a:pt x="10077" y="5976"/>
                  <a:pt x="10136" y="5991"/>
                  <a:pt x="10141" y="6001"/>
                </a:cubicBezTo>
                <a:cubicBezTo>
                  <a:pt x="10180" y="6076"/>
                  <a:pt x="10113" y="6333"/>
                  <a:pt x="10050" y="6352"/>
                </a:cubicBezTo>
                <a:cubicBezTo>
                  <a:pt x="10016" y="6362"/>
                  <a:pt x="9981" y="6379"/>
                  <a:pt x="9981" y="6406"/>
                </a:cubicBezTo>
                <a:cubicBezTo>
                  <a:pt x="9981" y="6433"/>
                  <a:pt x="9963" y="6488"/>
                  <a:pt x="9936" y="6514"/>
                </a:cubicBezTo>
                <a:cubicBezTo>
                  <a:pt x="9909" y="6541"/>
                  <a:pt x="9891" y="6592"/>
                  <a:pt x="9891" y="6649"/>
                </a:cubicBezTo>
                <a:cubicBezTo>
                  <a:pt x="9891" y="6713"/>
                  <a:pt x="9849" y="6787"/>
                  <a:pt x="9800" y="6839"/>
                </a:cubicBezTo>
                <a:cubicBezTo>
                  <a:pt x="9755" y="6885"/>
                  <a:pt x="9731" y="6944"/>
                  <a:pt x="9731" y="6974"/>
                </a:cubicBezTo>
                <a:cubicBezTo>
                  <a:pt x="9731" y="7003"/>
                  <a:pt x="9712" y="7056"/>
                  <a:pt x="9686" y="7082"/>
                </a:cubicBezTo>
                <a:cubicBezTo>
                  <a:pt x="9659" y="7108"/>
                  <a:pt x="9607" y="7197"/>
                  <a:pt x="9595" y="7271"/>
                </a:cubicBezTo>
                <a:cubicBezTo>
                  <a:pt x="9583" y="7346"/>
                  <a:pt x="9574" y="7422"/>
                  <a:pt x="9549" y="7433"/>
                </a:cubicBezTo>
                <a:cubicBezTo>
                  <a:pt x="9523" y="7445"/>
                  <a:pt x="9504" y="7516"/>
                  <a:pt x="9504" y="7595"/>
                </a:cubicBezTo>
                <a:cubicBezTo>
                  <a:pt x="9504" y="7698"/>
                  <a:pt x="9485" y="7715"/>
                  <a:pt x="9436" y="7731"/>
                </a:cubicBezTo>
                <a:cubicBezTo>
                  <a:pt x="9382" y="7747"/>
                  <a:pt x="9368" y="7790"/>
                  <a:pt x="9368" y="7947"/>
                </a:cubicBezTo>
                <a:cubicBezTo>
                  <a:pt x="9368" y="8094"/>
                  <a:pt x="9350" y="8152"/>
                  <a:pt x="9299" y="8190"/>
                </a:cubicBezTo>
                <a:cubicBezTo>
                  <a:pt x="9244" y="8231"/>
                  <a:pt x="9231" y="8269"/>
                  <a:pt x="9231" y="8487"/>
                </a:cubicBezTo>
                <a:cubicBezTo>
                  <a:pt x="9231" y="8760"/>
                  <a:pt x="9192" y="8858"/>
                  <a:pt x="9140" y="8704"/>
                </a:cubicBezTo>
                <a:cubicBezTo>
                  <a:pt x="9119" y="8640"/>
                  <a:pt x="9096" y="8746"/>
                  <a:pt x="9095" y="9055"/>
                </a:cubicBezTo>
                <a:cubicBezTo>
                  <a:pt x="9093" y="9427"/>
                  <a:pt x="9098" y="9509"/>
                  <a:pt x="9049" y="9542"/>
                </a:cubicBezTo>
                <a:cubicBezTo>
                  <a:pt x="8997" y="9576"/>
                  <a:pt x="8995" y="9664"/>
                  <a:pt x="9004" y="10731"/>
                </a:cubicBezTo>
                <a:cubicBezTo>
                  <a:pt x="9010" y="11563"/>
                  <a:pt x="9021" y="11907"/>
                  <a:pt x="9049" y="11947"/>
                </a:cubicBezTo>
                <a:cubicBezTo>
                  <a:pt x="9075" y="11984"/>
                  <a:pt x="9087" y="12203"/>
                  <a:pt x="9095" y="12569"/>
                </a:cubicBezTo>
                <a:cubicBezTo>
                  <a:pt x="9103" y="12968"/>
                  <a:pt x="9119" y="13122"/>
                  <a:pt x="9140" y="13055"/>
                </a:cubicBezTo>
                <a:cubicBezTo>
                  <a:pt x="9182" y="12923"/>
                  <a:pt x="9241" y="13016"/>
                  <a:pt x="9231" y="13191"/>
                </a:cubicBezTo>
                <a:cubicBezTo>
                  <a:pt x="9227" y="13264"/>
                  <a:pt x="9237" y="13313"/>
                  <a:pt x="9254" y="13326"/>
                </a:cubicBezTo>
                <a:cubicBezTo>
                  <a:pt x="9271" y="13339"/>
                  <a:pt x="9284" y="13388"/>
                  <a:pt x="9277" y="13434"/>
                </a:cubicBezTo>
                <a:cubicBezTo>
                  <a:pt x="9269" y="13480"/>
                  <a:pt x="9297" y="13546"/>
                  <a:pt x="9322" y="13569"/>
                </a:cubicBezTo>
                <a:cubicBezTo>
                  <a:pt x="9348" y="13592"/>
                  <a:pt x="9362" y="13656"/>
                  <a:pt x="9368" y="13731"/>
                </a:cubicBezTo>
                <a:cubicBezTo>
                  <a:pt x="9375" y="13833"/>
                  <a:pt x="9391" y="13893"/>
                  <a:pt x="9436" y="13893"/>
                </a:cubicBezTo>
                <a:cubicBezTo>
                  <a:pt x="9507" y="13894"/>
                  <a:pt x="9577" y="13992"/>
                  <a:pt x="9527" y="14029"/>
                </a:cubicBezTo>
                <a:cubicBezTo>
                  <a:pt x="9509" y="14042"/>
                  <a:pt x="9504" y="14120"/>
                  <a:pt x="9504" y="14191"/>
                </a:cubicBezTo>
                <a:cubicBezTo>
                  <a:pt x="9504" y="14287"/>
                  <a:pt x="9501" y="14311"/>
                  <a:pt x="9549" y="14326"/>
                </a:cubicBezTo>
                <a:cubicBezTo>
                  <a:pt x="9592" y="14339"/>
                  <a:pt x="9618" y="14401"/>
                  <a:pt x="9618" y="14461"/>
                </a:cubicBezTo>
                <a:cubicBezTo>
                  <a:pt x="9618" y="14512"/>
                  <a:pt x="9642" y="14571"/>
                  <a:pt x="9663" y="14596"/>
                </a:cubicBezTo>
                <a:cubicBezTo>
                  <a:pt x="9691" y="14629"/>
                  <a:pt x="9690" y="14639"/>
                  <a:pt x="9663" y="14677"/>
                </a:cubicBezTo>
                <a:cubicBezTo>
                  <a:pt x="9636" y="14717"/>
                  <a:pt x="9637" y="14749"/>
                  <a:pt x="9686" y="14785"/>
                </a:cubicBezTo>
                <a:cubicBezTo>
                  <a:pt x="9721" y="14811"/>
                  <a:pt x="9754" y="14862"/>
                  <a:pt x="9754" y="14893"/>
                </a:cubicBezTo>
                <a:cubicBezTo>
                  <a:pt x="9754" y="14925"/>
                  <a:pt x="9781" y="14948"/>
                  <a:pt x="9800" y="14948"/>
                </a:cubicBezTo>
                <a:cubicBezTo>
                  <a:pt x="9818" y="14948"/>
                  <a:pt x="9828" y="15002"/>
                  <a:pt x="9845" y="15056"/>
                </a:cubicBezTo>
                <a:cubicBezTo>
                  <a:pt x="9862" y="15109"/>
                  <a:pt x="9914" y="15142"/>
                  <a:pt x="9936" y="15137"/>
                </a:cubicBezTo>
                <a:cubicBezTo>
                  <a:pt x="9997" y="15122"/>
                  <a:pt x="10023" y="15388"/>
                  <a:pt x="9981" y="15515"/>
                </a:cubicBezTo>
                <a:cubicBezTo>
                  <a:pt x="9944" y="15631"/>
                  <a:pt x="9845" y="15662"/>
                  <a:pt x="9800" y="15569"/>
                </a:cubicBezTo>
                <a:cubicBezTo>
                  <a:pt x="9781" y="15531"/>
                  <a:pt x="9679" y="15499"/>
                  <a:pt x="9436" y="15488"/>
                </a:cubicBezTo>
                <a:cubicBezTo>
                  <a:pt x="9171" y="15476"/>
                  <a:pt x="9080" y="15456"/>
                  <a:pt x="9049" y="15407"/>
                </a:cubicBezTo>
                <a:cubicBezTo>
                  <a:pt x="9028" y="15372"/>
                  <a:pt x="8985" y="15333"/>
                  <a:pt x="8936" y="15326"/>
                </a:cubicBezTo>
                <a:cubicBezTo>
                  <a:pt x="8815" y="15308"/>
                  <a:pt x="8794" y="15246"/>
                  <a:pt x="8913" y="15218"/>
                </a:cubicBezTo>
                <a:cubicBezTo>
                  <a:pt x="8967" y="15205"/>
                  <a:pt x="8875" y="15200"/>
                  <a:pt x="8685" y="15191"/>
                </a:cubicBezTo>
                <a:cubicBezTo>
                  <a:pt x="8412" y="15178"/>
                  <a:pt x="8333" y="15165"/>
                  <a:pt x="8299" y="15110"/>
                </a:cubicBezTo>
                <a:cubicBezTo>
                  <a:pt x="8276" y="15072"/>
                  <a:pt x="8250" y="15029"/>
                  <a:pt x="8231" y="15029"/>
                </a:cubicBezTo>
                <a:cubicBezTo>
                  <a:pt x="8211" y="15029"/>
                  <a:pt x="8164" y="14989"/>
                  <a:pt x="8140" y="14948"/>
                </a:cubicBezTo>
                <a:cubicBezTo>
                  <a:pt x="8108" y="14894"/>
                  <a:pt x="8050" y="14875"/>
                  <a:pt x="7935" y="14866"/>
                </a:cubicBezTo>
                <a:cubicBezTo>
                  <a:pt x="7809" y="14857"/>
                  <a:pt x="7762" y="14841"/>
                  <a:pt x="7753" y="14785"/>
                </a:cubicBezTo>
                <a:cubicBezTo>
                  <a:pt x="7734" y="14668"/>
                  <a:pt x="7634" y="14569"/>
                  <a:pt x="7526" y="14569"/>
                </a:cubicBezTo>
                <a:cubicBezTo>
                  <a:pt x="7456" y="14569"/>
                  <a:pt x="7423" y="14536"/>
                  <a:pt x="7412" y="14488"/>
                </a:cubicBezTo>
                <a:cubicBezTo>
                  <a:pt x="7404" y="14450"/>
                  <a:pt x="7361" y="14401"/>
                  <a:pt x="7321" y="14380"/>
                </a:cubicBezTo>
                <a:cubicBezTo>
                  <a:pt x="7282" y="14359"/>
                  <a:pt x="7249" y="14325"/>
                  <a:pt x="7253" y="14299"/>
                </a:cubicBezTo>
                <a:cubicBezTo>
                  <a:pt x="7258" y="14273"/>
                  <a:pt x="7245" y="14245"/>
                  <a:pt x="7208" y="14245"/>
                </a:cubicBezTo>
                <a:cubicBezTo>
                  <a:pt x="7167" y="14245"/>
                  <a:pt x="7127" y="14210"/>
                  <a:pt x="7117" y="14164"/>
                </a:cubicBezTo>
                <a:cubicBezTo>
                  <a:pt x="7107" y="14121"/>
                  <a:pt x="7089" y="14083"/>
                  <a:pt x="7071" y="14083"/>
                </a:cubicBezTo>
                <a:cubicBezTo>
                  <a:pt x="7026" y="14083"/>
                  <a:pt x="6720" y="13746"/>
                  <a:pt x="6730" y="13704"/>
                </a:cubicBezTo>
                <a:cubicBezTo>
                  <a:pt x="6735" y="13686"/>
                  <a:pt x="6730" y="13677"/>
                  <a:pt x="6707" y="13677"/>
                </a:cubicBezTo>
                <a:cubicBezTo>
                  <a:pt x="6658" y="13677"/>
                  <a:pt x="6480" y="13467"/>
                  <a:pt x="6480" y="13407"/>
                </a:cubicBezTo>
                <a:cubicBezTo>
                  <a:pt x="6480" y="13384"/>
                  <a:pt x="6461" y="13353"/>
                  <a:pt x="6435" y="13353"/>
                </a:cubicBezTo>
                <a:cubicBezTo>
                  <a:pt x="6408" y="13353"/>
                  <a:pt x="6352" y="13298"/>
                  <a:pt x="6321" y="13218"/>
                </a:cubicBezTo>
                <a:cubicBezTo>
                  <a:pt x="6289" y="13137"/>
                  <a:pt x="6251" y="13050"/>
                  <a:pt x="6230" y="13028"/>
                </a:cubicBezTo>
                <a:cubicBezTo>
                  <a:pt x="6209" y="13007"/>
                  <a:pt x="6195" y="12950"/>
                  <a:pt x="6184" y="12893"/>
                </a:cubicBezTo>
                <a:cubicBezTo>
                  <a:pt x="6171" y="12823"/>
                  <a:pt x="6118" y="12760"/>
                  <a:pt x="6048" y="12731"/>
                </a:cubicBezTo>
                <a:cubicBezTo>
                  <a:pt x="5957" y="12693"/>
                  <a:pt x="5963" y="12671"/>
                  <a:pt x="5980" y="12569"/>
                </a:cubicBezTo>
                <a:cubicBezTo>
                  <a:pt x="5996" y="12472"/>
                  <a:pt x="5973" y="12471"/>
                  <a:pt x="5912" y="12461"/>
                </a:cubicBezTo>
                <a:cubicBezTo>
                  <a:pt x="5867" y="12453"/>
                  <a:pt x="5850" y="12405"/>
                  <a:pt x="5843" y="12353"/>
                </a:cubicBezTo>
                <a:cubicBezTo>
                  <a:pt x="5838" y="12307"/>
                  <a:pt x="5787" y="12255"/>
                  <a:pt x="5752" y="12245"/>
                </a:cubicBezTo>
                <a:cubicBezTo>
                  <a:pt x="5707" y="12231"/>
                  <a:pt x="5707" y="12192"/>
                  <a:pt x="5707" y="12109"/>
                </a:cubicBezTo>
                <a:cubicBezTo>
                  <a:pt x="5707" y="12042"/>
                  <a:pt x="5667" y="11987"/>
                  <a:pt x="5639" y="11974"/>
                </a:cubicBezTo>
                <a:cubicBezTo>
                  <a:pt x="5612" y="11962"/>
                  <a:pt x="5593" y="11928"/>
                  <a:pt x="5593" y="11893"/>
                </a:cubicBezTo>
                <a:cubicBezTo>
                  <a:pt x="5593" y="11837"/>
                  <a:pt x="5483" y="11553"/>
                  <a:pt x="5343" y="11244"/>
                </a:cubicBezTo>
                <a:cubicBezTo>
                  <a:pt x="5197" y="10921"/>
                  <a:pt x="5179" y="10791"/>
                  <a:pt x="5207" y="10677"/>
                </a:cubicBezTo>
                <a:cubicBezTo>
                  <a:pt x="5222" y="10613"/>
                  <a:pt x="5254" y="10563"/>
                  <a:pt x="5275" y="10569"/>
                </a:cubicBezTo>
                <a:cubicBezTo>
                  <a:pt x="5295" y="10574"/>
                  <a:pt x="5298" y="10559"/>
                  <a:pt x="5298" y="10515"/>
                </a:cubicBezTo>
                <a:cubicBezTo>
                  <a:pt x="5298" y="10467"/>
                  <a:pt x="5330" y="10418"/>
                  <a:pt x="5366" y="10407"/>
                </a:cubicBezTo>
                <a:cubicBezTo>
                  <a:pt x="5415" y="10391"/>
                  <a:pt x="5439" y="10338"/>
                  <a:pt x="5457" y="10136"/>
                </a:cubicBezTo>
                <a:cubicBezTo>
                  <a:pt x="5471" y="9975"/>
                  <a:pt x="5495" y="9879"/>
                  <a:pt x="5525" y="9866"/>
                </a:cubicBezTo>
                <a:cubicBezTo>
                  <a:pt x="5551" y="9854"/>
                  <a:pt x="5571" y="9811"/>
                  <a:pt x="5571" y="9758"/>
                </a:cubicBezTo>
                <a:cubicBezTo>
                  <a:pt x="5571" y="9694"/>
                  <a:pt x="5595" y="9636"/>
                  <a:pt x="5639" y="9623"/>
                </a:cubicBezTo>
                <a:cubicBezTo>
                  <a:pt x="5699" y="9604"/>
                  <a:pt x="5698" y="9596"/>
                  <a:pt x="5707" y="9433"/>
                </a:cubicBezTo>
                <a:cubicBezTo>
                  <a:pt x="5709" y="9402"/>
                  <a:pt x="5744" y="9360"/>
                  <a:pt x="5775" y="9352"/>
                </a:cubicBezTo>
                <a:cubicBezTo>
                  <a:pt x="5807" y="9345"/>
                  <a:pt x="5821" y="9315"/>
                  <a:pt x="5821" y="9271"/>
                </a:cubicBezTo>
                <a:cubicBezTo>
                  <a:pt x="5821" y="9225"/>
                  <a:pt x="5851" y="9175"/>
                  <a:pt x="5889" y="9163"/>
                </a:cubicBezTo>
                <a:cubicBezTo>
                  <a:pt x="5936" y="9149"/>
                  <a:pt x="5957" y="9111"/>
                  <a:pt x="5957" y="9028"/>
                </a:cubicBezTo>
                <a:cubicBezTo>
                  <a:pt x="5957" y="8947"/>
                  <a:pt x="5981" y="8906"/>
                  <a:pt x="6025" y="8893"/>
                </a:cubicBezTo>
                <a:cubicBezTo>
                  <a:pt x="6060" y="8882"/>
                  <a:pt x="6084" y="8826"/>
                  <a:pt x="6093" y="8785"/>
                </a:cubicBezTo>
                <a:cubicBezTo>
                  <a:pt x="6102" y="8744"/>
                  <a:pt x="6133" y="8731"/>
                  <a:pt x="6162" y="8731"/>
                </a:cubicBezTo>
                <a:cubicBezTo>
                  <a:pt x="6190" y="8731"/>
                  <a:pt x="6229" y="8703"/>
                  <a:pt x="6230" y="8677"/>
                </a:cubicBezTo>
                <a:cubicBezTo>
                  <a:pt x="6230" y="8650"/>
                  <a:pt x="6240" y="8595"/>
                  <a:pt x="6275" y="8541"/>
                </a:cubicBezTo>
                <a:cubicBezTo>
                  <a:pt x="6311" y="8488"/>
                  <a:pt x="6343" y="8392"/>
                  <a:pt x="6344" y="8352"/>
                </a:cubicBezTo>
                <a:cubicBezTo>
                  <a:pt x="6344" y="8313"/>
                  <a:pt x="6376" y="8282"/>
                  <a:pt x="6412" y="8271"/>
                </a:cubicBezTo>
                <a:cubicBezTo>
                  <a:pt x="6448" y="8260"/>
                  <a:pt x="6480" y="8239"/>
                  <a:pt x="6480" y="8217"/>
                </a:cubicBezTo>
                <a:cubicBezTo>
                  <a:pt x="6480" y="8166"/>
                  <a:pt x="6891" y="7676"/>
                  <a:pt x="6935" y="7676"/>
                </a:cubicBezTo>
                <a:cubicBezTo>
                  <a:pt x="6953" y="7676"/>
                  <a:pt x="6971" y="7638"/>
                  <a:pt x="6980" y="7595"/>
                </a:cubicBezTo>
                <a:cubicBezTo>
                  <a:pt x="6990" y="7553"/>
                  <a:pt x="7017" y="7514"/>
                  <a:pt x="7048" y="7514"/>
                </a:cubicBezTo>
                <a:cubicBezTo>
                  <a:pt x="7109" y="7514"/>
                  <a:pt x="7183" y="7431"/>
                  <a:pt x="7230" y="7298"/>
                </a:cubicBezTo>
                <a:cubicBezTo>
                  <a:pt x="7247" y="7250"/>
                  <a:pt x="7308" y="7204"/>
                  <a:pt x="7367" y="7190"/>
                </a:cubicBezTo>
                <a:cubicBezTo>
                  <a:pt x="7424" y="7176"/>
                  <a:pt x="7462" y="7137"/>
                  <a:pt x="7458" y="7109"/>
                </a:cubicBezTo>
                <a:cubicBezTo>
                  <a:pt x="7453" y="7080"/>
                  <a:pt x="7497" y="7062"/>
                  <a:pt x="7549" y="7055"/>
                </a:cubicBezTo>
                <a:cubicBezTo>
                  <a:pt x="7601" y="7048"/>
                  <a:pt x="7617" y="7034"/>
                  <a:pt x="7617" y="7001"/>
                </a:cubicBezTo>
                <a:cubicBezTo>
                  <a:pt x="7617" y="6969"/>
                  <a:pt x="7654" y="6907"/>
                  <a:pt x="7685" y="6893"/>
                </a:cubicBezTo>
                <a:cubicBezTo>
                  <a:pt x="7717" y="6879"/>
                  <a:pt x="7752" y="6850"/>
                  <a:pt x="7776" y="6812"/>
                </a:cubicBezTo>
                <a:cubicBezTo>
                  <a:pt x="7806" y="6762"/>
                  <a:pt x="7881" y="6730"/>
                  <a:pt x="7981" y="6730"/>
                </a:cubicBezTo>
                <a:cubicBezTo>
                  <a:pt x="8095" y="6730"/>
                  <a:pt x="8103" y="6712"/>
                  <a:pt x="8117" y="6649"/>
                </a:cubicBezTo>
                <a:cubicBezTo>
                  <a:pt x="8130" y="6590"/>
                  <a:pt x="8167" y="6595"/>
                  <a:pt x="8253" y="6595"/>
                </a:cubicBezTo>
                <a:cubicBezTo>
                  <a:pt x="8325" y="6595"/>
                  <a:pt x="8378" y="6551"/>
                  <a:pt x="8390" y="6514"/>
                </a:cubicBezTo>
                <a:cubicBezTo>
                  <a:pt x="8400" y="6482"/>
                  <a:pt x="8444" y="6460"/>
                  <a:pt x="8481" y="6460"/>
                </a:cubicBezTo>
                <a:cubicBezTo>
                  <a:pt x="8518" y="6460"/>
                  <a:pt x="8578" y="6433"/>
                  <a:pt x="8617" y="6379"/>
                </a:cubicBezTo>
                <a:cubicBezTo>
                  <a:pt x="8676" y="6299"/>
                  <a:pt x="8726" y="6271"/>
                  <a:pt x="8867" y="6271"/>
                </a:cubicBezTo>
                <a:cubicBezTo>
                  <a:pt x="8983" y="6271"/>
                  <a:pt x="9037" y="6254"/>
                  <a:pt x="9049" y="6217"/>
                </a:cubicBezTo>
                <a:cubicBezTo>
                  <a:pt x="9059" y="6187"/>
                  <a:pt x="9135" y="6151"/>
                  <a:pt x="9208" y="6136"/>
                </a:cubicBezTo>
                <a:cubicBezTo>
                  <a:pt x="9282" y="6121"/>
                  <a:pt x="9331" y="6100"/>
                  <a:pt x="9322" y="6082"/>
                </a:cubicBezTo>
                <a:cubicBezTo>
                  <a:pt x="9313" y="6064"/>
                  <a:pt x="9308" y="6038"/>
                  <a:pt x="9322" y="6028"/>
                </a:cubicBezTo>
                <a:cubicBezTo>
                  <a:pt x="9363" y="5998"/>
                  <a:pt x="9786" y="5967"/>
                  <a:pt x="10004" y="5974"/>
                </a:cubicBezTo>
                <a:close/>
                <a:moveTo>
                  <a:pt x="10755" y="6460"/>
                </a:moveTo>
                <a:cubicBezTo>
                  <a:pt x="10778" y="6456"/>
                  <a:pt x="10790" y="6448"/>
                  <a:pt x="10823" y="6487"/>
                </a:cubicBezTo>
                <a:cubicBezTo>
                  <a:pt x="10858" y="6529"/>
                  <a:pt x="10926" y="6588"/>
                  <a:pt x="10959" y="6595"/>
                </a:cubicBezTo>
                <a:cubicBezTo>
                  <a:pt x="11002" y="6605"/>
                  <a:pt x="11020" y="6656"/>
                  <a:pt x="11027" y="6757"/>
                </a:cubicBezTo>
                <a:cubicBezTo>
                  <a:pt x="11035" y="6859"/>
                  <a:pt x="11050" y="6878"/>
                  <a:pt x="11096" y="6893"/>
                </a:cubicBezTo>
                <a:cubicBezTo>
                  <a:pt x="11134" y="6904"/>
                  <a:pt x="11164" y="6951"/>
                  <a:pt x="11164" y="7001"/>
                </a:cubicBezTo>
                <a:cubicBezTo>
                  <a:pt x="11164" y="7047"/>
                  <a:pt x="11210" y="7140"/>
                  <a:pt x="11255" y="7190"/>
                </a:cubicBezTo>
                <a:cubicBezTo>
                  <a:pt x="11301" y="7241"/>
                  <a:pt x="11323" y="7324"/>
                  <a:pt x="11323" y="7379"/>
                </a:cubicBezTo>
                <a:cubicBezTo>
                  <a:pt x="11323" y="7453"/>
                  <a:pt x="11344" y="7485"/>
                  <a:pt x="11414" y="7514"/>
                </a:cubicBezTo>
                <a:cubicBezTo>
                  <a:pt x="11501" y="7551"/>
                  <a:pt x="11528" y="7565"/>
                  <a:pt x="11550" y="7812"/>
                </a:cubicBezTo>
                <a:cubicBezTo>
                  <a:pt x="11568" y="8006"/>
                  <a:pt x="11573" y="8098"/>
                  <a:pt x="11619" y="8136"/>
                </a:cubicBezTo>
                <a:cubicBezTo>
                  <a:pt x="11655" y="8166"/>
                  <a:pt x="11687" y="8234"/>
                  <a:pt x="11687" y="8298"/>
                </a:cubicBezTo>
                <a:cubicBezTo>
                  <a:pt x="11687" y="8359"/>
                  <a:pt x="11707" y="8422"/>
                  <a:pt x="11732" y="8433"/>
                </a:cubicBezTo>
                <a:cubicBezTo>
                  <a:pt x="11762" y="8447"/>
                  <a:pt x="11785" y="8537"/>
                  <a:pt x="11800" y="8731"/>
                </a:cubicBezTo>
                <a:cubicBezTo>
                  <a:pt x="11813" y="8893"/>
                  <a:pt x="11829" y="9043"/>
                  <a:pt x="11846" y="9055"/>
                </a:cubicBezTo>
                <a:cubicBezTo>
                  <a:pt x="11862" y="9067"/>
                  <a:pt x="11891" y="9107"/>
                  <a:pt x="11891" y="9136"/>
                </a:cubicBezTo>
                <a:cubicBezTo>
                  <a:pt x="11891" y="9166"/>
                  <a:pt x="11893" y="9238"/>
                  <a:pt x="11914" y="9298"/>
                </a:cubicBezTo>
                <a:cubicBezTo>
                  <a:pt x="11935" y="9359"/>
                  <a:pt x="11956" y="9461"/>
                  <a:pt x="11960" y="9515"/>
                </a:cubicBezTo>
                <a:cubicBezTo>
                  <a:pt x="11963" y="9568"/>
                  <a:pt x="11989" y="9634"/>
                  <a:pt x="12005" y="9677"/>
                </a:cubicBezTo>
                <a:cubicBezTo>
                  <a:pt x="12021" y="9720"/>
                  <a:pt x="12028" y="10342"/>
                  <a:pt x="12028" y="11055"/>
                </a:cubicBezTo>
                <a:cubicBezTo>
                  <a:pt x="12028" y="12246"/>
                  <a:pt x="12035" y="12361"/>
                  <a:pt x="11982" y="12407"/>
                </a:cubicBezTo>
                <a:cubicBezTo>
                  <a:pt x="11949" y="12436"/>
                  <a:pt x="11914" y="12496"/>
                  <a:pt x="11914" y="12569"/>
                </a:cubicBezTo>
                <a:cubicBezTo>
                  <a:pt x="11914" y="12638"/>
                  <a:pt x="11894" y="12692"/>
                  <a:pt x="11869" y="12704"/>
                </a:cubicBezTo>
                <a:cubicBezTo>
                  <a:pt x="11839" y="12717"/>
                  <a:pt x="11815" y="12835"/>
                  <a:pt x="11800" y="13001"/>
                </a:cubicBezTo>
                <a:cubicBezTo>
                  <a:pt x="11768" y="13379"/>
                  <a:pt x="11729" y="13551"/>
                  <a:pt x="11641" y="13650"/>
                </a:cubicBezTo>
                <a:cubicBezTo>
                  <a:pt x="11584" y="13715"/>
                  <a:pt x="11544" y="13798"/>
                  <a:pt x="11528" y="13974"/>
                </a:cubicBezTo>
                <a:cubicBezTo>
                  <a:pt x="11514" y="14118"/>
                  <a:pt x="11509" y="14232"/>
                  <a:pt x="11482" y="14245"/>
                </a:cubicBezTo>
                <a:cubicBezTo>
                  <a:pt x="11456" y="14257"/>
                  <a:pt x="11437" y="14328"/>
                  <a:pt x="11437" y="14407"/>
                </a:cubicBezTo>
                <a:cubicBezTo>
                  <a:pt x="11437" y="14509"/>
                  <a:pt x="11416" y="14527"/>
                  <a:pt x="11368" y="14542"/>
                </a:cubicBezTo>
                <a:cubicBezTo>
                  <a:pt x="11323" y="14556"/>
                  <a:pt x="11285" y="14604"/>
                  <a:pt x="11277" y="14704"/>
                </a:cubicBezTo>
                <a:cubicBezTo>
                  <a:pt x="11270" y="14816"/>
                  <a:pt x="11252" y="14845"/>
                  <a:pt x="11187" y="14866"/>
                </a:cubicBezTo>
                <a:cubicBezTo>
                  <a:pt x="11142" y="14881"/>
                  <a:pt x="11126" y="14918"/>
                  <a:pt x="11141" y="14921"/>
                </a:cubicBezTo>
                <a:cubicBezTo>
                  <a:pt x="11156" y="14923"/>
                  <a:pt x="11133" y="14966"/>
                  <a:pt x="11096" y="15029"/>
                </a:cubicBezTo>
                <a:cubicBezTo>
                  <a:pt x="11058" y="15091"/>
                  <a:pt x="11027" y="15199"/>
                  <a:pt x="11027" y="15272"/>
                </a:cubicBezTo>
                <a:cubicBezTo>
                  <a:pt x="11027" y="15345"/>
                  <a:pt x="11026" y="15435"/>
                  <a:pt x="11005" y="15461"/>
                </a:cubicBezTo>
                <a:cubicBezTo>
                  <a:pt x="10966" y="15507"/>
                  <a:pt x="10859" y="15494"/>
                  <a:pt x="10664" y="15461"/>
                </a:cubicBezTo>
                <a:cubicBezTo>
                  <a:pt x="10543" y="15441"/>
                  <a:pt x="10491" y="15394"/>
                  <a:pt x="10527" y="15326"/>
                </a:cubicBezTo>
                <a:cubicBezTo>
                  <a:pt x="10575" y="15235"/>
                  <a:pt x="10568" y="15184"/>
                  <a:pt x="10504" y="15164"/>
                </a:cubicBezTo>
                <a:cubicBezTo>
                  <a:pt x="10468" y="15153"/>
                  <a:pt x="10436" y="15130"/>
                  <a:pt x="10436" y="15083"/>
                </a:cubicBezTo>
                <a:cubicBezTo>
                  <a:pt x="10436" y="14977"/>
                  <a:pt x="10391" y="14977"/>
                  <a:pt x="10368" y="15083"/>
                </a:cubicBezTo>
                <a:cubicBezTo>
                  <a:pt x="10356" y="15135"/>
                  <a:pt x="10338" y="15145"/>
                  <a:pt x="10300" y="15137"/>
                </a:cubicBezTo>
                <a:cubicBezTo>
                  <a:pt x="10215" y="15118"/>
                  <a:pt x="10198" y="14881"/>
                  <a:pt x="10277" y="14812"/>
                </a:cubicBezTo>
                <a:cubicBezTo>
                  <a:pt x="10332" y="14764"/>
                  <a:pt x="10333" y="14753"/>
                  <a:pt x="10277" y="14704"/>
                </a:cubicBezTo>
                <a:cubicBezTo>
                  <a:pt x="10241" y="14673"/>
                  <a:pt x="10196" y="14597"/>
                  <a:pt x="10186" y="14488"/>
                </a:cubicBezTo>
                <a:cubicBezTo>
                  <a:pt x="10174" y="14356"/>
                  <a:pt x="10163" y="14286"/>
                  <a:pt x="10118" y="14272"/>
                </a:cubicBezTo>
                <a:cubicBezTo>
                  <a:pt x="10073" y="14258"/>
                  <a:pt x="10050" y="14232"/>
                  <a:pt x="10050" y="14137"/>
                </a:cubicBezTo>
                <a:cubicBezTo>
                  <a:pt x="10050" y="14048"/>
                  <a:pt x="10026" y="13980"/>
                  <a:pt x="9981" y="13947"/>
                </a:cubicBezTo>
                <a:cubicBezTo>
                  <a:pt x="9931" y="13910"/>
                  <a:pt x="9913" y="13869"/>
                  <a:pt x="9913" y="13731"/>
                </a:cubicBezTo>
                <a:cubicBezTo>
                  <a:pt x="9913" y="13611"/>
                  <a:pt x="9903" y="13518"/>
                  <a:pt x="9868" y="13488"/>
                </a:cubicBezTo>
                <a:cubicBezTo>
                  <a:pt x="9838" y="13462"/>
                  <a:pt x="9810" y="13355"/>
                  <a:pt x="9800" y="13245"/>
                </a:cubicBezTo>
                <a:cubicBezTo>
                  <a:pt x="9788" y="13120"/>
                  <a:pt x="9748" y="13034"/>
                  <a:pt x="9709" y="13001"/>
                </a:cubicBezTo>
                <a:cubicBezTo>
                  <a:pt x="9660" y="12961"/>
                  <a:pt x="9663" y="12909"/>
                  <a:pt x="9663" y="12704"/>
                </a:cubicBezTo>
                <a:cubicBezTo>
                  <a:pt x="9663" y="12505"/>
                  <a:pt x="9639" y="12445"/>
                  <a:pt x="9595" y="12407"/>
                </a:cubicBezTo>
                <a:cubicBezTo>
                  <a:pt x="9542" y="12361"/>
                  <a:pt x="9549" y="12237"/>
                  <a:pt x="9549" y="10893"/>
                </a:cubicBezTo>
                <a:cubicBezTo>
                  <a:pt x="9549" y="9558"/>
                  <a:pt x="9543" y="9421"/>
                  <a:pt x="9595" y="9352"/>
                </a:cubicBezTo>
                <a:cubicBezTo>
                  <a:pt x="9638" y="9296"/>
                  <a:pt x="9663" y="9224"/>
                  <a:pt x="9663" y="9028"/>
                </a:cubicBezTo>
                <a:cubicBezTo>
                  <a:pt x="9663" y="8797"/>
                  <a:pt x="9674" y="8748"/>
                  <a:pt x="9731" y="8731"/>
                </a:cubicBezTo>
                <a:cubicBezTo>
                  <a:pt x="9786" y="8714"/>
                  <a:pt x="9799" y="8681"/>
                  <a:pt x="9800" y="8514"/>
                </a:cubicBezTo>
                <a:cubicBezTo>
                  <a:pt x="9800" y="8376"/>
                  <a:pt x="9801" y="8284"/>
                  <a:pt x="9845" y="8217"/>
                </a:cubicBezTo>
                <a:cubicBezTo>
                  <a:pt x="9882" y="8160"/>
                  <a:pt x="9913" y="8060"/>
                  <a:pt x="9913" y="7974"/>
                </a:cubicBezTo>
                <a:cubicBezTo>
                  <a:pt x="9914" y="7815"/>
                  <a:pt x="10041" y="7622"/>
                  <a:pt x="10141" y="7622"/>
                </a:cubicBezTo>
                <a:cubicBezTo>
                  <a:pt x="10180" y="7622"/>
                  <a:pt x="10194" y="7610"/>
                  <a:pt x="10186" y="7514"/>
                </a:cubicBezTo>
                <a:cubicBezTo>
                  <a:pt x="10179" y="7429"/>
                  <a:pt x="10153" y="7380"/>
                  <a:pt x="10118" y="7379"/>
                </a:cubicBezTo>
                <a:cubicBezTo>
                  <a:pt x="10089" y="7379"/>
                  <a:pt x="10035" y="7356"/>
                  <a:pt x="10004" y="7325"/>
                </a:cubicBezTo>
                <a:cubicBezTo>
                  <a:pt x="9952" y="7273"/>
                  <a:pt x="9954" y="7260"/>
                  <a:pt x="10004" y="7217"/>
                </a:cubicBezTo>
                <a:cubicBezTo>
                  <a:pt x="10039" y="7186"/>
                  <a:pt x="10050" y="7153"/>
                  <a:pt x="10027" y="7136"/>
                </a:cubicBezTo>
                <a:cubicBezTo>
                  <a:pt x="9967" y="7092"/>
                  <a:pt x="10013" y="7055"/>
                  <a:pt x="10118" y="7055"/>
                </a:cubicBezTo>
                <a:cubicBezTo>
                  <a:pt x="10190" y="7055"/>
                  <a:pt x="10219" y="7080"/>
                  <a:pt x="10232" y="7136"/>
                </a:cubicBezTo>
                <a:cubicBezTo>
                  <a:pt x="10260" y="7263"/>
                  <a:pt x="10323" y="7205"/>
                  <a:pt x="10323" y="7055"/>
                </a:cubicBezTo>
                <a:cubicBezTo>
                  <a:pt x="10323" y="6948"/>
                  <a:pt x="10318" y="6908"/>
                  <a:pt x="10368" y="6893"/>
                </a:cubicBezTo>
                <a:cubicBezTo>
                  <a:pt x="10447" y="6868"/>
                  <a:pt x="10460" y="6845"/>
                  <a:pt x="10391" y="6785"/>
                </a:cubicBezTo>
                <a:cubicBezTo>
                  <a:pt x="10347" y="6747"/>
                  <a:pt x="10337" y="6745"/>
                  <a:pt x="10368" y="6676"/>
                </a:cubicBezTo>
                <a:cubicBezTo>
                  <a:pt x="10417" y="6567"/>
                  <a:pt x="10512" y="6565"/>
                  <a:pt x="10550" y="6676"/>
                </a:cubicBezTo>
                <a:cubicBezTo>
                  <a:pt x="10574" y="6749"/>
                  <a:pt x="10571" y="6736"/>
                  <a:pt x="10573" y="6676"/>
                </a:cubicBezTo>
                <a:cubicBezTo>
                  <a:pt x="10574" y="6637"/>
                  <a:pt x="10605" y="6606"/>
                  <a:pt x="10641" y="6595"/>
                </a:cubicBezTo>
                <a:cubicBezTo>
                  <a:pt x="10677" y="6584"/>
                  <a:pt x="10709" y="6543"/>
                  <a:pt x="10709" y="6514"/>
                </a:cubicBezTo>
                <a:cubicBezTo>
                  <a:pt x="10709" y="6469"/>
                  <a:pt x="10731" y="6464"/>
                  <a:pt x="10755" y="6460"/>
                </a:cubicBezTo>
                <a:close/>
                <a:moveTo>
                  <a:pt x="16211" y="12353"/>
                </a:moveTo>
                <a:cubicBezTo>
                  <a:pt x="16261" y="12346"/>
                  <a:pt x="16341" y="12339"/>
                  <a:pt x="16371" y="12353"/>
                </a:cubicBezTo>
                <a:cubicBezTo>
                  <a:pt x="16421" y="12376"/>
                  <a:pt x="16419" y="12391"/>
                  <a:pt x="16371" y="12434"/>
                </a:cubicBezTo>
                <a:cubicBezTo>
                  <a:pt x="16325" y="12474"/>
                  <a:pt x="16316" y="12639"/>
                  <a:pt x="16302" y="13650"/>
                </a:cubicBezTo>
                <a:cubicBezTo>
                  <a:pt x="16290" y="14630"/>
                  <a:pt x="16276" y="14803"/>
                  <a:pt x="16234" y="14839"/>
                </a:cubicBezTo>
                <a:cubicBezTo>
                  <a:pt x="16202" y="14868"/>
                  <a:pt x="16178" y="14988"/>
                  <a:pt x="16166" y="15164"/>
                </a:cubicBezTo>
                <a:cubicBezTo>
                  <a:pt x="16155" y="15332"/>
                  <a:pt x="16127" y="15435"/>
                  <a:pt x="16098" y="15461"/>
                </a:cubicBezTo>
                <a:cubicBezTo>
                  <a:pt x="16072" y="15484"/>
                  <a:pt x="16042" y="15597"/>
                  <a:pt x="16029" y="15704"/>
                </a:cubicBezTo>
                <a:cubicBezTo>
                  <a:pt x="16017" y="15811"/>
                  <a:pt x="15984" y="15926"/>
                  <a:pt x="15961" y="15948"/>
                </a:cubicBezTo>
                <a:cubicBezTo>
                  <a:pt x="15939" y="15969"/>
                  <a:pt x="15922" y="16047"/>
                  <a:pt x="15916" y="16110"/>
                </a:cubicBezTo>
                <a:cubicBezTo>
                  <a:pt x="15900" y="16270"/>
                  <a:pt x="15865" y="16380"/>
                  <a:pt x="15825" y="16380"/>
                </a:cubicBezTo>
                <a:cubicBezTo>
                  <a:pt x="15806" y="16380"/>
                  <a:pt x="15779" y="16465"/>
                  <a:pt x="15779" y="16542"/>
                </a:cubicBezTo>
                <a:cubicBezTo>
                  <a:pt x="15779" y="16644"/>
                  <a:pt x="15754" y="16664"/>
                  <a:pt x="15711" y="16677"/>
                </a:cubicBezTo>
                <a:cubicBezTo>
                  <a:pt x="15676" y="16688"/>
                  <a:pt x="15670" y="16749"/>
                  <a:pt x="15666" y="16813"/>
                </a:cubicBezTo>
                <a:cubicBezTo>
                  <a:pt x="15662" y="16870"/>
                  <a:pt x="15611" y="16945"/>
                  <a:pt x="15575" y="16975"/>
                </a:cubicBezTo>
                <a:cubicBezTo>
                  <a:pt x="15534" y="17008"/>
                  <a:pt x="15529" y="17065"/>
                  <a:pt x="15529" y="17137"/>
                </a:cubicBezTo>
                <a:cubicBezTo>
                  <a:pt x="15529" y="17220"/>
                  <a:pt x="15508" y="17258"/>
                  <a:pt x="15461" y="17272"/>
                </a:cubicBezTo>
                <a:cubicBezTo>
                  <a:pt x="15411" y="17288"/>
                  <a:pt x="15393" y="17332"/>
                  <a:pt x="15393" y="17434"/>
                </a:cubicBezTo>
                <a:cubicBezTo>
                  <a:pt x="15393" y="17535"/>
                  <a:pt x="15371" y="17582"/>
                  <a:pt x="15325" y="17596"/>
                </a:cubicBezTo>
                <a:cubicBezTo>
                  <a:pt x="15290" y="17607"/>
                  <a:pt x="15265" y="17637"/>
                  <a:pt x="15256" y="17678"/>
                </a:cubicBezTo>
                <a:cubicBezTo>
                  <a:pt x="15247" y="17718"/>
                  <a:pt x="15217" y="17759"/>
                  <a:pt x="15188" y="17759"/>
                </a:cubicBezTo>
                <a:cubicBezTo>
                  <a:pt x="15150" y="17759"/>
                  <a:pt x="15120" y="17792"/>
                  <a:pt x="15120" y="17894"/>
                </a:cubicBezTo>
                <a:cubicBezTo>
                  <a:pt x="15120" y="18001"/>
                  <a:pt x="15102" y="18040"/>
                  <a:pt x="15052" y="18056"/>
                </a:cubicBezTo>
                <a:cubicBezTo>
                  <a:pt x="15016" y="18067"/>
                  <a:pt x="14984" y="18107"/>
                  <a:pt x="14984" y="18137"/>
                </a:cubicBezTo>
                <a:cubicBezTo>
                  <a:pt x="14984" y="18167"/>
                  <a:pt x="14970" y="18204"/>
                  <a:pt x="14938" y="18218"/>
                </a:cubicBezTo>
                <a:cubicBezTo>
                  <a:pt x="14907" y="18232"/>
                  <a:pt x="14865" y="18246"/>
                  <a:pt x="14847" y="18272"/>
                </a:cubicBezTo>
                <a:cubicBezTo>
                  <a:pt x="14829" y="18298"/>
                  <a:pt x="14757" y="18345"/>
                  <a:pt x="14688" y="18353"/>
                </a:cubicBezTo>
                <a:cubicBezTo>
                  <a:pt x="14592" y="18365"/>
                  <a:pt x="14557" y="18353"/>
                  <a:pt x="14529" y="18299"/>
                </a:cubicBezTo>
                <a:cubicBezTo>
                  <a:pt x="14497" y="18239"/>
                  <a:pt x="14434" y="18218"/>
                  <a:pt x="14142" y="18218"/>
                </a:cubicBezTo>
                <a:cubicBezTo>
                  <a:pt x="13831" y="18218"/>
                  <a:pt x="13817" y="18209"/>
                  <a:pt x="13801" y="18137"/>
                </a:cubicBezTo>
                <a:cubicBezTo>
                  <a:pt x="13787" y="18071"/>
                  <a:pt x="13748" y="18056"/>
                  <a:pt x="13597" y="18056"/>
                </a:cubicBezTo>
                <a:cubicBezTo>
                  <a:pt x="13448" y="18056"/>
                  <a:pt x="13406" y="18064"/>
                  <a:pt x="13392" y="18002"/>
                </a:cubicBezTo>
                <a:cubicBezTo>
                  <a:pt x="13383" y="17961"/>
                  <a:pt x="13358" y="17904"/>
                  <a:pt x="13324" y="17894"/>
                </a:cubicBezTo>
                <a:cubicBezTo>
                  <a:pt x="13289" y="17883"/>
                  <a:pt x="13256" y="17847"/>
                  <a:pt x="13256" y="17813"/>
                </a:cubicBezTo>
                <a:cubicBezTo>
                  <a:pt x="13256" y="17762"/>
                  <a:pt x="13215" y="17755"/>
                  <a:pt x="13028" y="17759"/>
                </a:cubicBezTo>
                <a:cubicBezTo>
                  <a:pt x="12799" y="17763"/>
                  <a:pt x="12723" y="17740"/>
                  <a:pt x="12755" y="17678"/>
                </a:cubicBezTo>
                <a:cubicBezTo>
                  <a:pt x="12765" y="17659"/>
                  <a:pt x="12746" y="17620"/>
                  <a:pt x="12710" y="17596"/>
                </a:cubicBezTo>
                <a:cubicBezTo>
                  <a:pt x="12673" y="17573"/>
                  <a:pt x="12642" y="17544"/>
                  <a:pt x="12642" y="17515"/>
                </a:cubicBezTo>
                <a:cubicBezTo>
                  <a:pt x="12642" y="17486"/>
                  <a:pt x="12598" y="17461"/>
                  <a:pt x="12551" y="17461"/>
                </a:cubicBezTo>
                <a:cubicBezTo>
                  <a:pt x="12505" y="17461"/>
                  <a:pt x="12445" y="17439"/>
                  <a:pt x="12414" y="17407"/>
                </a:cubicBezTo>
                <a:cubicBezTo>
                  <a:pt x="12383" y="17376"/>
                  <a:pt x="12332" y="17339"/>
                  <a:pt x="12301" y="17326"/>
                </a:cubicBezTo>
                <a:cubicBezTo>
                  <a:pt x="12269" y="17313"/>
                  <a:pt x="12255" y="17275"/>
                  <a:pt x="12255" y="17245"/>
                </a:cubicBezTo>
                <a:cubicBezTo>
                  <a:pt x="12255" y="17192"/>
                  <a:pt x="12139" y="17122"/>
                  <a:pt x="12073" y="17137"/>
                </a:cubicBezTo>
                <a:cubicBezTo>
                  <a:pt x="12056" y="17141"/>
                  <a:pt x="12024" y="17113"/>
                  <a:pt x="12005" y="17083"/>
                </a:cubicBezTo>
                <a:cubicBezTo>
                  <a:pt x="11986" y="17053"/>
                  <a:pt x="11946" y="17016"/>
                  <a:pt x="11914" y="17002"/>
                </a:cubicBezTo>
                <a:cubicBezTo>
                  <a:pt x="11883" y="16988"/>
                  <a:pt x="11846" y="16954"/>
                  <a:pt x="11846" y="16921"/>
                </a:cubicBezTo>
                <a:cubicBezTo>
                  <a:pt x="11846" y="16878"/>
                  <a:pt x="11814" y="16867"/>
                  <a:pt x="11732" y="16867"/>
                </a:cubicBezTo>
                <a:cubicBezTo>
                  <a:pt x="11597" y="16867"/>
                  <a:pt x="11578" y="16809"/>
                  <a:pt x="11619" y="16623"/>
                </a:cubicBezTo>
                <a:cubicBezTo>
                  <a:pt x="11645" y="16503"/>
                  <a:pt x="11659" y="16481"/>
                  <a:pt x="11800" y="16461"/>
                </a:cubicBezTo>
                <a:cubicBezTo>
                  <a:pt x="11894" y="16448"/>
                  <a:pt x="11956" y="16423"/>
                  <a:pt x="11982" y="16380"/>
                </a:cubicBezTo>
                <a:cubicBezTo>
                  <a:pt x="12006" y="16342"/>
                  <a:pt x="12047" y="16322"/>
                  <a:pt x="12073" y="16326"/>
                </a:cubicBezTo>
                <a:cubicBezTo>
                  <a:pt x="12181" y="16344"/>
                  <a:pt x="12548" y="16323"/>
                  <a:pt x="12528" y="16299"/>
                </a:cubicBezTo>
                <a:cubicBezTo>
                  <a:pt x="12488" y="16252"/>
                  <a:pt x="12573" y="16164"/>
                  <a:pt x="12664" y="16164"/>
                </a:cubicBezTo>
                <a:cubicBezTo>
                  <a:pt x="12727" y="16164"/>
                  <a:pt x="12766" y="16137"/>
                  <a:pt x="12778" y="16083"/>
                </a:cubicBezTo>
                <a:cubicBezTo>
                  <a:pt x="12792" y="16019"/>
                  <a:pt x="12813" y="16002"/>
                  <a:pt x="12937" y="16002"/>
                </a:cubicBezTo>
                <a:cubicBezTo>
                  <a:pt x="13072" y="16002"/>
                  <a:pt x="13103" y="15978"/>
                  <a:pt x="13210" y="15840"/>
                </a:cubicBezTo>
                <a:cubicBezTo>
                  <a:pt x="13302" y="15720"/>
                  <a:pt x="13358" y="15677"/>
                  <a:pt x="13437" y="15677"/>
                </a:cubicBezTo>
                <a:cubicBezTo>
                  <a:pt x="13497" y="15677"/>
                  <a:pt x="13564" y="15654"/>
                  <a:pt x="13574" y="15623"/>
                </a:cubicBezTo>
                <a:cubicBezTo>
                  <a:pt x="13584" y="15593"/>
                  <a:pt x="13634" y="15556"/>
                  <a:pt x="13688" y="15542"/>
                </a:cubicBezTo>
                <a:cubicBezTo>
                  <a:pt x="13741" y="15528"/>
                  <a:pt x="13791" y="15492"/>
                  <a:pt x="13801" y="15461"/>
                </a:cubicBezTo>
                <a:cubicBezTo>
                  <a:pt x="13811" y="15430"/>
                  <a:pt x="13855" y="15407"/>
                  <a:pt x="13892" y="15407"/>
                </a:cubicBezTo>
                <a:cubicBezTo>
                  <a:pt x="13938" y="15407"/>
                  <a:pt x="13944" y="15396"/>
                  <a:pt x="13938" y="15353"/>
                </a:cubicBezTo>
                <a:cubicBezTo>
                  <a:pt x="13931" y="15308"/>
                  <a:pt x="13973" y="15270"/>
                  <a:pt x="14051" y="15245"/>
                </a:cubicBezTo>
                <a:cubicBezTo>
                  <a:pt x="14113" y="15225"/>
                  <a:pt x="14169" y="15192"/>
                  <a:pt x="14188" y="15164"/>
                </a:cubicBezTo>
                <a:cubicBezTo>
                  <a:pt x="14207" y="15136"/>
                  <a:pt x="14275" y="15096"/>
                  <a:pt x="14324" y="15083"/>
                </a:cubicBezTo>
                <a:cubicBezTo>
                  <a:pt x="14390" y="15065"/>
                  <a:pt x="14418" y="15040"/>
                  <a:pt x="14438" y="14948"/>
                </a:cubicBezTo>
                <a:cubicBezTo>
                  <a:pt x="14460" y="14844"/>
                  <a:pt x="14468" y="14822"/>
                  <a:pt x="14552" y="14812"/>
                </a:cubicBezTo>
                <a:cubicBezTo>
                  <a:pt x="14639" y="14802"/>
                  <a:pt x="14664" y="14774"/>
                  <a:pt x="14688" y="14650"/>
                </a:cubicBezTo>
                <a:cubicBezTo>
                  <a:pt x="14713" y="14525"/>
                  <a:pt x="14733" y="14499"/>
                  <a:pt x="14824" y="14488"/>
                </a:cubicBezTo>
                <a:cubicBezTo>
                  <a:pt x="14893" y="14480"/>
                  <a:pt x="14938" y="14446"/>
                  <a:pt x="14938" y="14407"/>
                </a:cubicBezTo>
                <a:cubicBezTo>
                  <a:pt x="14938" y="14374"/>
                  <a:pt x="14952" y="14363"/>
                  <a:pt x="14984" y="14353"/>
                </a:cubicBezTo>
                <a:cubicBezTo>
                  <a:pt x="15015" y="14343"/>
                  <a:pt x="15054" y="14292"/>
                  <a:pt x="15075" y="14245"/>
                </a:cubicBezTo>
                <a:cubicBezTo>
                  <a:pt x="15197" y="13958"/>
                  <a:pt x="15233" y="13893"/>
                  <a:pt x="15279" y="13893"/>
                </a:cubicBezTo>
                <a:cubicBezTo>
                  <a:pt x="15336" y="13893"/>
                  <a:pt x="15414" y="13811"/>
                  <a:pt x="15461" y="13677"/>
                </a:cubicBezTo>
                <a:cubicBezTo>
                  <a:pt x="15478" y="13629"/>
                  <a:pt x="15503" y="13596"/>
                  <a:pt x="15529" y="13596"/>
                </a:cubicBezTo>
                <a:cubicBezTo>
                  <a:pt x="15561" y="13596"/>
                  <a:pt x="15591" y="13531"/>
                  <a:pt x="15597" y="13434"/>
                </a:cubicBezTo>
                <a:cubicBezTo>
                  <a:pt x="15606" y="13317"/>
                  <a:pt x="15607" y="13282"/>
                  <a:pt x="15666" y="13272"/>
                </a:cubicBezTo>
                <a:cubicBezTo>
                  <a:pt x="15706" y="13265"/>
                  <a:pt x="15757" y="13249"/>
                  <a:pt x="15757" y="13218"/>
                </a:cubicBezTo>
                <a:cubicBezTo>
                  <a:pt x="15757" y="13186"/>
                  <a:pt x="15775" y="13149"/>
                  <a:pt x="15802" y="13137"/>
                </a:cubicBezTo>
                <a:cubicBezTo>
                  <a:pt x="15833" y="13123"/>
                  <a:pt x="15848" y="13059"/>
                  <a:pt x="15848" y="12974"/>
                </a:cubicBezTo>
                <a:cubicBezTo>
                  <a:pt x="15848" y="12871"/>
                  <a:pt x="15866" y="12828"/>
                  <a:pt x="15916" y="12812"/>
                </a:cubicBezTo>
                <a:cubicBezTo>
                  <a:pt x="15952" y="12801"/>
                  <a:pt x="15984" y="12787"/>
                  <a:pt x="15984" y="12758"/>
                </a:cubicBezTo>
                <a:cubicBezTo>
                  <a:pt x="15984" y="12730"/>
                  <a:pt x="16004" y="12694"/>
                  <a:pt x="16029" y="12677"/>
                </a:cubicBezTo>
                <a:cubicBezTo>
                  <a:pt x="16055" y="12660"/>
                  <a:pt x="16082" y="12563"/>
                  <a:pt x="16098" y="12488"/>
                </a:cubicBezTo>
                <a:cubicBezTo>
                  <a:pt x="16121" y="12378"/>
                  <a:pt x="16138" y="12363"/>
                  <a:pt x="16211" y="12353"/>
                </a:cubicBezTo>
                <a:close/>
                <a:moveTo>
                  <a:pt x="10823" y="16894"/>
                </a:moveTo>
                <a:cubicBezTo>
                  <a:pt x="10850" y="16894"/>
                  <a:pt x="10872" y="16884"/>
                  <a:pt x="10914" y="16894"/>
                </a:cubicBezTo>
                <a:cubicBezTo>
                  <a:pt x="11104" y="16936"/>
                  <a:pt x="11115" y="16943"/>
                  <a:pt x="11141" y="17083"/>
                </a:cubicBezTo>
                <a:cubicBezTo>
                  <a:pt x="11153" y="17150"/>
                  <a:pt x="11181" y="17218"/>
                  <a:pt x="11209" y="17218"/>
                </a:cubicBezTo>
                <a:cubicBezTo>
                  <a:pt x="11237" y="17218"/>
                  <a:pt x="11268" y="17256"/>
                  <a:pt x="11277" y="17299"/>
                </a:cubicBezTo>
                <a:cubicBezTo>
                  <a:pt x="11287" y="17342"/>
                  <a:pt x="11319" y="17353"/>
                  <a:pt x="11346" y="17353"/>
                </a:cubicBezTo>
                <a:cubicBezTo>
                  <a:pt x="11372" y="17353"/>
                  <a:pt x="11404" y="17391"/>
                  <a:pt x="11414" y="17434"/>
                </a:cubicBezTo>
                <a:cubicBezTo>
                  <a:pt x="11423" y="17477"/>
                  <a:pt x="11456" y="17515"/>
                  <a:pt x="11482" y="17515"/>
                </a:cubicBezTo>
                <a:cubicBezTo>
                  <a:pt x="11509" y="17515"/>
                  <a:pt x="11541" y="17555"/>
                  <a:pt x="11550" y="17596"/>
                </a:cubicBezTo>
                <a:cubicBezTo>
                  <a:pt x="11562" y="17651"/>
                  <a:pt x="11601" y="17669"/>
                  <a:pt x="11687" y="17678"/>
                </a:cubicBezTo>
                <a:cubicBezTo>
                  <a:pt x="11791" y="17688"/>
                  <a:pt x="11809" y="17710"/>
                  <a:pt x="11823" y="17813"/>
                </a:cubicBezTo>
                <a:cubicBezTo>
                  <a:pt x="11838" y="17918"/>
                  <a:pt x="11842" y="17938"/>
                  <a:pt x="11960" y="17948"/>
                </a:cubicBezTo>
                <a:cubicBezTo>
                  <a:pt x="12041" y="17955"/>
                  <a:pt x="12129" y="17980"/>
                  <a:pt x="12164" y="18029"/>
                </a:cubicBezTo>
                <a:cubicBezTo>
                  <a:pt x="12195" y="18072"/>
                  <a:pt x="12252" y="18104"/>
                  <a:pt x="12301" y="18110"/>
                </a:cubicBezTo>
                <a:cubicBezTo>
                  <a:pt x="12349" y="18116"/>
                  <a:pt x="12395" y="18160"/>
                  <a:pt x="12414" y="18191"/>
                </a:cubicBezTo>
                <a:cubicBezTo>
                  <a:pt x="12434" y="18222"/>
                  <a:pt x="12474" y="18258"/>
                  <a:pt x="12505" y="18272"/>
                </a:cubicBezTo>
                <a:cubicBezTo>
                  <a:pt x="12537" y="18286"/>
                  <a:pt x="12573" y="18322"/>
                  <a:pt x="12573" y="18353"/>
                </a:cubicBezTo>
                <a:cubicBezTo>
                  <a:pt x="12573" y="18393"/>
                  <a:pt x="12614" y="18426"/>
                  <a:pt x="12710" y="18434"/>
                </a:cubicBezTo>
                <a:cubicBezTo>
                  <a:pt x="12818" y="18444"/>
                  <a:pt x="12853" y="18438"/>
                  <a:pt x="12846" y="18488"/>
                </a:cubicBezTo>
                <a:cubicBezTo>
                  <a:pt x="12840" y="18533"/>
                  <a:pt x="12870" y="18579"/>
                  <a:pt x="12937" y="18597"/>
                </a:cubicBezTo>
                <a:cubicBezTo>
                  <a:pt x="12992" y="18611"/>
                  <a:pt x="13037" y="18648"/>
                  <a:pt x="13051" y="18678"/>
                </a:cubicBezTo>
                <a:cubicBezTo>
                  <a:pt x="13067" y="18711"/>
                  <a:pt x="13156" y="18724"/>
                  <a:pt x="13278" y="18732"/>
                </a:cubicBezTo>
                <a:cubicBezTo>
                  <a:pt x="13438" y="18741"/>
                  <a:pt x="13467" y="18761"/>
                  <a:pt x="13460" y="18813"/>
                </a:cubicBezTo>
                <a:cubicBezTo>
                  <a:pt x="13453" y="18867"/>
                  <a:pt x="13488" y="18862"/>
                  <a:pt x="13733" y="18867"/>
                </a:cubicBezTo>
                <a:cubicBezTo>
                  <a:pt x="13891" y="18870"/>
                  <a:pt x="14039" y="18906"/>
                  <a:pt x="14051" y="18921"/>
                </a:cubicBezTo>
                <a:cubicBezTo>
                  <a:pt x="14064" y="18936"/>
                  <a:pt x="14084" y="19002"/>
                  <a:pt x="14097" y="19083"/>
                </a:cubicBezTo>
                <a:cubicBezTo>
                  <a:pt x="14117" y="19213"/>
                  <a:pt x="14112" y="19253"/>
                  <a:pt x="14051" y="19272"/>
                </a:cubicBezTo>
                <a:cubicBezTo>
                  <a:pt x="14013" y="19284"/>
                  <a:pt x="13983" y="19296"/>
                  <a:pt x="13983" y="19326"/>
                </a:cubicBezTo>
                <a:cubicBezTo>
                  <a:pt x="13983" y="19357"/>
                  <a:pt x="13935" y="19415"/>
                  <a:pt x="13892" y="19435"/>
                </a:cubicBezTo>
                <a:cubicBezTo>
                  <a:pt x="13849" y="19454"/>
                  <a:pt x="13813" y="19493"/>
                  <a:pt x="13801" y="19516"/>
                </a:cubicBezTo>
                <a:cubicBezTo>
                  <a:pt x="13789" y="19539"/>
                  <a:pt x="13771" y="19527"/>
                  <a:pt x="13756" y="19516"/>
                </a:cubicBezTo>
                <a:cubicBezTo>
                  <a:pt x="13741" y="19504"/>
                  <a:pt x="13670" y="19559"/>
                  <a:pt x="13619" y="19624"/>
                </a:cubicBezTo>
                <a:cubicBezTo>
                  <a:pt x="13568" y="19688"/>
                  <a:pt x="13528" y="19732"/>
                  <a:pt x="13506" y="19732"/>
                </a:cubicBezTo>
                <a:cubicBezTo>
                  <a:pt x="13483" y="19732"/>
                  <a:pt x="13460" y="19779"/>
                  <a:pt x="13460" y="19813"/>
                </a:cubicBezTo>
                <a:cubicBezTo>
                  <a:pt x="13460" y="19847"/>
                  <a:pt x="13427" y="19883"/>
                  <a:pt x="13392" y="19894"/>
                </a:cubicBezTo>
                <a:cubicBezTo>
                  <a:pt x="13357" y="19905"/>
                  <a:pt x="13333" y="19920"/>
                  <a:pt x="13324" y="19948"/>
                </a:cubicBezTo>
                <a:cubicBezTo>
                  <a:pt x="13315" y="19976"/>
                  <a:pt x="13237" y="20015"/>
                  <a:pt x="13165" y="20029"/>
                </a:cubicBezTo>
                <a:cubicBezTo>
                  <a:pt x="13092" y="20044"/>
                  <a:pt x="13025" y="20082"/>
                  <a:pt x="13005" y="20110"/>
                </a:cubicBezTo>
                <a:cubicBezTo>
                  <a:pt x="12974" y="20156"/>
                  <a:pt x="12663" y="20238"/>
                  <a:pt x="12596" y="20218"/>
                </a:cubicBezTo>
                <a:cubicBezTo>
                  <a:pt x="12583" y="20214"/>
                  <a:pt x="12569" y="20219"/>
                  <a:pt x="12573" y="20245"/>
                </a:cubicBezTo>
                <a:cubicBezTo>
                  <a:pt x="12578" y="20272"/>
                  <a:pt x="12567" y="20319"/>
                  <a:pt x="12528" y="20326"/>
                </a:cubicBezTo>
                <a:cubicBezTo>
                  <a:pt x="12489" y="20334"/>
                  <a:pt x="12446" y="20366"/>
                  <a:pt x="12437" y="20408"/>
                </a:cubicBezTo>
                <a:cubicBezTo>
                  <a:pt x="12422" y="20475"/>
                  <a:pt x="12377" y="20489"/>
                  <a:pt x="12141" y="20489"/>
                </a:cubicBezTo>
                <a:cubicBezTo>
                  <a:pt x="11917" y="20489"/>
                  <a:pt x="11871" y="20477"/>
                  <a:pt x="11823" y="20543"/>
                </a:cubicBezTo>
                <a:cubicBezTo>
                  <a:pt x="11771" y="20614"/>
                  <a:pt x="11731" y="20624"/>
                  <a:pt x="11255" y="20624"/>
                </a:cubicBezTo>
                <a:cubicBezTo>
                  <a:pt x="10859" y="20624"/>
                  <a:pt x="10748" y="20641"/>
                  <a:pt x="10755" y="20678"/>
                </a:cubicBezTo>
                <a:cubicBezTo>
                  <a:pt x="10767" y="20755"/>
                  <a:pt x="10484" y="20782"/>
                  <a:pt x="10459" y="20705"/>
                </a:cubicBezTo>
                <a:cubicBezTo>
                  <a:pt x="10442" y="20654"/>
                  <a:pt x="10356" y="20624"/>
                  <a:pt x="9936" y="20624"/>
                </a:cubicBezTo>
                <a:cubicBezTo>
                  <a:pt x="9480" y="20624"/>
                  <a:pt x="9442" y="20614"/>
                  <a:pt x="9390" y="20543"/>
                </a:cubicBezTo>
                <a:cubicBezTo>
                  <a:pt x="9343" y="20477"/>
                  <a:pt x="9297" y="20489"/>
                  <a:pt x="9072" y="20489"/>
                </a:cubicBezTo>
                <a:cubicBezTo>
                  <a:pt x="8834" y="20489"/>
                  <a:pt x="8792" y="20477"/>
                  <a:pt x="8776" y="20408"/>
                </a:cubicBezTo>
                <a:cubicBezTo>
                  <a:pt x="8767" y="20365"/>
                  <a:pt x="8755" y="20326"/>
                  <a:pt x="8731" y="20326"/>
                </a:cubicBezTo>
                <a:cubicBezTo>
                  <a:pt x="8707" y="20326"/>
                  <a:pt x="8655" y="20305"/>
                  <a:pt x="8640" y="20272"/>
                </a:cubicBezTo>
                <a:cubicBezTo>
                  <a:pt x="8624" y="20239"/>
                  <a:pt x="8563" y="20203"/>
                  <a:pt x="8481" y="20191"/>
                </a:cubicBezTo>
                <a:cubicBezTo>
                  <a:pt x="8401" y="20180"/>
                  <a:pt x="8317" y="20139"/>
                  <a:pt x="8299" y="20110"/>
                </a:cubicBezTo>
                <a:cubicBezTo>
                  <a:pt x="8281" y="20082"/>
                  <a:pt x="8225" y="20045"/>
                  <a:pt x="8163" y="20029"/>
                </a:cubicBezTo>
                <a:cubicBezTo>
                  <a:pt x="8098" y="20013"/>
                  <a:pt x="7995" y="19941"/>
                  <a:pt x="7935" y="19867"/>
                </a:cubicBezTo>
                <a:cubicBezTo>
                  <a:pt x="7874" y="19791"/>
                  <a:pt x="7797" y="19732"/>
                  <a:pt x="7753" y="19732"/>
                </a:cubicBezTo>
                <a:cubicBezTo>
                  <a:pt x="7711" y="19732"/>
                  <a:pt x="7635" y="19703"/>
                  <a:pt x="7594" y="19651"/>
                </a:cubicBezTo>
                <a:cubicBezTo>
                  <a:pt x="7553" y="19598"/>
                  <a:pt x="7496" y="19550"/>
                  <a:pt x="7458" y="19543"/>
                </a:cubicBezTo>
                <a:cubicBezTo>
                  <a:pt x="7419" y="19536"/>
                  <a:pt x="7385" y="19488"/>
                  <a:pt x="7389" y="19462"/>
                </a:cubicBezTo>
                <a:cubicBezTo>
                  <a:pt x="7395" y="19431"/>
                  <a:pt x="7347" y="19435"/>
                  <a:pt x="7276" y="19435"/>
                </a:cubicBezTo>
                <a:cubicBezTo>
                  <a:pt x="7145" y="19435"/>
                  <a:pt x="7101" y="19384"/>
                  <a:pt x="7185" y="19326"/>
                </a:cubicBezTo>
                <a:cubicBezTo>
                  <a:pt x="7232" y="19294"/>
                  <a:pt x="7249" y="19273"/>
                  <a:pt x="7208" y="19272"/>
                </a:cubicBezTo>
                <a:cubicBezTo>
                  <a:pt x="7123" y="19270"/>
                  <a:pt x="7080" y="19191"/>
                  <a:pt x="7117" y="19110"/>
                </a:cubicBezTo>
                <a:cubicBezTo>
                  <a:pt x="7146" y="19046"/>
                  <a:pt x="7183" y="19029"/>
                  <a:pt x="7594" y="19029"/>
                </a:cubicBezTo>
                <a:cubicBezTo>
                  <a:pt x="7928" y="19029"/>
                  <a:pt x="8055" y="19035"/>
                  <a:pt x="8049" y="19002"/>
                </a:cubicBezTo>
                <a:cubicBezTo>
                  <a:pt x="8044" y="18977"/>
                  <a:pt x="8086" y="18917"/>
                  <a:pt x="8140" y="18894"/>
                </a:cubicBezTo>
                <a:cubicBezTo>
                  <a:pt x="8194" y="18871"/>
                  <a:pt x="8267" y="18823"/>
                  <a:pt x="8299" y="18786"/>
                </a:cubicBezTo>
                <a:cubicBezTo>
                  <a:pt x="8344" y="18733"/>
                  <a:pt x="8408" y="18732"/>
                  <a:pt x="8595" y="18732"/>
                </a:cubicBezTo>
                <a:lnTo>
                  <a:pt x="8822" y="18732"/>
                </a:lnTo>
                <a:lnTo>
                  <a:pt x="8890" y="18597"/>
                </a:lnTo>
                <a:cubicBezTo>
                  <a:pt x="8943" y="18465"/>
                  <a:pt x="9017" y="18407"/>
                  <a:pt x="9208" y="18407"/>
                </a:cubicBezTo>
                <a:cubicBezTo>
                  <a:pt x="9270" y="18407"/>
                  <a:pt x="9291" y="18402"/>
                  <a:pt x="9299" y="18299"/>
                </a:cubicBezTo>
                <a:cubicBezTo>
                  <a:pt x="9308" y="18190"/>
                  <a:pt x="9328" y="18173"/>
                  <a:pt x="9413" y="18164"/>
                </a:cubicBezTo>
                <a:cubicBezTo>
                  <a:pt x="9607" y="18143"/>
                  <a:pt x="9656" y="18108"/>
                  <a:pt x="9709" y="17975"/>
                </a:cubicBezTo>
                <a:cubicBezTo>
                  <a:pt x="9756" y="17857"/>
                  <a:pt x="9769" y="17823"/>
                  <a:pt x="9891" y="17813"/>
                </a:cubicBezTo>
                <a:cubicBezTo>
                  <a:pt x="10010" y="17802"/>
                  <a:pt x="10040" y="17789"/>
                  <a:pt x="10050" y="17705"/>
                </a:cubicBezTo>
                <a:cubicBezTo>
                  <a:pt x="10068" y="17551"/>
                  <a:pt x="10108" y="17515"/>
                  <a:pt x="10277" y="17515"/>
                </a:cubicBezTo>
                <a:lnTo>
                  <a:pt x="10436" y="17515"/>
                </a:lnTo>
                <a:lnTo>
                  <a:pt x="10459" y="17380"/>
                </a:lnTo>
                <a:cubicBezTo>
                  <a:pt x="10468" y="17246"/>
                  <a:pt x="10467" y="17236"/>
                  <a:pt x="10573" y="17218"/>
                </a:cubicBezTo>
                <a:cubicBezTo>
                  <a:pt x="10671" y="17201"/>
                  <a:pt x="10699" y="17183"/>
                  <a:pt x="10709" y="17083"/>
                </a:cubicBezTo>
                <a:cubicBezTo>
                  <a:pt x="10722" y="16947"/>
                  <a:pt x="10741" y="16894"/>
                  <a:pt x="10823" y="1689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41" name="Title Text"/>
          <p:cNvSpPr txBox="1">
            <a:spLocks noGrp="1"/>
          </p:cNvSpPr>
          <p:nvPr>
            <p:ph type="title"/>
          </p:nvPr>
        </p:nvSpPr>
        <p:spPr>
          <a:xfrm>
            <a:off x="1484560" y="100458"/>
            <a:ext cx="6174880" cy="1078261"/>
          </a:xfrm>
          <a:prstGeom prst="rect">
            <a:avLst/>
          </a:prstGeom>
          <a:effectLst>
            <a:outerShdw blurRad="25400" dist="12700" dir="2700000" rotWithShape="0">
              <a:srgbClr val="000000">
                <a:alpha val="75000"/>
              </a:srgbClr>
            </a:outerShdw>
          </a:effectLst>
        </p:spPr>
        <p:txBody>
          <a:bodyPr lIns="20091" tIns="20091" rIns="20091" bIns="20091">
            <a:noAutofit/>
          </a:bodyPr>
          <a:lstStyle>
            <a:lvl1pPr algn="ctr" defTabSz="308074">
              <a:defRPr sz="3200" b="1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4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826121" y="1634132"/>
            <a:ext cx="5485061" cy="3134322"/>
          </a:xfrm>
          <a:prstGeom prst="rect">
            <a:avLst/>
          </a:prstGeom>
          <a:effectLst>
            <a:outerShdw blurRad="12700" dist="12700" dir="2700000" rotWithShape="0">
              <a:srgbClr val="000000">
                <a:alpha val="80000"/>
              </a:srgbClr>
            </a:outerShdw>
          </a:effectLst>
        </p:spPr>
        <p:txBody>
          <a:bodyPr lIns="20091" tIns="20091" rIns="20091" bIns="20091" anchor="ctr">
            <a:noAutofit/>
          </a:bodyPr>
          <a:lstStyle>
            <a:lvl1pPr marL="131482" indent="-131482" defTabSz="308074">
              <a:spcBef>
                <a:spcPts val="1000"/>
              </a:spcBef>
              <a:buClr>
                <a:srgbClr val="000000"/>
              </a:buClr>
              <a:buBlip>
                <a:blip r:embed="rId4"/>
              </a:buBlip>
              <a:defRPr sz="1600">
                <a:solidFill>
                  <a:srgbClr val="FFFFFF"/>
                </a:solidFill>
              </a:defRPr>
            </a:lvl1pPr>
            <a:lvl2pPr marL="446881" indent="-126999" defTabSz="308074">
              <a:spcBef>
                <a:spcPts val="1000"/>
              </a:spcBef>
              <a:buClr>
                <a:srgbClr val="000000"/>
              </a:buClr>
              <a:buSzPct val="90000"/>
              <a:buBlip>
                <a:blip r:embed="rId5"/>
              </a:buBlip>
              <a:defRPr sz="1600">
                <a:solidFill>
                  <a:srgbClr val="D5D5D5"/>
                </a:solidFill>
              </a:defRPr>
            </a:lvl2pPr>
            <a:lvl3pPr marL="700881" indent="-127000" defTabSz="308074">
              <a:spcBef>
                <a:spcPts val="1000"/>
              </a:spcBef>
              <a:buClr>
                <a:srgbClr val="000000"/>
              </a:buClr>
              <a:buSzPct val="90000"/>
              <a:buFontTx/>
              <a:buBlip>
                <a:blip r:embed="rId6"/>
              </a:buBlip>
              <a:defRPr sz="1200">
                <a:solidFill>
                  <a:srgbClr val="D5D5D5"/>
                </a:solidFill>
              </a:defRPr>
            </a:lvl3pPr>
            <a:lvl4pPr marL="859631" indent="-82550" defTabSz="308074">
              <a:spcBef>
                <a:spcPts val="1000"/>
              </a:spcBef>
              <a:buClr>
                <a:srgbClr val="000000"/>
              </a:buClr>
              <a:buSzPct val="75000"/>
              <a:buBlip>
                <a:blip r:embed="rId7"/>
              </a:buBlip>
              <a:defRPr sz="1000">
                <a:solidFill>
                  <a:srgbClr val="D5D5D5"/>
                </a:solidFill>
              </a:defRPr>
            </a:lvl4pPr>
            <a:lvl5pPr marL="1062831" indent="-82550" defTabSz="308074">
              <a:spcBef>
                <a:spcPts val="1000"/>
              </a:spcBef>
              <a:buClr>
                <a:srgbClr val="000000"/>
              </a:buClr>
              <a:buSzPct val="75000"/>
              <a:buBlip>
                <a:blip r:embed="rId7"/>
              </a:buBlip>
              <a:defRPr sz="1000">
                <a:solidFill>
                  <a:srgbClr val="D5D5D5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505151" y="4916041"/>
            <a:ext cx="127001" cy="127001"/>
          </a:xfrm>
          <a:prstGeom prst="rect">
            <a:avLst/>
          </a:prstGeom>
        </p:spPr>
        <p:txBody>
          <a:bodyPr lIns="20091" tIns="20091" rIns="20091" bIns="20091" anchor="b"/>
          <a:lstStyle>
            <a:lvl1pPr algn="ctr" defTabSz="308074">
              <a:defRPr sz="5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2">
    <p:bg>
      <p:bgPr>
        <a:gradFill flip="none" rotWithShape="1">
          <a:gsLst>
            <a:gs pos="0">
              <a:srgbClr val="A09FAF"/>
            </a:gs>
            <a:gs pos="100000">
              <a:srgbClr val="5D5B69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"/>
          <p:cNvSpPr/>
          <p:nvPr/>
        </p:nvSpPr>
        <p:spPr>
          <a:xfrm>
            <a:off x="1055935" y="-87065"/>
            <a:ext cx="7032130" cy="5316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  <a:moveTo>
                  <a:pt x="1054" y="697"/>
                </a:moveTo>
                <a:cubicBezTo>
                  <a:pt x="763" y="697"/>
                  <a:pt x="527" y="1009"/>
                  <a:pt x="527" y="1394"/>
                </a:cubicBezTo>
                <a:lnTo>
                  <a:pt x="527" y="4790"/>
                </a:lnTo>
                <a:cubicBezTo>
                  <a:pt x="527" y="5175"/>
                  <a:pt x="763" y="5487"/>
                  <a:pt x="1054" y="5487"/>
                </a:cubicBezTo>
                <a:lnTo>
                  <a:pt x="20546" y="5487"/>
                </a:lnTo>
                <a:cubicBezTo>
                  <a:pt x="20837" y="5487"/>
                  <a:pt x="21073" y="5175"/>
                  <a:pt x="21073" y="4790"/>
                </a:cubicBezTo>
                <a:lnTo>
                  <a:pt x="21073" y="1394"/>
                </a:lnTo>
                <a:cubicBezTo>
                  <a:pt x="21073" y="1009"/>
                  <a:pt x="20837" y="697"/>
                  <a:pt x="20546" y="697"/>
                </a:cubicBezTo>
                <a:lnTo>
                  <a:pt x="1054" y="697"/>
                </a:lnTo>
                <a:close/>
                <a:moveTo>
                  <a:pt x="1054" y="5835"/>
                </a:moveTo>
                <a:cubicBezTo>
                  <a:pt x="763" y="5835"/>
                  <a:pt x="527" y="6147"/>
                  <a:pt x="527" y="6532"/>
                </a:cubicBezTo>
                <a:lnTo>
                  <a:pt x="527" y="20206"/>
                </a:lnTo>
                <a:cubicBezTo>
                  <a:pt x="527" y="20591"/>
                  <a:pt x="763" y="20903"/>
                  <a:pt x="1054" y="20903"/>
                </a:cubicBezTo>
                <a:lnTo>
                  <a:pt x="10141" y="20903"/>
                </a:lnTo>
                <a:cubicBezTo>
                  <a:pt x="10432" y="20903"/>
                  <a:pt x="10668" y="20591"/>
                  <a:pt x="10668" y="20206"/>
                </a:cubicBezTo>
                <a:lnTo>
                  <a:pt x="10668" y="6532"/>
                </a:lnTo>
                <a:cubicBezTo>
                  <a:pt x="10668" y="6147"/>
                  <a:pt x="10432" y="5835"/>
                  <a:pt x="10141" y="5835"/>
                </a:cubicBezTo>
                <a:lnTo>
                  <a:pt x="1054" y="5835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  <a:effectLst>
            <a:outerShdw blurRad="38100" dist="38100" dir="13500000" rotWithShape="0">
              <a:srgbClr val="000000">
                <a:alpha val="70000"/>
              </a:srgbClr>
            </a:outerShdw>
          </a:effectLst>
        </p:spPr>
        <p:txBody>
          <a:bodyPr lIns="13394" tIns="13394" rIns="13394" bIns="13394" anchor="ctr"/>
          <a:lstStyle/>
          <a:p>
            <a:pPr algn="ctr" defTabSz="241101">
              <a:defRPr sz="1200" b="1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51" name="Shape"/>
          <p:cNvSpPr/>
          <p:nvPr/>
        </p:nvSpPr>
        <p:spPr>
          <a:xfrm>
            <a:off x="1055935" y="-87065"/>
            <a:ext cx="7032130" cy="5316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  <a:moveTo>
                  <a:pt x="1054" y="697"/>
                </a:moveTo>
                <a:cubicBezTo>
                  <a:pt x="763" y="697"/>
                  <a:pt x="527" y="1009"/>
                  <a:pt x="527" y="1394"/>
                </a:cubicBezTo>
                <a:lnTo>
                  <a:pt x="527" y="4790"/>
                </a:lnTo>
                <a:cubicBezTo>
                  <a:pt x="527" y="5175"/>
                  <a:pt x="763" y="5487"/>
                  <a:pt x="1054" y="5487"/>
                </a:cubicBezTo>
                <a:lnTo>
                  <a:pt x="20546" y="5487"/>
                </a:lnTo>
                <a:cubicBezTo>
                  <a:pt x="20837" y="5487"/>
                  <a:pt x="21073" y="5175"/>
                  <a:pt x="21073" y="4790"/>
                </a:cubicBezTo>
                <a:lnTo>
                  <a:pt x="21073" y="1394"/>
                </a:lnTo>
                <a:cubicBezTo>
                  <a:pt x="21073" y="1009"/>
                  <a:pt x="20837" y="697"/>
                  <a:pt x="20546" y="697"/>
                </a:cubicBezTo>
                <a:lnTo>
                  <a:pt x="1054" y="697"/>
                </a:lnTo>
                <a:close/>
                <a:moveTo>
                  <a:pt x="1054" y="5835"/>
                </a:moveTo>
                <a:cubicBezTo>
                  <a:pt x="763" y="5835"/>
                  <a:pt x="527" y="6147"/>
                  <a:pt x="527" y="6532"/>
                </a:cubicBezTo>
                <a:lnTo>
                  <a:pt x="527" y="20206"/>
                </a:lnTo>
                <a:cubicBezTo>
                  <a:pt x="527" y="20591"/>
                  <a:pt x="763" y="20903"/>
                  <a:pt x="1054" y="20903"/>
                </a:cubicBezTo>
                <a:lnTo>
                  <a:pt x="10141" y="20903"/>
                </a:lnTo>
                <a:cubicBezTo>
                  <a:pt x="10432" y="20903"/>
                  <a:pt x="10668" y="20591"/>
                  <a:pt x="10668" y="20206"/>
                </a:cubicBezTo>
                <a:lnTo>
                  <a:pt x="10668" y="6532"/>
                </a:lnTo>
                <a:cubicBezTo>
                  <a:pt x="10668" y="6147"/>
                  <a:pt x="10432" y="5835"/>
                  <a:pt x="10141" y="5835"/>
                </a:cubicBezTo>
                <a:lnTo>
                  <a:pt x="1054" y="5835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  <a:effectLst>
            <a:outerShdw blurRad="38100" dist="38100" dir="2700000" rotWithShape="0">
              <a:srgbClr val="FFFFFF">
                <a:alpha val="60000"/>
              </a:srgbClr>
            </a:outerShdw>
          </a:effectLst>
        </p:spPr>
        <p:txBody>
          <a:bodyPr lIns="13394" tIns="13394" rIns="13394" bIns="13394" anchor="ctr"/>
          <a:lstStyle/>
          <a:p>
            <a:pPr algn="ctr" defTabSz="241101">
              <a:defRPr sz="1200" b="1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pic>
        <p:nvPicPr>
          <p:cNvPr id="252" name="New WOHS logo.jpg" descr="New WOHS logo.jpg"/>
          <p:cNvPicPr>
            <a:picLocks noChangeAspect="1"/>
          </p:cNvPicPr>
          <p:nvPr/>
        </p:nvPicPr>
        <p:blipFill>
          <a:blip r:embed="rId2"/>
          <a:srcRect l="4712" t="6202" r="3912" b="5302"/>
          <a:stretch>
            <a:fillRect/>
          </a:stretch>
        </p:blipFill>
        <p:spPr>
          <a:xfrm>
            <a:off x="1294020" y="169617"/>
            <a:ext cx="377032" cy="3171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7" extrusionOk="0">
                <a:moveTo>
                  <a:pt x="10618" y="0"/>
                </a:moveTo>
                <a:cubicBezTo>
                  <a:pt x="9556" y="0"/>
                  <a:pt x="9498" y="6"/>
                  <a:pt x="9459" y="81"/>
                </a:cubicBezTo>
                <a:cubicBezTo>
                  <a:pt x="9434" y="127"/>
                  <a:pt x="9396" y="162"/>
                  <a:pt x="9345" y="162"/>
                </a:cubicBezTo>
                <a:cubicBezTo>
                  <a:pt x="9297" y="162"/>
                  <a:pt x="9251" y="185"/>
                  <a:pt x="9231" y="216"/>
                </a:cubicBezTo>
                <a:cubicBezTo>
                  <a:pt x="9206" y="255"/>
                  <a:pt x="9095" y="279"/>
                  <a:pt x="8890" y="297"/>
                </a:cubicBezTo>
                <a:cubicBezTo>
                  <a:pt x="8683" y="315"/>
                  <a:pt x="8584" y="342"/>
                  <a:pt x="8572" y="378"/>
                </a:cubicBezTo>
                <a:cubicBezTo>
                  <a:pt x="8562" y="408"/>
                  <a:pt x="8529" y="432"/>
                  <a:pt x="8504" y="432"/>
                </a:cubicBezTo>
                <a:cubicBezTo>
                  <a:pt x="8478" y="432"/>
                  <a:pt x="8444" y="474"/>
                  <a:pt x="8435" y="514"/>
                </a:cubicBezTo>
                <a:cubicBezTo>
                  <a:pt x="8423" y="570"/>
                  <a:pt x="8371" y="574"/>
                  <a:pt x="8208" y="595"/>
                </a:cubicBezTo>
                <a:cubicBezTo>
                  <a:pt x="8076" y="611"/>
                  <a:pt x="7998" y="639"/>
                  <a:pt x="7981" y="676"/>
                </a:cubicBezTo>
                <a:cubicBezTo>
                  <a:pt x="7966" y="708"/>
                  <a:pt x="7923" y="757"/>
                  <a:pt x="7890" y="757"/>
                </a:cubicBezTo>
                <a:cubicBezTo>
                  <a:pt x="7857" y="757"/>
                  <a:pt x="7831" y="768"/>
                  <a:pt x="7821" y="811"/>
                </a:cubicBezTo>
                <a:cubicBezTo>
                  <a:pt x="7810" y="864"/>
                  <a:pt x="7765" y="892"/>
                  <a:pt x="7708" y="892"/>
                </a:cubicBezTo>
                <a:cubicBezTo>
                  <a:pt x="7658" y="892"/>
                  <a:pt x="7635" y="918"/>
                  <a:pt x="7640" y="946"/>
                </a:cubicBezTo>
                <a:cubicBezTo>
                  <a:pt x="7644" y="973"/>
                  <a:pt x="7606" y="1007"/>
                  <a:pt x="7549" y="1027"/>
                </a:cubicBezTo>
                <a:cubicBezTo>
                  <a:pt x="7491" y="1047"/>
                  <a:pt x="7421" y="1096"/>
                  <a:pt x="7412" y="1135"/>
                </a:cubicBezTo>
                <a:cubicBezTo>
                  <a:pt x="7401" y="1186"/>
                  <a:pt x="7381" y="1216"/>
                  <a:pt x="7299" y="1216"/>
                </a:cubicBezTo>
                <a:cubicBezTo>
                  <a:pt x="7212" y="1216"/>
                  <a:pt x="7175" y="1238"/>
                  <a:pt x="7162" y="1297"/>
                </a:cubicBezTo>
                <a:cubicBezTo>
                  <a:pt x="7153" y="1340"/>
                  <a:pt x="7120" y="1379"/>
                  <a:pt x="7094" y="1379"/>
                </a:cubicBezTo>
                <a:cubicBezTo>
                  <a:pt x="7067" y="1379"/>
                  <a:pt x="7035" y="1390"/>
                  <a:pt x="7026" y="1433"/>
                </a:cubicBezTo>
                <a:cubicBezTo>
                  <a:pt x="7013" y="1489"/>
                  <a:pt x="6987" y="1514"/>
                  <a:pt x="6912" y="1514"/>
                </a:cubicBezTo>
                <a:cubicBezTo>
                  <a:pt x="6824" y="1514"/>
                  <a:pt x="6816" y="1545"/>
                  <a:pt x="6798" y="1649"/>
                </a:cubicBezTo>
                <a:cubicBezTo>
                  <a:pt x="6787" y="1715"/>
                  <a:pt x="6736" y="1774"/>
                  <a:pt x="6707" y="1784"/>
                </a:cubicBezTo>
                <a:cubicBezTo>
                  <a:pt x="6568" y="1833"/>
                  <a:pt x="6437" y="1947"/>
                  <a:pt x="6412" y="2027"/>
                </a:cubicBezTo>
                <a:cubicBezTo>
                  <a:pt x="6396" y="2076"/>
                  <a:pt x="6371" y="2108"/>
                  <a:pt x="6344" y="2108"/>
                </a:cubicBezTo>
                <a:cubicBezTo>
                  <a:pt x="6316" y="2108"/>
                  <a:pt x="6275" y="2128"/>
                  <a:pt x="6275" y="2162"/>
                </a:cubicBezTo>
                <a:cubicBezTo>
                  <a:pt x="6275" y="2197"/>
                  <a:pt x="6266" y="2232"/>
                  <a:pt x="6230" y="2243"/>
                </a:cubicBezTo>
                <a:cubicBezTo>
                  <a:pt x="6194" y="2255"/>
                  <a:pt x="6162" y="2293"/>
                  <a:pt x="6162" y="2325"/>
                </a:cubicBezTo>
                <a:cubicBezTo>
                  <a:pt x="6162" y="2356"/>
                  <a:pt x="6129" y="2394"/>
                  <a:pt x="6093" y="2406"/>
                </a:cubicBezTo>
                <a:cubicBezTo>
                  <a:pt x="6057" y="2417"/>
                  <a:pt x="6025" y="2455"/>
                  <a:pt x="6025" y="2487"/>
                </a:cubicBezTo>
                <a:cubicBezTo>
                  <a:pt x="6025" y="2518"/>
                  <a:pt x="5991" y="2557"/>
                  <a:pt x="5957" y="2568"/>
                </a:cubicBezTo>
                <a:cubicBezTo>
                  <a:pt x="5923" y="2579"/>
                  <a:pt x="5898" y="2608"/>
                  <a:pt x="5889" y="2649"/>
                </a:cubicBezTo>
                <a:cubicBezTo>
                  <a:pt x="5874" y="2717"/>
                  <a:pt x="5840" y="2730"/>
                  <a:pt x="5480" y="2730"/>
                </a:cubicBezTo>
                <a:cubicBezTo>
                  <a:pt x="5104" y="2730"/>
                  <a:pt x="5064" y="2728"/>
                  <a:pt x="5025" y="2811"/>
                </a:cubicBezTo>
                <a:cubicBezTo>
                  <a:pt x="5002" y="2859"/>
                  <a:pt x="5003" y="2925"/>
                  <a:pt x="5002" y="2946"/>
                </a:cubicBezTo>
                <a:cubicBezTo>
                  <a:pt x="5000" y="3002"/>
                  <a:pt x="4777" y="3025"/>
                  <a:pt x="4434" y="3027"/>
                </a:cubicBezTo>
                <a:lnTo>
                  <a:pt x="4115" y="3027"/>
                </a:lnTo>
                <a:lnTo>
                  <a:pt x="4093" y="3163"/>
                </a:lnTo>
                <a:cubicBezTo>
                  <a:pt x="4067" y="3280"/>
                  <a:pt x="4055" y="3293"/>
                  <a:pt x="3888" y="3325"/>
                </a:cubicBezTo>
                <a:cubicBezTo>
                  <a:pt x="3735" y="3354"/>
                  <a:pt x="3702" y="3376"/>
                  <a:pt x="3638" y="3487"/>
                </a:cubicBezTo>
                <a:cubicBezTo>
                  <a:pt x="3576" y="3595"/>
                  <a:pt x="3531" y="3622"/>
                  <a:pt x="3433" y="3622"/>
                </a:cubicBezTo>
                <a:cubicBezTo>
                  <a:pt x="3233" y="3623"/>
                  <a:pt x="3166" y="3652"/>
                  <a:pt x="3138" y="3784"/>
                </a:cubicBezTo>
                <a:cubicBezTo>
                  <a:pt x="3114" y="3893"/>
                  <a:pt x="3105" y="3929"/>
                  <a:pt x="2979" y="3946"/>
                </a:cubicBezTo>
                <a:cubicBezTo>
                  <a:pt x="2857" y="3963"/>
                  <a:pt x="2829" y="3971"/>
                  <a:pt x="2819" y="4054"/>
                </a:cubicBezTo>
                <a:cubicBezTo>
                  <a:pt x="2799" y="4228"/>
                  <a:pt x="2787" y="4244"/>
                  <a:pt x="2660" y="4244"/>
                </a:cubicBezTo>
                <a:cubicBezTo>
                  <a:pt x="2553" y="4244"/>
                  <a:pt x="2540" y="4275"/>
                  <a:pt x="2501" y="4379"/>
                </a:cubicBezTo>
                <a:cubicBezTo>
                  <a:pt x="2475" y="4449"/>
                  <a:pt x="2418" y="4492"/>
                  <a:pt x="2365" y="4514"/>
                </a:cubicBezTo>
                <a:cubicBezTo>
                  <a:pt x="2311" y="4536"/>
                  <a:pt x="2236" y="4627"/>
                  <a:pt x="2205" y="4703"/>
                </a:cubicBezTo>
                <a:cubicBezTo>
                  <a:pt x="2167" y="4799"/>
                  <a:pt x="2126" y="4821"/>
                  <a:pt x="2046" y="4838"/>
                </a:cubicBezTo>
                <a:cubicBezTo>
                  <a:pt x="1960" y="4858"/>
                  <a:pt x="1938" y="4893"/>
                  <a:pt x="1933" y="4974"/>
                </a:cubicBezTo>
                <a:cubicBezTo>
                  <a:pt x="1923" y="5112"/>
                  <a:pt x="1907" y="5136"/>
                  <a:pt x="1796" y="5163"/>
                </a:cubicBezTo>
                <a:cubicBezTo>
                  <a:pt x="1716" y="5182"/>
                  <a:pt x="1714" y="5191"/>
                  <a:pt x="1705" y="5298"/>
                </a:cubicBezTo>
                <a:cubicBezTo>
                  <a:pt x="1697" y="5395"/>
                  <a:pt x="1668" y="5424"/>
                  <a:pt x="1614" y="5433"/>
                </a:cubicBezTo>
                <a:cubicBezTo>
                  <a:pt x="1563" y="5442"/>
                  <a:pt x="1544" y="5491"/>
                  <a:pt x="1523" y="5595"/>
                </a:cubicBezTo>
                <a:cubicBezTo>
                  <a:pt x="1500" y="5712"/>
                  <a:pt x="1481" y="5747"/>
                  <a:pt x="1410" y="5757"/>
                </a:cubicBezTo>
                <a:cubicBezTo>
                  <a:pt x="1338" y="5767"/>
                  <a:pt x="1314" y="5806"/>
                  <a:pt x="1296" y="5920"/>
                </a:cubicBezTo>
                <a:cubicBezTo>
                  <a:pt x="1282" y="6008"/>
                  <a:pt x="1244" y="6043"/>
                  <a:pt x="1205" y="6055"/>
                </a:cubicBezTo>
                <a:cubicBezTo>
                  <a:pt x="1163" y="6068"/>
                  <a:pt x="1137" y="6110"/>
                  <a:pt x="1137" y="6190"/>
                </a:cubicBezTo>
                <a:cubicBezTo>
                  <a:pt x="1137" y="6272"/>
                  <a:pt x="1136" y="6311"/>
                  <a:pt x="1091" y="6325"/>
                </a:cubicBezTo>
                <a:cubicBezTo>
                  <a:pt x="1046" y="6339"/>
                  <a:pt x="1008" y="6385"/>
                  <a:pt x="1000" y="6487"/>
                </a:cubicBezTo>
                <a:cubicBezTo>
                  <a:pt x="993" y="6595"/>
                  <a:pt x="983" y="6641"/>
                  <a:pt x="932" y="6649"/>
                </a:cubicBezTo>
                <a:cubicBezTo>
                  <a:pt x="859" y="6662"/>
                  <a:pt x="766" y="6865"/>
                  <a:pt x="728" y="7109"/>
                </a:cubicBezTo>
                <a:cubicBezTo>
                  <a:pt x="712" y="7206"/>
                  <a:pt x="699" y="7259"/>
                  <a:pt x="659" y="7271"/>
                </a:cubicBezTo>
                <a:cubicBezTo>
                  <a:pt x="617" y="7284"/>
                  <a:pt x="591" y="7328"/>
                  <a:pt x="591" y="7406"/>
                </a:cubicBezTo>
                <a:cubicBezTo>
                  <a:pt x="591" y="7471"/>
                  <a:pt x="574" y="7529"/>
                  <a:pt x="546" y="7541"/>
                </a:cubicBezTo>
                <a:cubicBezTo>
                  <a:pt x="514" y="7556"/>
                  <a:pt x="500" y="7604"/>
                  <a:pt x="500" y="7704"/>
                </a:cubicBezTo>
                <a:cubicBezTo>
                  <a:pt x="500" y="7792"/>
                  <a:pt x="479" y="7882"/>
                  <a:pt x="455" y="7893"/>
                </a:cubicBezTo>
                <a:cubicBezTo>
                  <a:pt x="432" y="7903"/>
                  <a:pt x="413" y="7943"/>
                  <a:pt x="409" y="8001"/>
                </a:cubicBezTo>
                <a:cubicBezTo>
                  <a:pt x="405" y="8059"/>
                  <a:pt x="353" y="8158"/>
                  <a:pt x="318" y="8190"/>
                </a:cubicBezTo>
                <a:cubicBezTo>
                  <a:pt x="269" y="8236"/>
                  <a:pt x="258" y="8329"/>
                  <a:pt x="227" y="8650"/>
                </a:cubicBezTo>
                <a:cubicBezTo>
                  <a:pt x="206" y="8874"/>
                  <a:pt x="175" y="9062"/>
                  <a:pt x="159" y="9082"/>
                </a:cubicBezTo>
                <a:cubicBezTo>
                  <a:pt x="144" y="9102"/>
                  <a:pt x="136" y="9162"/>
                  <a:pt x="136" y="9217"/>
                </a:cubicBezTo>
                <a:cubicBezTo>
                  <a:pt x="136" y="9273"/>
                  <a:pt x="129" y="9359"/>
                  <a:pt x="114" y="9379"/>
                </a:cubicBezTo>
                <a:cubicBezTo>
                  <a:pt x="28" y="9495"/>
                  <a:pt x="0" y="9779"/>
                  <a:pt x="0" y="11028"/>
                </a:cubicBezTo>
                <a:cubicBezTo>
                  <a:pt x="0" y="12085"/>
                  <a:pt x="9" y="12344"/>
                  <a:pt x="45" y="12380"/>
                </a:cubicBezTo>
                <a:cubicBezTo>
                  <a:pt x="70" y="12404"/>
                  <a:pt x="103" y="12489"/>
                  <a:pt x="114" y="12569"/>
                </a:cubicBezTo>
                <a:cubicBezTo>
                  <a:pt x="135" y="12728"/>
                  <a:pt x="149" y="12851"/>
                  <a:pt x="159" y="12866"/>
                </a:cubicBezTo>
                <a:cubicBezTo>
                  <a:pt x="163" y="12872"/>
                  <a:pt x="179" y="12904"/>
                  <a:pt x="182" y="12920"/>
                </a:cubicBezTo>
                <a:cubicBezTo>
                  <a:pt x="184" y="12936"/>
                  <a:pt x="194" y="12953"/>
                  <a:pt x="205" y="12974"/>
                </a:cubicBezTo>
                <a:cubicBezTo>
                  <a:pt x="216" y="12996"/>
                  <a:pt x="237" y="13149"/>
                  <a:pt x="250" y="13299"/>
                </a:cubicBezTo>
                <a:cubicBezTo>
                  <a:pt x="263" y="13449"/>
                  <a:pt x="294" y="13591"/>
                  <a:pt x="318" y="13623"/>
                </a:cubicBezTo>
                <a:cubicBezTo>
                  <a:pt x="364" y="13684"/>
                  <a:pt x="364" y="13694"/>
                  <a:pt x="364" y="13812"/>
                </a:cubicBezTo>
                <a:cubicBezTo>
                  <a:pt x="364" y="13853"/>
                  <a:pt x="396" y="13909"/>
                  <a:pt x="432" y="13920"/>
                </a:cubicBezTo>
                <a:cubicBezTo>
                  <a:pt x="481" y="13936"/>
                  <a:pt x="500" y="13958"/>
                  <a:pt x="500" y="14056"/>
                </a:cubicBezTo>
                <a:cubicBezTo>
                  <a:pt x="500" y="14127"/>
                  <a:pt x="521" y="14243"/>
                  <a:pt x="546" y="14299"/>
                </a:cubicBezTo>
                <a:cubicBezTo>
                  <a:pt x="570" y="14355"/>
                  <a:pt x="592" y="14488"/>
                  <a:pt x="614" y="14596"/>
                </a:cubicBezTo>
                <a:cubicBezTo>
                  <a:pt x="636" y="14705"/>
                  <a:pt x="682" y="14802"/>
                  <a:pt x="705" y="14812"/>
                </a:cubicBezTo>
                <a:cubicBezTo>
                  <a:pt x="728" y="14823"/>
                  <a:pt x="761" y="14900"/>
                  <a:pt x="773" y="14975"/>
                </a:cubicBezTo>
                <a:cubicBezTo>
                  <a:pt x="785" y="15049"/>
                  <a:pt x="815" y="15098"/>
                  <a:pt x="841" y="15110"/>
                </a:cubicBezTo>
                <a:cubicBezTo>
                  <a:pt x="868" y="15122"/>
                  <a:pt x="887" y="15174"/>
                  <a:pt x="887" y="15218"/>
                </a:cubicBezTo>
                <a:cubicBezTo>
                  <a:pt x="887" y="15261"/>
                  <a:pt x="910" y="15333"/>
                  <a:pt x="955" y="15380"/>
                </a:cubicBezTo>
                <a:cubicBezTo>
                  <a:pt x="1000" y="15427"/>
                  <a:pt x="1046" y="15489"/>
                  <a:pt x="1046" y="15515"/>
                </a:cubicBezTo>
                <a:cubicBezTo>
                  <a:pt x="1046" y="15542"/>
                  <a:pt x="1083" y="15613"/>
                  <a:pt x="1137" y="15677"/>
                </a:cubicBezTo>
                <a:cubicBezTo>
                  <a:pt x="1194" y="15745"/>
                  <a:pt x="1251" y="15837"/>
                  <a:pt x="1251" y="15894"/>
                </a:cubicBezTo>
                <a:cubicBezTo>
                  <a:pt x="1251" y="15965"/>
                  <a:pt x="1265" y="15993"/>
                  <a:pt x="1319" y="16002"/>
                </a:cubicBezTo>
                <a:cubicBezTo>
                  <a:pt x="1378" y="16012"/>
                  <a:pt x="1402" y="16049"/>
                  <a:pt x="1410" y="16164"/>
                </a:cubicBezTo>
                <a:cubicBezTo>
                  <a:pt x="1418" y="16277"/>
                  <a:pt x="1421" y="16316"/>
                  <a:pt x="1478" y="16326"/>
                </a:cubicBezTo>
                <a:cubicBezTo>
                  <a:pt x="1517" y="16333"/>
                  <a:pt x="1546" y="16348"/>
                  <a:pt x="1546" y="16380"/>
                </a:cubicBezTo>
                <a:cubicBezTo>
                  <a:pt x="1546" y="16412"/>
                  <a:pt x="1569" y="16471"/>
                  <a:pt x="1592" y="16488"/>
                </a:cubicBezTo>
                <a:cubicBezTo>
                  <a:pt x="1614" y="16505"/>
                  <a:pt x="1637" y="16540"/>
                  <a:pt x="1637" y="16569"/>
                </a:cubicBezTo>
                <a:cubicBezTo>
                  <a:pt x="1637" y="16599"/>
                  <a:pt x="1680" y="16617"/>
                  <a:pt x="1728" y="16623"/>
                </a:cubicBezTo>
                <a:cubicBezTo>
                  <a:pt x="1788" y="16632"/>
                  <a:pt x="1829" y="16673"/>
                  <a:pt x="1864" y="16759"/>
                </a:cubicBezTo>
                <a:cubicBezTo>
                  <a:pt x="1893" y="16827"/>
                  <a:pt x="1947" y="16911"/>
                  <a:pt x="1978" y="16921"/>
                </a:cubicBezTo>
                <a:cubicBezTo>
                  <a:pt x="2019" y="16934"/>
                  <a:pt x="2024" y="16956"/>
                  <a:pt x="2024" y="17056"/>
                </a:cubicBezTo>
                <a:cubicBezTo>
                  <a:pt x="2024" y="17188"/>
                  <a:pt x="2035" y="17218"/>
                  <a:pt x="2137" y="17218"/>
                </a:cubicBezTo>
                <a:cubicBezTo>
                  <a:pt x="2269" y="17218"/>
                  <a:pt x="2319" y="17266"/>
                  <a:pt x="2319" y="17407"/>
                </a:cubicBezTo>
                <a:cubicBezTo>
                  <a:pt x="2319" y="17509"/>
                  <a:pt x="2338" y="17504"/>
                  <a:pt x="2501" y="17515"/>
                </a:cubicBezTo>
                <a:cubicBezTo>
                  <a:pt x="2670" y="17527"/>
                  <a:pt x="2667" y="17544"/>
                  <a:pt x="2683" y="17678"/>
                </a:cubicBezTo>
                <a:cubicBezTo>
                  <a:pt x="2698" y="17806"/>
                  <a:pt x="2711" y="17801"/>
                  <a:pt x="2842" y="17813"/>
                </a:cubicBezTo>
                <a:cubicBezTo>
                  <a:pt x="2964" y="17823"/>
                  <a:pt x="2977" y="17857"/>
                  <a:pt x="3024" y="17975"/>
                </a:cubicBezTo>
                <a:cubicBezTo>
                  <a:pt x="3077" y="18107"/>
                  <a:pt x="3126" y="18143"/>
                  <a:pt x="3320" y="18164"/>
                </a:cubicBezTo>
                <a:cubicBezTo>
                  <a:pt x="3398" y="18173"/>
                  <a:pt x="3432" y="18197"/>
                  <a:pt x="3456" y="18299"/>
                </a:cubicBezTo>
                <a:cubicBezTo>
                  <a:pt x="3479" y="18395"/>
                  <a:pt x="3490" y="18407"/>
                  <a:pt x="3547" y="18407"/>
                </a:cubicBezTo>
                <a:cubicBezTo>
                  <a:pt x="3691" y="18407"/>
                  <a:pt x="3800" y="18478"/>
                  <a:pt x="3820" y="18597"/>
                </a:cubicBezTo>
                <a:lnTo>
                  <a:pt x="3843" y="18732"/>
                </a:lnTo>
                <a:lnTo>
                  <a:pt x="4138" y="18732"/>
                </a:lnTo>
                <a:cubicBezTo>
                  <a:pt x="4371" y="18742"/>
                  <a:pt x="4423" y="18759"/>
                  <a:pt x="4456" y="18813"/>
                </a:cubicBezTo>
                <a:cubicBezTo>
                  <a:pt x="4479" y="18850"/>
                  <a:pt x="4541" y="18894"/>
                  <a:pt x="4570" y="18894"/>
                </a:cubicBezTo>
                <a:cubicBezTo>
                  <a:pt x="4600" y="18894"/>
                  <a:pt x="4650" y="18908"/>
                  <a:pt x="4684" y="18948"/>
                </a:cubicBezTo>
                <a:cubicBezTo>
                  <a:pt x="4736" y="19010"/>
                  <a:pt x="4794" y="19044"/>
                  <a:pt x="5116" y="19056"/>
                </a:cubicBezTo>
                <a:cubicBezTo>
                  <a:pt x="5433" y="19068"/>
                  <a:pt x="5513" y="19081"/>
                  <a:pt x="5548" y="19137"/>
                </a:cubicBezTo>
                <a:cubicBezTo>
                  <a:pt x="5579" y="19189"/>
                  <a:pt x="5646" y="19191"/>
                  <a:pt x="5798" y="19191"/>
                </a:cubicBezTo>
                <a:cubicBezTo>
                  <a:pt x="5937" y="19191"/>
                  <a:pt x="6007" y="19206"/>
                  <a:pt x="6025" y="19245"/>
                </a:cubicBezTo>
                <a:cubicBezTo>
                  <a:pt x="6040" y="19276"/>
                  <a:pt x="6118" y="19309"/>
                  <a:pt x="6207" y="19326"/>
                </a:cubicBezTo>
                <a:cubicBezTo>
                  <a:pt x="6352" y="19355"/>
                  <a:pt x="6363" y="19381"/>
                  <a:pt x="6389" y="19489"/>
                </a:cubicBezTo>
                <a:cubicBezTo>
                  <a:pt x="6411" y="19578"/>
                  <a:pt x="6451" y="19625"/>
                  <a:pt x="6525" y="19651"/>
                </a:cubicBezTo>
                <a:cubicBezTo>
                  <a:pt x="6601" y="19676"/>
                  <a:pt x="6640" y="19722"/>
                  <a:pt x="6662" y="19813"/>
                </a:cubicBezTo>
                <a:cubicBezTo>
                  <a:pt x="6684" y="19905"/>
                  <a:pt x="6704" y="19929"/>
                  <a:pt x="6776" y="19948"/>
                </a:cubicBezTo>
                <a:cubicBezTo>
                  <a:pt x="6828" y="19962"/>
                  <a:pt x="6880" y="19999"/>
                  <a:pt x="6889" y="20029"/>
                </a:cubicBezTo>
                <a:cubicBezTo>
                  <a:pt x="6899" y="20059"/>
                  <a:pt x="6936" y="20083"/>
                  <a:pt x="6957" y="20083"/>
                </a:cubicBezTo>
                <a:cubicBezTo>
                  <a:pt x="6979" y="20083"/>
                  <a:pt x="7050" y="20160"/>
                  <a:pt x="7117" y="20245"/>
                </a:cubicBezTo>
                <a:cubicBezTo>
                  <a:pt x="7198" y="20351"/>
                  <a:pt x="7263" y="20408"/>
                  <a:pt x="7321" y="20408"/>
                </a:cubicBezTo>
                <a:cubicBezTo>
                  <a:pt x="7380" y="20408"/>
                  <a:pt x="7401" y="20436"/>
                  <a:pt x="7412" y="20489"/>
                </a:cubicBezTo>
                <a:cubicBezTo>
                  <a:pt x="7425" y="20548"/>
                  <a:pt x="7462" y="20543"/>
                  <a:pt x="7549" y="20543"/>
                </a:cubicBezTo>
                <a:cubicBezTo>
                  <a:pt x="7635" y="20543"/>
                  <a:pt x="7672" y="20565"/>
                  <a:pt x="7685" y="20624"/>
                </a:cubicBezTo>
                <a:cubicBezTo>
                  <a:pt x="7695" y="20667"/>
                  <a:pt x="7719" y="20705"/>
                  <a:pt x="7753" y="20705"/>
                </a:cubicBezTo>
                <a:cubicBezTo>
                  <a:pt x="7787" y="20705"/>
                  <a:pt x="7854" y="20743"/>
                  <a:pt x="7890" y="20786"/>
                </a:cubicBezTo>
                <a:cubicBezTo>
                  <a:pt x="7931" y="20835"/>
                  <a:pt x="7998" y="20867"/>
                  <a:pt x="8072" y="20867"/>
                </a:cubicBezTo>
                <a:cubicBezTo>
                  <a:pt x="8162" y="20867"/>
                  <a:pt x="8195" y="20889"/>
                  <a:pt x="8208" y="20948"/>
                </a:cubicBezTo>
                <a:cubicBezTo>
                  <a:pt x="8220" y="21004"/>
                  <a:pt x="8254" y="21029"/>
                  <a:pt x="8322" y="21029"/>
                </a:cubicBezTo>
                <a:cubicBezTo>
                  <a:pt x="8376" y="21029"/>
                  <a:pt x="8425" y="21050"/>
                  <a:pt x="8435" y="21083"/>
                </a:cubicBezTo>
                <a:cubicBezTo>
                  <a:pt x="8446" y="21116"/>
                  <a:pt x="8523" y="21151"/>
                  <a:pt x="8595" y="21164"/>
                </a:cubicBezTo>
                <a:cubicBezTo>
                  <a:pt x="8666" y="21178"/>
                  <a:pt x="8722" y="21219"/>
                  <a:pt x="8731" y="21246"/>
                </a:cubicBezTo>
                <a:cubicBezTo>
                  <a:pt x="8741" y="21276"/>
                  <a:pt x="8843" y="21283"/>
                  <a:pt x="9027" y="21300"/>
                </a:cubicBezTo>
                <a:cubicBezTo>
                  <a:pt x="9190" y="21315"/>
                  <a:pt x="9331" y="21355"/>
                  <a:pt x="9345" y="21381"/>
                </a:cubicBezTo>
                <a:cubicBezTo>
                  <a:pt x="9358" y="21406"/>
                  <a:pt x="9400" y="21464"/>
                  <a:pt x="9436" y="21489"/>
                </a:cubicBezTo>
                <a:cubicBezTo>
                  <a:pt x="9472" y="21514"/>
                  <a:pt x="9508" y="21546"/>
                  <a:pt x="9504" y="21570"/>
                </a:cubicBezTo>
                <a:cubicBezTo>
                  <a:pt x="9498" y="21600"/>
                  <a:pt x="9822" y="21597"/>
                  <a:pt x="10595" y="21597"/>
                </a:cubicBezTo>
                <a:cubicBezTo>
                  <a:pt x="11505" y="21597"/>
                  <a:pt x="11677" y="21589"/>
                  <a:pt x="11709" y="21543"/>
                </a:cubicBezTo>
                <a:cubicBezTo>
                  <a:pt x="11791" y="21427"/>
                  <a:pt x="12024" y="21325"/>
                  <a:pt x="12255" y="21300"/>
                </a:cubicBezTo>
                <a:cubicBezTo>
                  <a:pt x="12385" y="21285"/>
                  <a:pt x="12510" y="21272"/>
                  <a:pt x="12528" y="21246"/>
                </a:cubicBezTo>
                <a:cubicBezTo>
                  <a:pt x="12546" y="21219"/>
                  <a:pt x="12630" y="21176"/>
                  <a:pt x="12710" y="21164"/>
                </a:cubicBezTo>
                <a:cubicBezTo>
                  <a:pt x="12792" y="21152"/>
                  <a:pt x="12853" y="21118"/>
                  <a:pt x="12869" y="21083"/>
                </a:cubicBezTo>
                <a:cubicBezTo>
                  <a:pt x="12885" y="21050"/>
                  <a:pt x="12927" y="21029"/>
                  <a:pt x="12960" y="21029"/>
                </a:cubicBezTo>
                <a:cubicBezTo>
                  <a:pt x="12993" y="21029"/>
                  <a:pt x="13019" y="20991"/>
                  <a:pt x="13028" y="20948"/>
                </a:cubicBezTo>
                <a:cubicBezTo>
                  <a:pt x="13042" y="20886"/>
                  <a:pt x="13081" y="20867"/>
                  <a:pt x="13187" y="20867"/>
                </a:cubicBezTo>
                <a:cubicBezTo>
                  <a:pt x="13281" y="20867"/>
                  <a:pt x="13353" y="20840"/>
                  <a:pt x="13392" y="20786"/>
                </a:cubicBezTo>
                <a:cubicBezTo>
                  <a:pt x="13423" y="20743"/>
                  <a:pt x="13462" y="20705"/>
                  <a:pt x="13483" y="20705"/>
                </a:cubicBezTo>
                <a:cubicBezTo>
                  <a:pt x="13504" y="20705"/>
                  <a:pt x="13519" y="20667"/>
                  <a:pt x="13528" y="20624"/>
                </a:cubicBezTo>
                <a:cubicBezTo>
                  <a:pt x="13541" y="20565"/>
                  <a:pt x="13579" y="20543"/>
                  <a:pt x="13665" y="20543"/>
                </a:cubicBezTo>
                <a:cubicBezTo>
                  <a:pt x="13751" y="20543"/>
                  <a:pt x="13788" y="20548"/>
                  <a:pt x="13801" y="20489"/>
                </a:cubicBezTo>
                <a:cubicBezTo>
                  <a:pt x="13814" y="20429"/>
                  <a:pt x="13848" y="20408"/>
                  <a:pt x="13938" y="20408"/>
                </a:cubicBezTo>
                <a:cubicBezTo>
                  <a:pt x="14013" y="20408"/>
                  <a:pt x="14051" y="20386"/>
                  <a:pt x="14051" y="20354"/>
                </a:cubicBezTo>
                <a:cubicBezTo>
                  <a:pt x="14051" y="20293"/>
                  <a:pt x="14205" y="20083"/>
                  <a:pt x="14256" y="20083"/>
                </a:cubicBezTo>
                <a:cubicBezTo>
                  <a:pt x="14276" y="20083"/>
                  <a:pt x="14314" y="20059"/>
                  <a:pt x="14324" y="20029"/>
                </a:cubicBezTo>
                <a:cubicBezTo>
                  <a:pt x="14334" y="19999"/>
                  <a:pt x="14383" y="19963"/>
                  <a:pt x="14438" y="19948"/>
                </a:cubicBezTo>
                <a:cubicBezTo>
                  <a:pt x="14493" y="19934"/>
                  <a:pt x="14556" y="19882"/>
                  <a:pt x="14574" y="19840"/>
                </a:cubicBezTo>
                <a:cubicBezTo>
                  <a:pt x="14593" y="19798"/>
                  <a:pt x="14625" y="19773"/>
                  <a:pt x="14643" y="19786"/>
                </a:cubicBezTo>
                <a:cubicBezTo>
                  <a:pt x="14660" y="19798"/>
                  <a:pt x="14665" y="19794"/>
                  <a:pt x="14665" y="19759"/>
                </a:cubicBezTo>
                <a:cubicBezTo>
                  <a:pt x="14665" y="19723"/>
                  <a:pt x="14698" y="19689"/>
                  <a:pt x="14733" y="19678"/>
                </a:cubicBezTo>
                <a:cubicBezTo>
                  <a:pt x="14771" y="19666"/>
                  <a:pt x="14812" y="19611"/>
                  <a:pt x="14824" y="19543"/>
                </a:cubicBezTo>
                <a:cubicBezTo>
                  <a:pt x="14836" y="19479"/>
                  <a:pt x="14866" y="19420"/>
                  <a:pt x="14893" y="19407"/>
                </a:cubicBezTo>
                <a:cubicBezTo>
                  <a:pt x="14919" y="19395"/>
                  <a:pt x="14945" y="19350"/>
                  <a:pt x="14961" y="19299"/>
                </a:cubicBezTo>
                <a:cubicBezTo>
                  <a:pt x="14977" y="19249"/>
                  <a:pt x="15019" y="19191"/>
                  <a:pt x="15052" y="19191"/>
                </a:cubicBezTo>
                <a:cubicBezTo>
                  <a:pt x="15085" y="19191"/>
                  <a:pt x="15121" y="19163"/>
                  <a:pt x="15143" y="19137"/>
                </a:cubicBezTo>
                <a:cubicBezTo>
                  <a:pt x="15205" y="19063"/>
                  <a:pt x="15328" y="19068"/>
                  <a:pt x="15370" y="19137"/>
                </a:cubicBezTo>
                <a:cubicBezTo>
                  <a:pt x="15429" y="19232"/>
                  <a:pt x="16074" y="19210"/>
                  <a:pt x="16120" y="19110"/>
                </a:cubicBezTo>
                <a:cubicBezTo>
                  <a:pt x="16140" y="19070"/>
                  <a:pt x="16177" y="19029"/>
                  <a:pt x="16234" y="19029"/>
                </a:cubicBezTo>
                <a:cubicBezTo>
                  <a:pt x="16296" y="19029"/>
                  <a:pt x="16348" y="18998"/>
                  <a:pt x="16371" y="18948"/>
                </a:cubicBezTo>
                <a:cubicBezTo>
                  <a:pt x="16390" y="18905"/>
                  <a:pt x="16446" y="18894"/>
                  <a:pt x="16484" y="18894"/>
                </a:cubicBezTo>
                <a:cubicBezTo>
                  <a:pt x="16522" y="18894"/>
                  <a:pt x="16553" y="18848"/>
                  <a:pt x="16575" y="18813"/>
                </a:cubicBezTo>
                <a:cubicBezTo>
                  <a:pt x="16615" y="18748"/>
                  <a:pt x="16724" y="18773"/>
                  <a:pt x="16689" y="18840"/>
                </a:cubicBezTo>
                <a:cubicBezTo>
                  <a:pt x="16678" y="18861"/>
                  <a:pt x="16754" y="18868"/>
                  <a:pt x="16893" y="18867"/>
                </a:cubicBezTo>
                <a:cubicBezTo>
                  <a:pt x="17075" y="18865"/>
                  <a:pt x="17110" y="18867"/>
                  <a:pt x="17053" y="18840"/>
                </a:cubicBezTo>
                <a:cubicBezTo>
                  <a:pt x="16953" y="18793"/>
                  <a:pt x="16995" y="18732"/>
                  <a:pt x="17121" y="18732"/>
                </a:cubicBezTo>
                <a:cubicBezTo>
                  <a:pt x="17175" y="18732"/>
                  <a:pt x="17257" y="18693"/>
                  <a:pt x="17303" y="18651"/>
                </a:cubicBezTo>
                <a:cubicBezTo>
                  <a:pt x="17354" y="18603"/>
                  <a:pt x="17452" y="18570"/>
                  <a:pt x="17530" y="18570"/>
                </a:cubicBezTo>
                <a:cubicBezTo>
                  <a:pt x="17634" y="18570"/>
                  <a:pt x="17652" y="18571"/>
                  <a:pt x="17644" y="18515"/>
                </a:cubicBezTo>
                <a:cubicBezTo>
                  <a:pt x="17636" y="18462"/>
                  <a:pt x="17660" y="18444"/>
                  <a:pt x="17757" y="18434"/>
                </a:cubicBezTo>
                <a:cubicBezTo>
                  <a:pt x="17826" y="18428"/>
                  <a:pt x="17905" y="18368"/>
                  <a:pt x="17939" y="18326"/>
                </a:cubicBezTo>
                <a:cubicBezTo>
                  <a:pt x="17974" y="18285"/>
                  <a:pt x="18040" y="18272"/>
                  <a:pt x="18076" y="18272"/>
                </a:cubicBezTo>
                <a:cubicBezTo>
                  <a:pt x="18114" y="18272"/>
                  <a:pt x="18144" y="18227"/>
                  <a:pt x="18144" y="18191"/>
                </a:cubicBezTo>
                <a:cubicBezTo>
                  <a:pt x="18144" y="18157"/>
                  <a:pt x="18177" y="18121"/>
                  <a:pt x="18212" y="18110"/>
                </a:cubicBezTo>
                <a:cubicBezTo>
                  <a:pt x="18247" y="18099"/>
                  <a:pt x="18272" y="18083"/>
                  <a:pt x="18280" y="18056"/>
                </a:cubicBezTo>
                <a:cubicBezTo>
                  <a:pt x="18289" y="18029"/>
                  <a:pt x="18354" y="17989"/>
                  <a:pt x="18417" y="17975"/>
                </a:cubicBezTo>
                <a:cubicBezTo>
                  <a:pt x="18480" y="17961"/>
                  <a:pt x="18543" y="17925"/>
                  <a:pt x="18553" y="17894"/>
                </a:cubicBezTo>
                <a:cubicBezTo>
                  <a:pt x="18563" y="17862"/>
                  <a:pt x="18605" y="17840"/>
                  <a:pt x="18644" y="17840"/>
                </a:cubicBezTo>
                <a:cubicBezTo>
                  <a:pt x="18684" y="17840"/>
                  <a:pt x="18702" y="17827"/>
                  <a:pt x="18690" y="17813"/>
                </a:cubicBezTo>
                <a:cubicBezTo>
                  <a:pt x="18678" y="17798"/>
                  <a:pt x="18681" y="17746"/>
                  <a:pt x="18712" y="17705"/>
                </a:cubicBezTo>
                <a:cubicBezTo>
                  <a:pt x="18766" y="17634"/>
                  <a:pt x="18766" y="17632"/>
                  <a:pt x="18712" y="17596"/>
                </a:cubicBezTo>
                <a:cubicBezTo>
                  <a:pt x="18641" y="17549"/>
                  <a:pt x="18644" y="17475"/>
                  <a:pt x="18712" y="17407"/>
                </a:cubicBezTo>
                <a:cubicBezTo>
                  <a:pt x="18758" y="17363"/>
                  <a:pt x="18776" y="17360"/>
                  <a:pt x="18826" y="17434"/>
                </a:cubicBezTo>
                <a:cubicBezTo>
                  <a:pt x="18901" y="17544"/>
                  <a:pt x="19030" y="17541"/>
                  <a:pt x="19053" y="17434"/>
                </a:cubicBezTo>
                <a:cubicBezTo>
                  <a:pt x="19066" y="17378"/>
                  <a:pt x="19116" y="17353"/>
                  <a:pt x="19190" y="17353"/>
                </a:cubicBezTo>
                <a:cubicBezTo>
                  <a:pt x="19256" y="17353"/>
                  <a:pt x="19281" y="17336"/>
                  <a:pt x="19281" y="17299"/>
                </a:cubicBezTo>
                <a:cubicBezTo>
                  <a:pt x="19281" y="17268"/>
                  <a:pt x="19311" y="17222"/>
                  <a:pt x="19349" y="17191"/>
                </a:cubicBezTo>
                <a:cubicBezTo>
                  <a:pt x="19397" y="17151"/>
                  <a:pt x="19409" y="17111"/>
                  <a:pt x="19395" y="17056"/>
                </a:cubicBezTo>
                <a:cubicBezTo>
                  <a:pt x="19379" y="16998"/>
                  <a:pt x="19408" y="16956"/>
                  <a:pt x="19463" y="16921"/>
                </a:cubicBezTo>
                <a:cubicBezTo>
                  <a:pt x="19504" y="16895"/>
                  <a:pt x="19553" y="16853"/>
                  <a:pt x="19576" y="16813"/>
                </a:cubicBezTo>
                <a:cubicBezTo>
                  <a:pt x="19600" y="16773"/>
                  <a:pt x="19623" y="16728"/>
                  <a:pt x="19645" y="16732"/>
                </a:cubicBezTo>
                <a:cubicBezTo>
                  <a:pt x="19762" y="16749"/>
                  <a:pt x="19804" y="16749"/>
                  <a:pt x="19804" y="16650"/>
                </a:cubicBezTo>
                <a:cubicBezTo>
                  <a:pt x="19804" y="16594"/>
                  <a:pt x="19790" y="16516"/>
                  <a:pt x="19758" y="16488"/>
                </a:cubicBezTo>
                <a:cubicBezTo>
                  <a:pt x="19704" y="16440"/>
                  <a:pt x="19702" y="16420"/>
                  <a:pt x="19758" y="16353"/>
                </a:cubicBezTo>
                <a:cubicBezTo>
                  <a:pt x="19815" y="16285"/>
                  <a:pt x="19811" y="16286"/>
                  <a:pt x="19872" y="16380"/>
                </a:cubicBezTo>
                <a:cubicBezTo>
                  <a:pt x="19926" y="16463"/>
                  <a:pt x="19940" y="16468"/>
                  <a:pt x="19940" y="16407"/>
                </a:cubicBezTo>
                <a:cubicBezTo>
                  <a:pt x="19941" y="16368"/>
                  <a:pt x="19972" y="16337"/>
                  <a:pt x="20008" y="16326"/>
                </a:cubicBezTo>
                <a:cubicBezTo>
                  <a:pt x="20044" y="16315"/>
                  <a:pt x="20077" y="16277"/>
                  <a:pt x="20077" y="16245"/>
                </a:cubicBezTo>
                <a:cubicBezTo>
                  <a:pt x="20077" y="16213"/>
                  <a:pt x="20109" y="16175"/>
                  <a:pt x="20145" y="16164"/>
                </a:cubicBezTo>
                <a:cubicBezTo>
                  <a:pt x="20194" y="16148"/>
                  <a:pt x="20190" y="16104"/>
                  <a:pt x="20190" y="16002"/>
                </a:cubicBezTo>
                <a:cubicBezTo>
                  <a:pt x="20190" y="15899"/>
                  <a:pt x="20209" y="15882"/>
                  <a:pt x="20259" y="15867"/>
                </a:cubicBezTo>
                <a:cubicBezTo>
                  <a:pt x="20308" y="15851"/>
                  <a:pt x="20327" y="15807"/>
                  <a:pt x="20327" y="15704"/>
                </a:cubicBezTo>
                <a:cubicBezTo>
                  <a:pt x="20327" y="15602"/>
                  <a:pt x="20345" y="15558"/>
                  <a:pt x="20395" y="15542"/>
                </a:cubicBezTo>
                <a:cubicBezTo>
                  <a:pt x="20431" y="15531"/>
                  <a:pt x="20463" y="15493"/>
                  <a:pt x="20463" y="15461"/>
                </a:cubicBezTo>
                <a:cubicBezTo>
                  <a:pt x="20463" y="15429"/>
                  <a:pt x="20495" y="15391"/>
                  <a:pt x="20531" y="15380"/>
                </a:cubicBezTo>
                <a:cubicBezTo>
                  <a:pt x="20567" y="15369"/>
                  <a:pt x="20600" y="15355"/>
                  <a:pt x="20600" y="15326"/>
                </a:cubicBezTo>
                <a:cubicBezTo>
                  <a:pt x="20600" y="15297"/>
                  <a:pt x="20622" y="15262"/>
                  <a:pt x="20645" y="15245"/>
                </a:cubicBezTo>
                <a:cubicBezTo>
                  <a:pt x="20668" y="15228"/>
                  <a:pt x="20695" y="15147"/>
                  <a:pt x="20713" y="15083"/>
                </a:cubicBezTo>
                <a:cubicBezTo>
                  <a:pt x="20736" y="15005"/>
                  <a:pt x="20767" y="14967"/>
                  <a:pt x="20804" y="14975"/>
                </a:cubicBezTo>
                <a:cubicBezTo>
                  <a:pt x="20849" y="14984"/>
                  <a:pt x="20850" y="14964"/>
                  <a:pt x="20850" y="14839"/>
                </a:cubicBezTo>
                <a:cubicBezTo>
                  <a:pt x="20850" y="14750"/>
                  <a:pt x="20870" y="14668"/>
                  <a:pt x="20895" y="14650"/>
                </a:cubicBezTo>
                <a:cubicBezTo>
                  <a:pt x="20920" y="14633"/>
                  <a:pt x="20953" y="14530"/>
                  <a:pt x="20963" y="14434"/>
                </a:cubicBezTo>
                <a:cubicBezTo>
                  <a:pt x="20974" y="14338"/>
                  <a:pt x="21003" y="14242"/>
                  <a:pt x="21032" y="14218"/>
                </a:cubicBezTo>
                <a:cubicBezTo>
                  <a:pt x="21062" y="14192"/>
                  <a:pt x="21077" y="14137"/>
                  <a:pt x="21077" y="14056"/>
                </a:cubicBezTo>
                <a:cubicBezTo>
                  <a:pt x="21077" y="13882"/>
                  <a:pt x="21147" y="13699"/>
                  <a:pt x="21191" y="13731"/>
                </a:cubicBezTo>
                <a:cubicBezTo>
                  <a:pt x="21243" y="13769"/>
                  <a:pt x="21222" y="13677"/>
                  <a:pt x="21168" y="13623"/>
                </a:cubicBezTo>
                <a:cubicBezTo>
                  <a:pt x="21111" y="13567"/>
                  <a:pt x="21096" y="13435"/>
                  <a:pt x="21145" y="13326"/>
                </a:cubicBezTo>
                <a:cubicBezTo>
                  <a:pt x="21170" y="13272"/>
                  <a:pt x="21205" y="13256"/>
                  <a:pt x="21259" y="13272"/>
                </a:cubicBezTo>
                <a:cubicBezTo>
                  <a:pt x="21331" y="13293"/>
                  <a:pt x="21344" y="13266"/>
                  <a:pt x="21350" y="13055"/>
                </a:cubicBezTo>
                <a:cubicBezTo>
                  <a:pt x="21354" y="12908"/>
                  <a:pt x="21339" y="12794"/>
                  <a:pt x="21304" y="12731"/>
                </a:cubicBezTo>
                <a:cubicBezTo>
                  <a:pt x="21231" y="12599"/>
                  <a:pt x="21241" y="12407"/>
                  <a:pt x="21327" y="12407"/>
                </a:cubicBezTo>
                <a:cubicBezTo>
                  <a:pt x="21377" y="12407"/>
                  <a:pt x="21388" y="12418"/>
                  <a:pt x="21395" y="12515"/>
                </a:cubicBezTo>
                <a:cubicBezTo>
                  <a:pt x="21422" y="12846"/>
                  <a:pt x="21473" y="12563"/>
                  <a:pt x="21509" y="11704"/>
                </a:cubicBezTo>
                <a:cubicBezTo>
                  <a:pt x="21531" y="11186"/>
                  <a:pt x="21559" y="10752"/>
                  <a:pt x="21577" y="10731"/>
                </a:cubicBezTo>
                <a:cubicBezTo>
                  <a:pt x="21595" y="10710"/>
                  <a:pt x="21600" y="10577"/>
                  <a:pt x="21600" y="10434"/>
                </a:cubicBezTo>
                <a:cubicBezTo>
                  <a:pt x="21600" y="10238"/>
                  <a:pt x="21591" y="10153"/>
                  <a:pt x="21555" y="10136"/>
                </a:cubicBezTo>
                <a:cubicBezTo>
                  <a:pt x="21528" y="10124"/>
                  <a:pt x="21509" y="10099"/>
                  <a:pt x="21509" y="10055"/>
                </a:cubicBezTo>
                <a:cubicBezTo>
                  <a:pt x="21509" y="10011"/>
                  <a:pt x="21528" y="9959"/>
                  <a:pt x="21555" y="9947"/>
                </a:cubicBezTo>
                <a:cubicBezTo>
                  <a:pt x="21582" y="9935"/>
                  <a:pt x="21600" y="9898"/>
                  <a:pt x="21600" y="9866"/>
                </a:cubicBezTo>
                <a:cubicBezTo>
                  <a:pt x="21600" y="9821"/>
                  <a:pt x="21588" y="9806"/>
                  <a:pt x="21555" y="9839"/>
                </a:cubicBezTo>
                <a:cubicBezTo>
                  <a:pt x="21483" y="9909"/>
                  <a:pt x="21486" y="9858"/>
                  <a:pt x="21486" y="9515"/>
                </a:cubicBezTo>
                <a:cubicBezTo>
                  <a:pt x="21486" y="9238"/>
                  <a:pt x="21474" y="9193"/>
                  <a:pt x="21418" y="9136"/>
                </a:cubicBezTo>
                <a:cubicBezTo>
                  <a:pt x="21365" y="9082"/>
                  <a:pt x="21350" y="8996"/>
                  <a:pt x="21350" y="8785"/>
                </a:cubicBezTo>
                <a:cubicBezTo>
                  <a:pt x="21350" y="8561"/>
                  <a:pt x="21344" y="8537"/>
                  <a:pt x="21282" y="8487"/>
                </a:cubicBezTo>
                <a:cubicBezTo>
                  <a:pt x="21221" y="8440"/>
                  <a:pt x="21207" y="8404"/>
                  <a:pt x="21213" y="8244"/>
                </a:cubicBezTo>
                <a:lnTo>
                  <a:pt x="21213" y="8055"/>
                </a:lnTo>
                <a:lnTo>
                  <a:pt x="21168" y="8136"/>
                </a:lnTo>
                <a:cubicBezTo>
                  <a:pt x="21111" y="8222"/>
                  <a:pt x="21105" y="8230"/>
                  <a:pt x="21054" y="8163"/>
                </a:cubicBezTo>
                <a:cubicBezTo>
                  <a:pt x="21010" y="8105"/>
                  <a:pt x="20997" y="8057"/>
                  <a:pt x="21032" y="8001"/>
                </a:cubicBezTo>
                <a:cubicBezTo>
                  <a:pt x="21066" y="7945"/>
                  <a:pt x="21058" y="7899"/>
                  <a:pt x="21009" y="7731"/>
                </a:cubicBezTo>
                <a:cubicBezTo>
                  <a:pt x="20976" y="7618"/>
                  <a:pt x="20964" y="7494"/>
                  <a:pt x="20963" y="7433"/>
                </a:cubicBezTo>
                <a:cubicBezTo>
                  <a:pt x="20963" y="7368"/>
                  <a:pt x="20914" y="7284"/>
                  <a:pt x="20872" y="7244"/>
                </a:cubicBezTo>
                <a:cubicBezTo>
                  <a:pt x="20826" y="7199"/>
                  <a:pt x="20802" y="7136"/>
                  <a:pt x="20804" y="7055"/>
                </a:cubicBezTo>
                <a:cubicBezTo>
                  <a:pt x="20806" y="6980"/>
                  <a:pt x="20805" y="6941"/>
                  <a:pt x="20781" y="6947"/>
                </a:cubicBezTo>
                <a:cubicBezTo>
                  <a:pt x="20759" y="6952"/>
                  <a:pt x="20742" y="6895"/>
                  <a:pt x="20736" y="6812"/>
                </a:cubicBezTo>
                <a:cubicBezTo>
                  <a:pt x="20729" y="6710"/>
                  <a:pt x="20714" y="6664"/>
                  <a:pt x="20668" y="6649"/>
                </a:cubicBezTo>
                <a:cubicBezTo>
                  <a:pt x="20623" y="6635"/>
                  <a:pt x="20600" y="6596"/>
                  <a:pt x="20600" y="6514"/>
                </a:cubicBezTo>
                <a:cubicBezTo>
                  <a:pt x="20600" y="6431"/>
                  <a:pt x="20578" y="6394"/>
                  <a:pt x="20531" y="6379"/>
                </a:cubicBezTo>
                <a:cubicBezTo>
                  <a:pt x="20495" y="6368"/>
                  <a:pt x="20463" y="6332"/>
                  <a:pt x="20463" y="6298"/>
                </a:cubicBezTo>
                <a:cubicBezTo>
                  <a:pt x="20463" y="6232"/>
                  <a:pt x="20385" y="6126"/>
                  <a:pt x="20281" y="6055"/>
                </a:cubicBezTo>
                <a:cubicBezTo>
                  <a:pt x="20246" y="6031"/>
                  <a:pt x="20219" y="5959"/>
                  <a:pt x="20213" y="5893"/>
                </a:cubicBezTo>
                <a:cubicBezTo>
                  <a:pt x="20206" y="5814"/>
                  <a:pt x="20164" y="5770"/>
                  <a:pt x="20122" y="5757"/>
                </a:cubicBezTo>
                <a:cubicBezTo>
                  <a:pt x="20087" y="5746"/>
                  <a:pt x="20077" y="5708"/>
                  <a:pt x="20077" y="5676"/>
                </a:cubicBezTo>
                <a:cubicBezTo>
                  <a:pt x="20077" y="5645"/>
                  <a:pt x="20046" y="5607"/>
                  <a:pt x="20008" y="5595"/>
                </a:cubicBezTo>
                <a:cubicBezTo>
                  <a:pt x="19970" y="5583"/>
                  <a:pt x="19951" y="5564"/>
                  <a:pt x="19963" y="5541"/>
                </a:cubicBezTo>
                <a:cubicBezTo>
                  <a:pt x="19975" y="5518"/>
                  <a:pt x="19941" y="5481"/>
                  <a:pt x="19895" y="5460"/>
                </a:cubicBezTo>
                <a:cubicBezTo>
                  <a:pt x="19827" y="5429"/>
                  <a:pt x="19804" y="5382"/>
                  <a:pt x="19804" y="5271"/>
                </a:cubicBezTo>
                <a:cubicBezTo>
                  <a:pt x="19804" y="5174"/>
                  <a:pt x="19794" y="5136"/>
                  <a:pt x="19758" y="5136"/>
                </a:cubicBezTo>
                <a:cubicBezTo>
                  <a:pt x="19731" y="5136"/>
                  <a:pt x="19706" y="5104"/>
                  <a:pt x="19690" y="5055"/>
                </a:cubicBezTo>
                <a:cubicBezTo>
                  <a:pt x="19674" y="5006"/>
                  <a:pt x="19624" y="4942"/>
                  <a:pt x="19599" y="4919"/>
                </a:cubicBezTo>
                <a:cubicBezTo>
                  <a:pt x="19558" y="4881"/>
                  <a:pt x="19403" y="4819"/>
                  <a:pt x="19326" y="4811"/>
                </a:cubicBezTo>
                <a:cubicBezTo>
                  <a:pt x="19296" y="4808"/>
                  <a:pt x="19290" y="4782"/>
                  <a:pt x="19281" y="4622"/>
                </a:cubicBezTo>
                <a:cubicBezTo>
                  <a:pt x="19279" y="4587"/>
                  <a:pt x="19249" y="4552"/>
                  <a:pt x="19213" y="4541"/>
                </a:cubicBezTo>
                <a:cubicBezTo>
                  <a:pt x="19169" y="4527"/>
                  <a:pt x="19154" y="4501"/>
                  <a:pt x="19167" y="4460"/>
                </a:cubicBezTo>
                <a:cubicBezTo>
                  <a:pt x="19183" y="4410"/>
                  <a:pt x="19174" y="4406"/>
                  <a:pt x="19076" y="4406"/>
                </a:cubicBezTo>
                <a:cubicBezTo>
                  <a:pt x="18985" y="4406"/>
                  <a:pt x="18952" y="4381"/>
                  <a:pt x="18940" y="4325"/>
                </a:cubicBezTo>
                <a:cubicBezTo>
                  <a:pt x="18931" y="4284"/>
                  <a:pt x="18883" y="4254"/>
                  <a:pt x="18849" y="4244"/>
                </a:cubicBezTo>
                <a:cubicBezTo>
                  <a:pt x="18814" y="4233"/>
                  <a:pt x="18803" y="4194"/>
                  <a:pt x="18803" y="4163"/>
                </a:cubicBezTo>
                <a:cubicBezTo>
                  <a:pt x="18803" y="4131"/>
                  <a:pt x="18762" y="4094"/>
                  <a:pt x="18735" y="4082"/>
                </a:cubicBezTo>
                <a:cubicBezTo>
                  <a:pt x="18708" y="4069"/>
                  <a:pt x="18690" y="4033"/>
                  <a:pt x="18690" y="4000"/>
                </a:cubicBezTo>
                <a:cubicBezTo>
                  <a:pt x="18690" y="3957"/>
                  <a:pt x="18652" y="3946"/>
                  <a:pt x="18553" y="3946"/>
                </a:cubicBezTo>
                <a:cubicBezTo>
                  <a:pt x="18447" y="3946"/>
                  <a:pt x="18430" y="3927"/>
                  <a:pt x="18417" y="3865"/>
                </a:cubicBezTo>
                <a:cubicBezTo>
                  <a:pt x="18407" y="3822"/>
                  <a:pt x="18374" y="3784"/>
                  <a:pt x="18349" y="3784"/>
                </a:cubicBezTo>
                <a:cubicBezTo>
                  <a:pt x="18323" y="3784"/>
                  <a:pt x="18291" y="3762"/>
                  <a:pt x="18280" y="3730"/>
                </a:cubicBezTo>
                <a:cubicBezTo>
                  <a:pt x="18270" y="3698"/>
                  <a:pt x="18230" y="3676"/>
                  <a:pt x="18189" y="3676"/>
                </a:cubicBezTo>
                <a:cubicBezTo>
                  <a:pt x="18094" y="3676"/>
                  <a:pt x="18053" y="3633"/>
                  <a:pt x="18099" y="3568"/>
                </a:cubicBezTo>
                <a:cubicBezTo>
                  <a:pt x="18128" y="3526"/>
                  <a:pt x="18108" y="3514"/>
                  <a:pt x="17985" y="3514"/>
                </a:cubicBezTo>
                <a:cubicBezTo>
                  <a:pt x="17869" y="3514"/>
                  <a:pt x="17834" y="3492"/>
                  <a:pt x="17803" y="3433"/>
                </a:cubicBezTo>
                <a:cubicBezTo>
                  <a:pt x="17776" y="3381"/>
                  <a:pt x="17736" y="3352"/>
                  <a:pt x="17667" y="3352"/>
                </a:cubicBezTo>
                <a:cubicBezTo>
                  <a:pt x="17536" y="3352"/>
                  <a:pt x="17497" y="3292"/>
                  <a:pt x="17598" y="3244"/>
                </a:cubicBezTo>
                <a:cubicBezTo>
                  <a:pt x="17659" y="3215"/>
                  <a:pt x="17634" y="3191"/>
                  <a:pt x="17485" y="3190"/>
                </a:cubicBezTo>
                <a:cubicBezTo>
                  <a:pt x="17351" y="3188"/>
                  <a:pt x="17297" y="3209"/>
                  <a:pt x="17303" y="3244"/>
                </a:cubicBezTo>
                <a:cubicBezTo>
                  <a:pt x="17314" y="3310"/>
                  <a:pt x="16980" y="3333"/>
                  <a:pt x="16916" y="3271"/>
                </a:cubicBezTo>
                <a:cubicBezTo>
                  <a:pt x="16849" y="3205"/>
                  <a:pt x="16910" y="3108"/>
                  <a:pt x="17030" y="3108"/>
                </a:cubicBezTo>
                <a:cubicBezTo>
                  <a:pt x="17082" y="3108"/>
                  <a:pt x="17121" y="3103"/>
                  <a:pt x="17121" y="3081"/>
                </a:cubicBezTo>
                <a:cubicBezTo>
                  <a:pt x="17121" y="3060"/>
                  <a:pt x="17070" y="3027"/>
                  <a:pt x="17007" y="3027"/>
                </a:cubicBezTo>
                <a:cubicBezTo>
                  <a:pt x="16933" y="3027"/>
                  <a:pt x="16888" y="3050"/>
                  <a:pt x="16893" y="3081"/>
                </a:cubicBezTo>
                <a:cubicBezTo>
                  <a:pt x="16906" y="3158"/>
                  <a:pt x="16690" y="3184"/>
                  <a:pt x="16643" y="3108"/>
                </a:cubicBezTo>
                <a:cubicBezTo>
                  <a:pt x="16619" y="3068"/>
                  <a:pt x="16579" y="3048"/>
                  <a:pt x="16507" y="3054"/>
                </a:cubicBezTo>
                <a:cubicBezTo>
                  <a:pt x="16399" y="3065"/>
                  <a:pt x="16380" y="3054"/>
                  <a:pt x="16371" y="2892"/>
                </a:cubicBezTo>
                <a:lnTo>
                  <a:pt x="16371" y="2730"/>
                </a:lnTo>
                <a:lnTo>
                  <a:pt x="16098" y="2730"/>
                </a:lnTo>
                <a:cubicBezTo>
                  <a:pt x="15862" y="2730"/>
                  <a:pt x="15840" y="2719"/>
                  <a:pt x="15825" y="2649"/>
                </a:cubicBezTo>
                <a:cubicBezTo>
                  <a:pt x="15811" y="2587"/>
                  <a:pt x="15769" y="2568"/>
                  <a:pt x="15666" y="2568"/>
                </a:cubicBezTo>
                <a:cubicBezTo>
                  <a:pt x="15560" y="2568"/>
                  <a:pt x="15545" y="2580"/>
                  <a:pt x="15575" y="2622"/>
                </a:cubicBezTo>
                <a:cubicBezTo>
                  <a:pt x="15622" y="2690"/>
                  <a:pt x="15596" y="2730"/>
                  <a:pt x="15484" y="2730"/>
                </a:cubicBezTo>
                <a:cubicBezTo>
                  <a:pt x="15339" y="2730"/>
                  <a:pt x="15233" y="2672"/>
                  <a:pt x="15211" y="2568"/>
                </a:cubicBezTo>
                <a:cubicBezTo>
                  <a:pt x="15198" y="2506"/>
                  <a:pt x="15162" y="2459"/>
                  <a:pt x="15097" y="2433"/>
                </a:cubicBezTo>
                <a:cubicBezTo>
                  <a:pt x="15042" y="2410"/>
                  <a:pt x="14997" y="2370"/>
                  <a:pt x="15006" y="2352"/>
                </a:cubicBezTo>
                <a:cubicBezTo>
                  <a:pt x="15029" y="2308"/>
                  <a:pt x="14882" y="2108"/>
                  <a:pt x="14824" y="2108"/>
                </a:cubicBezTo>
                <a:cubicBezTo>
                  <a:pt x="14799" y="2108"/>
                  <a:pt x="14757" y="2066"/>
                  <a:pt x="14733" y="2027"/>
                </a:cubicBezTo>
                <a:cubicBezTo>
                  <a:pt x="14710" y="1988"/>
                  <a:pt x="14651" y="1960"/>
                  <a:pt x="14620" y="1946"/>
                </a:cubicBezTo>
                <a:cubicBezTo>
                  <a:pt x="14588" y="1932"/>
                  <a:pt x="14574" y="1895"/>
                  <a:pt x="14574" y="1865"/>
                </a:cubicBezTo>
                <a:cubicBezTo>
                  <a:pt x="14574" y="1835"/>
                  <a:pt x="14540" y="1795"/>
                  <a:pt x="14506" y="1784"/>
                </a:cubicBezTo>
                <a:cubicBezTo>
                  <a:pt x="14469" y="1773"/>
                  <a:pt x="14428" y="1721"/>
                  <a:pt x="14415" y="1649"/>
                </a:cubicBezTo>
                <a:cubicBezTo>
                  <a:pt x="14397" y="1550"/>
                  <a:pt x="14373" y="1514"/>
                  <a:pt x="14301" y="1514"/>
                </a:cubicBezTo>
                <a:cubicBezTo>
                  <a:pt x="14214" y="1514"/>
                  <a:pt x="14051" y="1331"/>
                  <a:pt x="14051" y="1243"/>
                </a:cubicBezTo>
                <a:cubicBezTo>
                  <a:pt x="14051" y="1220"/>
                  <a:pt x="14002" y="1216"/>
                  <a:pt x="13938" y="1216"/>
                </a:cubicBezTo>
                <a:cubicBezTo>
                  <a:pt x="13848" y="1216"/>
                  <a:pt x="13814" y="1195"/>
                  <a:pt x="13801" y="1135"/>
                </a:cubicBezTo>
                <a:cubicBezTo>
                  <a:pt x="13788" y="1076"/>
                  <a:pt x="13751" y="1054"/>
                  <a:pt x="13665" y="1054"/>
                </a:cubicBezTo>
                <a:cubicBezTo>
                  <a:pt x="13579" y="1054"/>
                  <a:pt x="13541" y="1032"/>
                  <a:pt x="13528" y="973"/>
                </a:cubicBezTo>
                <a:cubicBezTo>
                  <a:pt x="13519" y="930"/>
                  <a:pt x="13484" y="892"/>
                  <a:pt x="13460" y="892"/>
                </a:cubicBezTo>
                <a:cubicBezTo>
                  <a:pt x="13436" y="892"/>
                  <a:pt x="13406" y="867"/>
                  <a:pt x="13392" y="838"/>
                </a:cubicBezTo>
                <a:cubicBezTo>
                  <a:pt x="13357" y="767"/>
                  <a:pt x="13225" y="702"/>
                  <a:pt x="13187" y="730"/>
                </a:cubicBezTo>
                <a:cubicBezTo>
                  <a:pt x="13171" y="742"/>
                  <a:pt x="13158" y="711"/>
                  <a:pt x="13142" y="676"/>
                </a:cubicBezTo>
                <a:cubicBezTo>
                  <a:pt x="13123" y="636"/>
                  <a:pt x="13037" y="607"/>
                  <a:pt x="12937" y="595"/>
                </a:cubicBezTo>
                <a:cubicBezTo>
                  <a:pt x="12842" y="582"/>
                  <a:pt x="12768" y="557"/>
                  <a:pt x="12733" y="514"/>
                </a:cubicBezTo>
                <a:cubicBezTo>
                  <a:pt x="12700" y="474"/>
                  <a:pt x="12644" y="432"/>
                  <a:pt x="12619" y="432"/>
                </a:cubicBezTo>
                <a:cubicBezTo>
                  <a:pt x="12594" y="432"/>
                  <a:pt x="12565" y="408"/>
                  <a:pt x="12551" y="378"/>
                </a:cubicBezTo>
                <a:cubicBezTo>
                  <a:pt x="12534" y="344"/>
                  <a:pt x="12432" y="319"/>
                  <a:pt x="12255" y="297"/>
                </a:cubicBezTo>
                <a:cubicBezTo>
                  <a:pt x="12064" y="274"/>
                  <a:pt x="11977" y="249"/>
                  <a:pt x="11982" y="216"/>
                </a:cubicBezTo>
                <a:cubicBezTo>
                  <a:pt x="11987" y="187"/>
                  <a:pt x="11952" y="162"/>
                  <a:pt x="11891" y="162"/>
                </a:cubicBezTo>
                <a:cubicBezTo>
                  <a:pt x="11829" y="162"/>
                  <a:pt x="11781" y="131"/>
                  <a:pt x="11755" y="81"/>
                </a:cubicBezTo>
                <a:cubicBezTo>
                  <a:pt x="11715" y="6"/>
                  <a:pt x="11680" y="0"/>
                  <a:pt x="10618" y="0"/>
                </a:cubicBezTo>
                <a:close/>
                <a:moveTo>
                  <a:pt x="10436" y="1027"/>
                </a:moveTo>
                <a:cubicBezTo>
                  <a:pt x="10450" y="1027"/>
                  <a:pt x="10450" y="1052"/>
                  <a:pt x="10459" y="1081"/>
                </a:cubicBezTo>
                <a:cubicBezTo>
                  <a:pt x="10477" y="1137"/>
                  <a:pt x="10594" y="1135"/>
                  <a:pt x="11391" y="1135"/>
                </a:cubicBezTo>
                <a:cubicBezTo>
                  <a:pt x="12264" y="1135"/>
                  <a:pt x="12284" y="1141"/>
                  <a:pt x="12301" y="1216"/>
                </a:cubicBezTo>
                <a:cubicBezTo>
                  <a:pt x="12310" y="1259"/>
                  <a:pt x="12345" y="1297"/>
                  <a:pt x="12369" y="1297"/>
                </a:cubicBezTo>
                <a:cubicBezTo>
                  <a:pt x="12393" y="1297"/>
                  <a:pt x="12420" y="1315"/>
                  <a:pt x="12437" y="1351"/>
                </a:cubicBezTo>
                <a:cubicBezTo>
                  <a:pt x="12460" y="1400"/>
                  <a:pt x="12526" y="1420"/>
                  <a:pt x="12687" y="1433"/>
                </a:cubicBezTo>
                <a:cubicBezTo>
                  <a:pt x="12873" y="1447"/>
                  <a:pt x="12915" y="1470"/>
                  <a:pt x="12937" y="1541"/>
                </a:cubicBezTo>
                <a:cubicBezTo>
                  <a:pt x="12952" y="1586"/>
                  <a:pt x="12953" y="1652"/>
                  <a:pt x="12937" y="1676"/>
                </a:cubicBezTo>
                <a:cubicBezTo>
                  <a:pt x="12917" y="1706"/>
                  <a:pt x="12965" y="1714"/>
                  <a:pt x="13096" y="1730"/>
                </a:cubicBezTo>
                <a:cubicBezTo>
                  <a:pt x="13200" y="1743"/>
                  <a:pt x="13283" y="1782"/>
                  <a:pt x="13301" y="1811"/>
                </a:cubicBezTo>
                <a:cubicBezTo>
                  <a:pt x="13319" y="1840"/>
                  <a:pt x="13358" y="1877"/>
                  <a:pt x="13392" y="1892"/>
                </a:cubicBezTo>
                <a:cubicBezTo>
                  <a:pt x="13439" y="1913"/>
                  <a:pt x="13443" y="1933"/>
                  <a:pt x="13415" y="1973"/>
                </a:cubicBezTo>
                <a:cubicBezTo>
                  <a:pt x="13385" y="2016"/>
                  <a:pt x="13421" y="2010"/>
                  <a:pt x="13528" y="2027"/>
                </a:cubicBezTo>
                <a:cubicBezTo>
                  <a:pt x="13667" y="2049"/>
                  <a:pt x="13838" y="2226"/>
                  <a:pt x="13801" y="2298"/>
                </a:cubicBezTo>
                <a:cubicBezTo>
                  <a:pt x="13789" y="2320"/>
                  <a:pt x="13845" y="2345"/>
                  <a:pt x="13938" y="2352"/>
                </a:cubicBezTo>
                <a:cubicBezTo>
                  <a:pt x="14073" y="2362"/>
                  <a:pt x="14088" y="2382"/>
                  <a:pt x="14097" y="2460"/>
                </a:cubicBezTo>
                <a:cubicBezTo>
                  <a:pt x="14104" y="2523"/>
                  <a:pt x="14095" y="2554"/>
                  <a:pt x="14051" y="2568"/>
                </a:cubicBezTo>
                <a:cubicBezTo>
                  <a:pt x="14008" y="2581"/>
                  <a:pt x="13985" y="2626"/>
                  <a:pt x="13983" y="2703"/>
                </a:cubicBezTo>
                <a:cubicBezTo>
                  <a:pt x="13979" y="2874"/>
                  <a:pt x="13953" y="2892"/>
                  <a:pt x="13756" y="2892"/>
                </a:cubicBezTo>
                <a:cubicBezTo>
                  <a:pt x="13607" y="2892"/>
                  <a:pt x="13590" y="2904"/>
                  <a:pt x="13619" y="2946"/>
                </a:cubicBezTo>
                <a:cubicBezTo>
                  <a:pt x="13671" y="3020"/>
                  <a:pt x="13633" y="3027"/>
                  <a:pt x="13483" y="3027"/>
                </a:cubicBezTo>
                <a:cubicBezTo>
                  <a:pt x="13398" y="3027"/>
                  <a:pt x="13328" y="3064"/>
                  <a:pt x="13301" y="3108"/>
                </a:cubicBezTo>
                <a:cubicBezTo>
                  <a:pt x="13270" y="3159"/>
                  <a:pt x="13194" y="3178"/>
                  <a:pt x="13005" y="3190"/>
                </a:cubicBezTo>
                <a:cubicBezTo>
                  <a:pt x="12798" y="3202"/>
                  <a:pt x="12770" y="3226"/>
                  <a:pt x="12801" y="3271"/>
                </a:cubicBezTo>
                <a:cubicBezTo>
                  <a:pt x="12830" y="3312"/>
                  <a:pt x="12826" y="3331"/>
                  <a:pt x="12778" y="3352"/>
                </a:cubicBezTo>
                <a:cubicBezTo>
                  <a:pt x="12745" y="3366"/>
                  <a:pt x="12700" y="3380"/>
                  <a:pt x="12687" y="3406"/>
                </a:cubicBezTo>
                <a:cubicBezTo>
                  <a:pt x="12674" y="3432"/>
                  <a:pt x="12612" y="3473"/>
                  <a:pt x="12551" y="3487"/>
                </a:cubicBezTo>
                <a:cubicBezTo>
                  <a:pt x="12489" y="3501"/>
                  <a:pt x="12446" y="3539"/>
                  <a:pt x="12437" y="3568"/>
                </a:cubicBezTo>
                <a:cubicBezTo>
                  <a:pt x="12428" y="3597"/>
                  <a:pt x="12366" y="3634"/>
                  <a:pt x="12301" y="3649"/>
                </a:cubicBezTo>
                <a:cubicBezTo>
                  <a:pt x="12179" y="3676"/>
                  <a:pt x="12065" y="3750"/>
                  <a:pt x="12028" y="3865"/>
                </a:cubicBezTo>
                <a:cubicBezTo>
                  <a:pt x="12014" y="3909"/>
                  <a:pt x="11988" y="3946"/>
                  <a:pt x="11914" y="3946"/>
                </a:cubicBezTo>
                <a:cubicBezTo>
                  <a:pt x="11830" y="3946"/>
                  <a:pt x="11791" y="3942"/>
                  <a:pt x="11778" y="4000"/>
                </a:cubicBezTo>
                <a:cubicBezTo>
                  <a:pt x="11768" y="4043"/>
                  <a:pt x="11736" y="4082"/>
                  <a:pt x="11709" y="4082"/>
                </a:cubicBezTo>
                <a:cubicBezTo>
                  <a:pt x="11683" y="4082"/>
                  <a:pt x="11651" y="4120"/>
                  <a:pt x="11641" y="4163"/>
                </a:cubicBezTo>
                <a:cubicBezTo>
                  <a:pt x="11632" y="4205"/>
                  <a:pt x="11600" y="4244"/>
                  <a:pt x="11573" y="4244"/>
                </a:cubicBezTo>
                <a:cubicBezTo>
                  <a:pt x="11546" y="4244"/>
                  <a:pt x="11514" y="4282"/>
                  <a:pt x="11505" y="4325"/>
                </a:cubicBezTo>
                <a:cubicBezTo>
                  <a:pt x="11492" y="4381"/>
                  <a:pt x="11465" y="4406"/>
                  <a:pt x="11391" y="4406"/>
                </a:cubicBezTo>
                <a:cubicBezTo>
                  <a:pt x="11291" y="4406"/>
                  <a:pt x="11289" y="4408"/>
                  <a:pt x="11277" y="4595"/>
                </a:cubicBezTo>
                <a:cubicBezTo>
                  <a:pt x="11276" y="4626"/>
                  <a:pt x="11226" y="4657"/>
                  <a:pt x="11164" y="4676"/>
                </a:cubicBezTo>
                <a:cubicBezTo>
                  <a:pt x="11101" y="4695"/>
                  <a:pt x="11027" y="4747"/>
                  <a:pt x="11005" y="4784"/>
                </a:cubicBezTo>
                <a:cubicBezTo>
                  <a:pt x="10963" y="4856"/>
                  <a:pt x="10840" y="4881"/>
                  <a:pt x="10664" y="4838"/>
                </a:cubicBezTo>
                <a:cubicBezTo>
                  <a:pt x="10596" y="4822"/>
                  <a:pt x="10538" y="4787"/>
                  <a:pt x="10504" y="4703"/>
                </a:cubicBezTo>
                <a:cubicBezTo>
                  <a:pt x="10470" y="4617"/>
                  <a:pt x="10426" y="4565"/>
                  <a:pt x="10345" y="4541"/>
                </a:cubicBezTo>
                <a:cubicBezTo>
                  <a:pt x="10255" y="4514"/>
                  <a:pt x="10233" y="4479"/>
                  <a:pt x="10209" y="4379"/>
                </a:cubicBezTo>
                <a:cubicBezTo>
                  <a:pt x="10184" y="4277"/>
                  <a:pt x="10165" y="4244"/>
                  <a:pt x="10095" y="4244"/>
                </a:cubicBezTo>
                <a:cubicBezTo>
                  <a:pt x="9984" y="4244"/>
                  <a:pt x="9913" y="4189"/>
                  <a:pt x="9913" y="4054"/>
                </a:cubicBezTo>
                <a:cubicBezTo>
                  <a:pt x="9913" y="3953"/>
                  <a:pt x="9915" y="3930"/>
                  <a:pt x="9754" y="3919"/>
                </a:cubicBezTo>
                <a:cubicBezTo>
                  <a:pt x="9598" y="3908"/>
                  <a:pt x="9573" y="3916"/>
                  <a:pt x="9549" y="3811"/>
                </a:cubicBezTo>
                <a:cubicBezTo>
                  <a:pt x="9517" y="3666"/>
                  <a:pt x="9470" y="3623"/>
                  <a:pt x="9299" y="3622"/>
                </a:cubicBezTo>
                <a:cubicBezTo>
                  <a:pt x="9190" y="3622"/>
                  <a:pt x="9150" y="3610"/>
                  <a:pt x="9117" y="3541"/>
                </a:cubicBezTo>
                <a:cubicBezTo>
                  <a:pt x="9095" y="3493"/>
                  <a:pt x="9090" y="3433"/>
                  <a:pt x="9095" y="3406"/>
                </a:cubicBezTo>
                <a:cubicBezTo>
                  <a:pt x="9100" y="3376"/>
                  <a:pt x="9059" y="3352"/>
                  <a:pt x="9004" y="3352"/>
                </a:cubicBezTo>
                <a:cubicBezTo>
                  <a:pt x="8797" y="3351"/>
                  <a:pt x="8666" y="3299"/>
                  <a:pt x="8640" y="3217"/>
                </a:cubicBezTo>
                <a:cubicBezTo>
                  <a:pt x="8625" y="3170"/>
                  <a:pt x="8621" y="3109"/>
                  <a:pt x="8640" y="3081"/>
                </a:cubicBezTo>
                <a:cubicBezTo>
                  <a:pt x="8666" y="3043"/>
                  <a:pt x="8602" y="3030"/>
                  <a:pt x="8322" y="3027"/>
                </a:cubicBezTo>
                <a:cubicBezTo>
                  <a:pt x="7869" y="3022"/>
                  <a:pt x="7814" y="3024"/>
                  <a:pt x="7776" y="2865"/>
                </a:cubicBezTo>
                <a:lnTo>
                  <a:pt x="7753" y="2730"/>
                </a:lnTo>
                <a:lnTo>
                  <a:pt x="7458" y="2730"/>
                </a:lnTo>
                <a:cubicBezTo>
                  <a:pt x="7141" y="2730"/>
                  <a:pt x="7126" y="2724"/>
                  <a:pt x="7117" y="2487"/>
                </a:cubicBezTo>
                <a:lnTo>
                  <a:pt x="7117" y="2352"/>
                </a:lnTo>
                <a:lnTo>
                  <a:pt x="7299" y="2352"/>
                </a:lnTo>
                <a:lnTo>
                  <a:pt x="7503" y="2325"/>
                </a:lnTo>
                <a:lnTo>
                  <a:pt x="7503" y="2189"/>
                </a:lnTo>
                <a:lnTo>
                  <a:pt x="7503" y="2054"/>
                </a:lnTo>
                <a:lnTo>
                  <a:pt x="7708" y="2027"/>
                </a:lnTo>
                <a:cubicBezTo>
                  <a:pt x="7816" y="2015"/>
                  <a:pt x="7884" y="2004"/>
                  <a:pt x="7844" y="2000"/>
                </a:cubicBezTo>
                <a:cubicBezTo>
                  <a:pt x="7747" y="1991"/>
                  <a:pt x="7694" y="1918"/>
                  <a:pt x="7776" y="1892"/>
                </a:cubicBezTo>
                <a:cubicBezTo>
                  <a:pt x="7813" y="1881"/>
                  <a:pt x="7858" y="1839"/>
                  <a:pt x="7867" y="1811"/>
                </a:cubicBezTo>
                <a:cubicBezTo>
                  <a:pt x="7876" y="1783"/>
                  <a:pt x="7951" y="1745"/>
                  <a:pt x="8026" y="1730"/>
                </a:cubicBezTo>
                <a:cubicBezTo>
                  <a:pt x="8162" y="1703"/>
                  <a:pt x="8262" y="1629"/>
                  <a:pt x="8299" y="1514"/>
                </a:cubicBezTo>
                <a:cubicBezTo>
                  <a:pt x="8312" y="1473"/>
                  <a:pt x="8387" y="1451"/>
                  <a:pt x="8526" y="1433"/>
                </a:cubicBezTo>
                <a:cubicBezTo>
                  <a:pt x="8675" y="1413"/>
                  <a:pt x="8745" y="1378"/>
                  <a:pt x="8776" y="1324"/>
                </a:cubicBezTo>
                <a:cubicBezTo>
                  <a:pt x="8801" y="1283"/>
                  <a:pt x="8821" y="1243"/>
                  <a:pt x="8845" y="1243"/>
                </a:cubicBezTo>
                <a:cubicBezTo>
                  <a:pt x="8869" y="1243"/>
                  <a:pt x="8902" y="1221"/>
                  <a:pt x="8913" y="1189"/>
                </a:cubicBezTo>
                <a:cubicBezTo>
                  <a:pt x="8929" y="1140"/>
                  <a:pt x="9049" y="1135"/>
                  <a:pt x="9618" y="1135"/>
                </a:cubicBezTo>
                <a:cubicBezTo>
                  <a:pt x="10181" y="1135"/>
                  <a:pt x="10301" y="1134"/>
                  <a:pt x="10368" y="1081"/>
                </a:cubicBezTo>
                <a:cubicBezTo>
                  <a:pt x="10405" y="1052"/>
                  <a:pt x="10423" y="1027"/>
                  <a:pt x="10436" y="1027"/>
                </a:cubicBezTo>
                <a:close/>
                <a:moveTo>
                  <a:pt x="8890" y="1379"/>
                </a:moveTo>
                <a:cubicBezTo>
                  <a:pt x="8859" y="1388"/>
                  <a:pt x="8873" y="1406"/>
                  <a:pt x="8936" y="1406"/>
                </a:cubicBezTo>
                <a:cubicBezTo>
                  <a:pt x="8999" y="1406"/>
                  <a:pt x="9035" y="1388"/>
                  <a:pt x="9004" y="1379"/>
                </a:cubicBezTo>
                <a:cubicBezTo>
                  <a:pt x="8972" y="1369"/>
                  <a:pt x="8922" y="1369"/>
                  <a:pt x="8890" y="1379"/>
                </a:cubicBezTo>
                <a:close/>
                <a:moveTo>
                  <a:pt x="12119" y="1379"/>
                </a:moveTo>
                <a:cubicBezTo>
                  <a:pt x="12087" y="1388"/>
                  <a:pt x="12110" y="1405"/>
                  <a:pt x="12164" y="1406"/>
                </a:cubicBezTo>
                <a:cubicBezTo>
                  <a:pt x="12218" y="1406"/>
                  <a:pt x="12232" y="1389"/>
                  <a:pt x="12210" y="1379"/>
                </a:cubicBezTo>
                <a:cubicBezTo>
                  <a:pt x="12188" y="1368"/>
                  <a:pt x="12151" y="1369"/>
                  <a:pt x="12119" y="1379"/>
                </a:cubicBezTo>
                <a:close/>
                <a:moveTo>
                  <a:pt x="16075" y="3298"/>
                </a:moveTo>
                <a:cubicBezTo>
                  <a:pt x="16104" y="3292"/>
                  <a:pt x="16125" y="3321"/>
                  <a:pt x="16143" y="3406"/>
                </a:cubicBezTo>
                <a:lnTo>
                  <a:pt x="16166" y="3541"/>
                </a:lnTo>
                <a:lnTo>
                  <a:pt x="16507" y="3541"/>
                </a:lnTo>
                <a:cubicBezTo>
                  <a:pt x="16775" y="3552"/>
                  <a:pt x="16837" y="3567"/>
                  <a:pt x="16871" y="3622"/>
                </a:cubicBezTo>
                <a:cubicBezTo>
                  <a:pt x="16894" y="3659"/>
                  <a:pt x="16941" y="3703"/>
                  <a:pt x="16962" y="3703"/>
                </a:cubicBezTo>
                <a:cubicBezTo>
                  <a:pt x="16982" y="3703"/>
                  <a:pt x="17007" y="3741"/>
                  <a:pt x="17030" y="3784"/>
                </a:cubicBezTo>
                <a:cubicBezTo>
                  <a:pt x="17058" y="3837"/>
                  <a:pt x="17115" y="3865"/>
                  <a:pt x="17189" y="3865"/>
                </a:cubicBezTo>
                <a:cubicBezTo>
                  <a:pt x="17271" y="3865"/>
                  <a:pt x="17290" y="3888"/>
                  <a:pt x="17303" y="3946"/>
                </a:cubicBezTo>
                <a:cubicBezTo>
                  <a:pt x="17316" y="4005"/>
                  <a:pt x="17358" y="4000"/>
                  <a:pt x="17439" y="4000"/>
                </a:cubicBezTo>
                <a:cubicBezTo>
                  <a:pt x="17499" y="4000"/>
                  <a:pt x="17561" y="4051"/>
                  <a:pt x="17576" y="4082"/>
                </a:cubicBezTo>
                <a:cubicBezTo>
                  <a:pt x="17590" y="4112"/>
                  <a:pt x="17649" y="4142"/>
                  <a:pt x="17712" y="4163"/>
                </a:cubicBezTo>
                <a:cubicBezTo>
                  <a:pt x="17775" y="4183"/>
                  <a:pt x="17830" y="4220"/>
                  <a:pt x="17826" y="4244"/>
                </a:cubicBezTo>
                <a:cubicBezTo>
                  <a:pt x="17821" y="4267"/>
                  <a:pt x="17872" y="4283"/>
                  <a:pt x="17939" y="4298"/>
                </a:cubicBezTo>
                <a:cubicBezTo>
                  <a:pt x="18066" y="4326"/>
                  <a:pt x="18211" y="4456"/>
                  <a:pt x="18212" y="4541"/>
                </a:cubicBezTo>
                <a:cubicBezTo>
                  <a:pt x="18213" y="4571"/>
                  <a:pt x="18257" y="4595"/>
                  <a:pt x="18326" y="4595"/>
                </a:cubicBezTo>
                <a:cubicBezTo>
                  <a:pt x="18405" y="4595"/>
                  <a:pt x="18434" y="4622"/>
                  <a:pt x="18462" y="4676"/>
                </a:cubicBezTo>
                <a:cubicBezTo>
                  <a:pt x="18485" y="4719"/>
                  <a:pt x="18539" y="4757"/>
                  <a:pt x="18576" y="4757"/>
                </a:cubicBezTo>
                <a:cubicBezTo>
                  <a:pt x="18669" y="4757"/>
                  <a:pt x="18735" y="4817"/>
                  <a:pt x="18735" y="4946"/>
                </a:cubicBezTo>
                <a:cubicBezTo>
                  <a:pt x="18735" y="5020"/>
                  <a:pt x="18745" y="5055"/>
                  <a:pt x="18781" y="5055"/>
                </a:cubicBezTo>
                <a:cubicBezTo>
                  <a:pt x="18809" y="5055"/>
                  <a:pt x="18839" y="5093"/>
                  <a:pt x="18849" y="5136"/>
                </a:cubicBezTo>
                <a:cubicBezTo>
                  <a:pt x="18866" y="5212"/>
                  <a:pt x="18909" y="5230"/>
                  <a:pt x="19031" y="5217"/>
                </a:cubicBezTo>
                <a:cubicBezTo>
                  <a:pt x="19066" y="5213"/>
                  <a:pt x="19112" y="5252"/>
                  <a:pt x="19122" y="5298"/>
                </a:cubicBezTo>
                <a:cubicBezTo>
                  <a:pt x="19131" y="5341"/>
                  <a:pt x="19146" y="5379"/>
                  <a:pt x="19167" y="5379"/>
                </a:cubicBezTo>
                <a:cubicBezTo>
                  <a:pt x="19189" y="5379"/>
                  <a:pt x="19237" y="5445"/>
                  <a:pt x="19281" y="5514"/>
                </a:cubicBezTo>
                <a:cubicBezTo>
                  <a:pt x="19361" y="5641"/>
                  <a:pt x="19364" y="5633"/>
                  <a:pt x="19372" y="5730"/>
                </a:cubicBezTo>
                <a:cubicBezTo>
                  <a:pt x="19374" y="5759"/>
                  <a:pt x="19427" y="5819"/>
                  <a:pt x="19485" y="5838"/>
                </a:cubicBezTo>
                <a:cubicBezTo>
                  <a:pt x="19570" y="5867"/>
                  <a:pt x="19594" y="5884"/>
                  <a:pt x="19622" y="6001"/>
                </a:cubicBezTo>
                <a:cubicBezTo>
                  <a:pt x="19641" y="6081"/>
                  <a:pt x="19678" y="6151"/>
                  <a:pt x="19690" y="6136"/>
                </a:cubicBezTo>
                <a:cubicBezTo>
                  <a:pt x="19703" y="6121"/>
                  <a:pt x="19723" y="6149"/>
                  <a:pt x="19736" y="6190"/>
                </a:cubicBezTo>
                <a:cubicBezTo>
                  <a:pt x="19748" y="6230"/>
                  <a:pt x="19773" y="6271"/>
                  <a:pt x="19804" y="6298"/>
                </a:cubicBezTo>
                <a:cubicBezTo>
                  <a:pt x="19835" y="6325"/>
                  <a:pt x="19883" y="6396"/>
                  <a:pt x="19895" y="6460"/>
                </a:cubicBezTo>
                <a:cubicBezTo>
                  <a:pt x="19907" y="6524"/>
                  <a:pt x="19937" y="6595"/>
                  <a:pt x="19963" y="6595"/>
                </a:cubicBezTo>
                <a:cubicBezTo>
                  <a:pt x="19989" y="6595"/>
                  <a:pt x="20020" y="6612"/>
                  <a:pt x="20031" y="6649"/>
                </a:cubicBezTo>
                <a:cubicBezTo>
                  <a:pt x="20043" y="6687"/>
                  <a:pt x="20075" y="6740"/>
                  <a:pt x="20099" y="6757"/>
                </a:cubicBezTo>
                <a:cubicBezTo>
                  <a:pt x="20123" y="6775"/>
                  <a:pt x="20145" y="6846"/>
                  <a:pt x="20145" y="6920"/>
                </a:cubicBezTo>
                <a:cubicBezTo>
                  <a:pt x="20145" y="7014"/>
                  <a:pt x="20155" y="7055"/>
                  <a:pt x="20190" y="7055"/>
                </a:cubicBezTo>
                <a:cubicBezTo>
                  <a:pt x="20218" y="7055"/>
                  <a:pt x="20241" y="7082"/>
                  <a:pt x="20259" y="7136"/>
                </a:cubicBezTo>
                <a:cubicBezTo>
                  <a:pt x="20276" y="7190"/>
                  <a:pt x="20327" y="7250"/>
                  <a:pt x="20349" y="7244"/>
                </a:cubicBezTo>
                <a:cubicBezTo>
                  <a:pt x="20378" y="7237"/>
                  <a:pt x="20388" y="7281"/>
                  <a:pt x="20395" y="7433"/>
                </a:cubicBezTo>
                <a:cubicBezTo>
                  <a:pt x="20403" y="7613"/>
                  <a:pt x="20411" y="7660"/>
                  <a:pt x="20463" y="7676"/>
                </a:cubicBezTo>
                <a:cubicBezTo>
                  <a:pt x="20517" y="7693"/>
                  <a:pt x="20531" y="7741"/>
                  <a:pt x="20531" y="7920"/>
                </a:cubicBezTo>
                <a:cubicBezTo>
                  <a:pt x="20531" y="8099"/>
                  <a:pt x="20529" y="8141"/>
                  <a:pt x="20577" y="8136"/>
                </a:cubicBezTo>
                <a:cubicBezTo>
                  <a:pt x="20635" y="8130"/>
                  <a:pt x="20638" y="8130"/>
                  <a:pt x="20645" y="8406"/>
                </a:cubicBezTo>
                <a:cubicBezTo>
                  <a:pt x="20648" y="8513"/>
                  <a:pt x="20664" y="8553"/>
                  <a:pt x="20713" y="8568"/>
                </a:cubicBezTo>
                <a:cubicBezTo>
                  <a:pt x="20770" y="8586"/>
                  <a:pt x="20781" y="8639"/>
                  <a:pt x="20781" y="8839"/>
                </a:cubicBezTo>
                <a:cubicBezTo>
                  <a:pt x="20781" y="9037"/>
                  <a:pt x="20801" y="9060"/>
                  <a:pt x="20850" y="9055"/>
                </a:cubicBezTo>
                <a:cubicBezTo>
                  <a:pt x="20901" y="9050"/>
                  <a:pt x="20910" y="9102"/>
                  <a:pt x="20918" y="9488"/>
                </a:cubicBezTo>
                <a:cubicBezTo>
                  <a:pt x="20926" y="9888"/>
                  <a:pt x="20924" y="9928"/>
                  <a:pt x="20986" y="9947"/>
                </a:cubicBezTo>
                <a:cubicBezTo>
                  <a:pt x="21053" y="9968"/>
                  <a:pt x="21067" y="9992"/>
                  <a:pt x="21054" y="11001"/>
                </a:cubicBezTo>
                <a:cubicBezTo>
                  <a:pt x="21043" y="11869"/>
                  <a:pt x="21033" y="12038"/>
                  <a:pt x="20986" y="12136"/>
                </a:cubicBezTo>
                <a:cubicBezTo>
                  <a:pt x="20952" y="12209"/>
                  <a:pt x="20918" y="12320"/>
                  <a:pt x="20918" y="12461"/>
                </a:cubicBezTo>
                <a:cubicBezTo>
                  <a:pt x="20918" y="12655"/>
                  <a:pt x="20906" y="12714"/>
                  <a:pt x="20850" y="12731"/>
                </a:cubicBezTo>
                <a:cubicBezTo>
                  <a:pt x="20792" y="12749"/>
                  <a:pt x="20781" y="12770"/>
                  <a:pt x="20781" y="13028"/>
                </a:cubicBezTo>
                <a:cubicBezTo>
                  <a:pt x="20781" y="13287"/>
                  <a:pt x="20771" y="13335"/>
                  <a:pt x="20713" y="13353"/>
                </a:cubicBezTo>
                <a:cubicBezTo>
                  <a:pt x="20659" y="13370"/>
                  <a:pt x="20648" y="13394"/>
                  <a:pt x="20645" y="13569"/>
                </a:cubicBezTo>
                <a:cubicBezTo>
                  <a:pt x="20639" y="13858"/>
                  <a:pt x="20641" y="13865"/>
                  <a:pt x="20577" y="13920"/>
                </a:cubicBezTo>
                <a:cubicBezTo>
                  <a:pt x="20543" y="13950"/>
                  <a:pt x="20531" y="14008"/>
                  <a:pt x="20531" y="14083"/>
                </a:cubicBezTo>
                <a:cubicBezTo>
                  <a:pt x="20531" y="14176"/>
                  <a:pt x="20512" y="14230"/>
                  <a:pt x="20463" y="14245"/>
                </a:cubicBezTo>
                <a:cubicBezTo>
                  <a:pt x="20412" y="14261"/>
                  <a:pt x="20395" y="14289"/>
                  <a:pt x="20395" y="14407"/>
                </a:cubicBezTo>
                <a:cubicBezTo>
                  <a:pt x="20395" y="14490"/>
                  <a:pt x="20390" y="14562"/>
                  <a:pt x="20395" y="14569"/>
                </a:cubicBezTo>
                <a:cubicBezTo>
                  <a:pt x="20421" y="14612"/>
                  <a:pt x="20315" y="14704"/>
                  <a:pt x="20236" y="14704"/>
                </a:cubicBezTo>
                <a:cubicBezTo>
                  <a:pt x="20143" y="14704"/>
                  <a:pt x="20145" y="14734"/>
                  <a:pt x="20145" y="14948"/>
                </a:cubicBezTo>
                <a:cubicBezTo>
                  <a:pt x="20145" y="15133"/>
                  <a:pt x="20132" y="15146"/>
                  <a:pt x="20077" y="15164"/>
                </a:cubicBezTo>
                <a:cubicBezTo>
                  <a:pt x="20041" y="15175"/>
                  <a:pt x="20008" y="15220"/>
                  <a:pt x="20008" y="15245"/>
                </a:cubicBezTo>
                <a:cubicBezTo>
                  <a:pt x="20008" y="15269"/>
                  <a:pt x="19957" y="15339"/>
                  <a:pt x="19895" y="15407"/>
                </a:cubicBezTo>
                <a:cubicBezTo>
                  <a:pt x="19832" y="15475"/>
                  <a:pt x="19770" y="15566"/>
                  <a:pt x="19758" y="15623"/>
                </a:cubicBezTo>
                <a:cubicBezTo>
                  <a:pt x="19746" y="15681"/>
                  <a:pt x="19701" y="15748"/>
                  <a:pt x="19667" y="15758"/>
                </a:cubicBezTo>
                <a:cubicBezTo>
                  <a:pt x="19634" y="15769"/>
                  <a:pt x="19622" y="15811"/>
                  <a:pt x="19622" y="15840"/>
                </a:cubicBezTo>
                <a:cubicBezTo>
                  <a:pt x="19622" y="15868"/>
                  <a:pt x="19600" y="15904"/>
                  <a:pt x="19576" y="15921"/>
                </a:cubicBezTo>
                <a:cubicBezTo>
                  <a:pt x="19553" y="15938"/>
                  <a:pt x="19520" y="15964"/>
                  <a:pt x="19508" y="16002"/>
                </a:cubicBezTo>
                <a:cubicBezTo>
                  <a:pt x="19497" y="16039"/>
                  <a:pt x="19452" y="16083"/>
                  <a:pt x="19417" y="16083"/>
                </a:cubicBezTo>
                <a:cubicBezTo>
                  <a:pt x="19373" y="16083"/>
                  <a:pt x="19349" y="16094"/>
                  <a:pt x="19349" y="16164"/>
                </a:cubicBezTo>
                <a:cubicBezTo>
                  <a:pt x="19349" y="16275"/>
                  <a:pt x="19301" y="16380"/>
                  <a:pt x="19235" y="16380"/>
                </a:cubicBezTo>
                <a:cubicBezTo>
                  <a:pt x="19211" y="16380"/>
                  <a:pt x="19186" y="16391"/>
                  <a:pt x="19190" y="16407"/>
                </a:cubicBezTo>
                <a:cubicBezTo>
                  <a:pt x="19194" y="16423"/>
                  <a:pt x="19179" y="16495"/>
                  <a:pt x="19144" y="16542"/>
                </a:cubicBezTo>
                <a:cubicBezTo>
                  <a:pt x="19101" y="16602"/>
                  <a:pt x="19058" y="16623"/>
                  <a:pt x="19031" y="16596"/>
                </a:cubicBezTo>
                <a:cubicBezTo>
                  <a:pt x="19003" y="16569"/>
                  <a:pt x="18997" y="16568"/>
                  <a:pt x="18985" y="16623"/>
                </a:cubicBezTo>
                <a:cubicBezTo>
                  <a:pt x="18976" y="16667"/>
                  <a:pt x="18946" y="16704"/>
                  <a:pt x="18917" y="16704"/>
                </a:cubicBezTo>
                <a:cubicBezTo>
                  <a:pt x="18888" y="16704"/>
                  <a:pt x="18849" y="16726"/>
                  <a:pt x="18849" y="16759"/>
                </a:cubicBezTo>
                <a:cubicBezTo>
                  <a:pt x="18849" y="16791"/>
                  <a:pt x="18835" y="16825"/>
                  <a:pt x="18803" y="16840"/>
                </a:cubicBezTo>
                <a:cubicBezTo>
                  <a:pt x="18772" y="16854"/>
                  <a:pt x="18701" y="16930"/>
                  <a:pt x="18644" y="17002"/>
                </a:cubicBezTo>
                <a:cubicBezTo>
                  <a:pt x="18577" y="17087"/>
                  <a:pt x="18506" y="17131"/>
                  <a:pt x="18440" y="17137"/>
                </a:cubicBezTo>
                <a:cubicBezTo>
                  <a:pt x="18367" y="17143"/>
                  <a:pt x="18326" y="17168"/>
                  <a:pt x="18326" y="17218"/>
                </a:cubicBezTo>
                <a:cubicBezTo>
                  <a:pt x="18326" y="17256"/>
                  <a:pt x="18312" y="17312"/>
                  <a:pt x="18280" y="17326"/>
                </a:cubicBezTo>
                <a:cubicBezTo>
                  <a:pt x="18249" y="17340"/>
                  <a:pt x="18204" y="17352"/>
                  <a:pt x="18189" y="17380"/>
                </a:cubicBezTo>
                <a:cubicBezTo>
                  <a:pt x="18175" y="17409"/>
                  <a:pt x="18127" y="17434"/>
                  <a:pt x="18076" y="17434"/>
                </a:cubicBezTo>
                <a:cubicBezTo>
                  <a:pt x="18011" y="17434"/>
                  <a:pt x="17974" y="17461"/>
                  <a:pt x="17962" y="17515"/>
                </a:cubicBezTo>
                <a:cubicBezTo>
                  <a:pt x="17950" y="17572"/>
                  <a:pt x="17921" y="17596"/>
                  <a:pt x="17848" y="17596"/>
                </a:cubicBezTo>
                <a:cubicBezTo>
                  <a:pt x="17782" y="17596"/>
                  <a:pt x="17735" y="17626"/>
                  <a:pt x="17712" y="17678"/>
                </a:cubicBezTo>
                <a:cubicBezTo>
                  <a:pt x="17684" y="17741"/>
                  <a:pt x="17649" y="17759"/>
                  <a:pt x="17507" y="17759"/>
                </a:cubicBezTo>
                <a:cubicBezTo>
                  <a:pt x="17360" y="17759"/>
                  <a:pt x="17317" y="17774"/>
                  <a:pt x="17303" y="17840"/>
                </a:cubicBezTo>
                <a:cubicBezTo>
                  <a:pt x="17293" y="17883"/>
                  <a:pt x="17261" y="17921"/>
                  <a:pt x="17235" y="17921"/>
                </a:cubicBezTo>
                <a:cubicBezTo>
                  <a:pt x="17208" y="17921"/>
                  <a:pt x="17198" y="17932"/>
                  <a:pt x="17189" y="17975"/>
                </a:cubicBezTo>
                <a:cubicBezTo>
                  <a:pt x="17173" y="18046"/>
                  <a:pt x="17131" y="18056"/>
                  <a:pt x="16848" y="18056"/>
                </a:cubicBezTo>
                <a:cubicBezTo>
                  <a:pt x="16565" y="18056"/>
                  <a:pt x="16545" y="18066"/>
                  <a:pt x="16530" y="18137"/>
                </a:cubicBezTo>
                <a:cubicBezTo>
                  <a:pt x="16515" y="18206"/>
                  <a:pt x="16483" y="18218"/>
                  <a:pt x="16280" y="18218"/>
                </a:cubicBezTo>
                <a:lnTo>
                  <a:pt x="16052" y="18218"/>
                </a:lnTo>
                <a:lnTo>
                  <a:pt x="16007" y="18353"/>
                </a:lnTo>
                <a:cubicBezTo>
                  <a:pt x="15986" y="18449"/>
                  <a:pt x="15974" y="18464"/>
                  <a:pt x="15893" y="18488"/>
                </a:cubicBezTo>
                <a:cubicBezTo>
                  <a:pt x="15800" y="18517"/>
                  <a:pt x="15772" y="18539"/>
                  <a:pt x="15779" y="18651"/>
                </a:cubicBezTo>
                <a:cubicBezTo>
                  <a:pt x="15786" y="18754"/>
                  <a:pt x="15793" y="18776"/>
                  <a:pt x="15734" y="18786"/>
                </a:cubicBezTo>
                <a:cubicBezTo>
                  <a:pt x="15677" y="18795"/>
                  <a:pt x="15651" y="18834"/>
                  <a:pt x="15643" y="18948"/>
                </a:cubicBezTo>
                <a:cubicBezTo>
                  <a:pt x="15634" y="19071"/>
                  <a:pt x="15626" y="19100"/>
                  <a:pt x="15552" y="19110"/>
                </a:cubicBezTo>
                <a:cubicBezTo>
                  <a:pt x="15504" y="19117"/>
                  <a:pt x="15447" y="19100"/>
                  <a:pt x="15438" y="19083"/>
                </a:cubicBezTo>
                <a:cubicBezTo>
                  <a:pt x="15403" y="19014"/>
                  <a:pt x="15431" y="18805"/>
                  <a:pt x="15484" y="18759"/>
                </a:cubicBezTo>
                <a:cubicBezTo>
                  <a:pt x="15515" y="18732"/>
                  <a:pt x="15552" y="18649"/>
                  <a:pt x="15552" y="18597"/>
                </a:cubicBezTo>
                <a:cubicBezTo>
                  <a:pt x="15552" y="18476"/>
                  <a:pt x="15610" y="18407"/>
                  <a:pt x="15711" y="18407"/>
                </a:cubicBezTo>
                <a:cubicBezTo>
                  <a:pt x="15777" y="18407"/>
                  <a:pt x="15795" y="18398"/>
                  <a:pt x="15779" y="18326"/>
                </a:cubicBezTo>
                <a:cubicBezTo>
                  <a:pt x="15768" y="18275"/>
                  <a:pt x="15773" y="18203"/>
                  <a:pt x="15802" y="18164"/>
                </a:cubicBezTo>
                <a:cubicBezTo>
                  <a:pt x="15830" y="18128"/>
                  <a:pt x="15846" y="18044"/>
                  <a:pt x="15848" y="17975"/>
                </a:cubicBezTo>
                <a:cubicBezTo>
                  <a:pt x="15850" y="17890"/>
                  <a:pt x="15877" y="17852"/>
                  <a:pt x="15916" y="17840"/>
                </a:cubicBezTo>
                <a:cubicBezTo>
                  <a:pt x="15947" y="17830"/>
                  <a:pt x="15975" y="17799"/>
                  <a:pt x="15984" y="17759"/>
                </a:cubicBezTo>
                <a:cubicBezTo>
                  <a:pt x="15993" y="17718"/>
                  <a:pt x="16024" y="17678"/>
                  <a:pt x="16052" y="17678"/>
                </a:cubicBezTo>
                <a:cubicBezTo>
                  <a:pt x="16090" y="17678"/>
                  <a:pt x="16098" y="17642"/>
                  <a:pt x="16098" y="17542"/>
                </a:cubicBezTo>
                <a:cubicBezTo>
                  <a:pt x="16098" y="17457"/>
                  <a:pt x="16136" y="17394"/>
                  <a:pt x="16166" y="17380"/>
                </a:cubicBezTo>
                <a:cubicBezTo>
                  <a:pt x="16192" y="17368"/>
                  <a:pt x="16222" y="17293"/>
                  <a:pt x="16234" y="17218"/>
                </a:cubicBezTo>
                <a:cubicBezTo>
                  <a:pt x="16246" y="17143"/>
                  <a:pt x="16256" y="17067"/>
                  <a:pt x="16280" y="17056"/>
                </a:cubicBezTo>
                <a:cubicBezTo>
                  <a:pt x="16303" y="17045"/>
                  <a:pt x="16336" y="16983"/>
                  <a:pt x="16348" y="16921"/>
                </a:cubicBezTo>
                <a:cubicBezTo>
                  <a:pt x="16359" y="16858"/>
                  <a:pt x="16393" y="16802"/>
                  <a:pt x="16416" y="16786"/>
                </a:cubicBezTo>
                <a:cubicBezTo>
                  <a:pt x="16439" y="16769"/>
                  <a:pt x="16472" y="16676"/>
                  <a:pt x="16484" y="16569"/>
                </a:cubicBezTo>
                <a:cubicBezTo>
                  <a:pt x="16496" y="16462"/>
                  <a:pt x="16528" y="16347"/>
                  <a:pt x="16552" y="16326"/>
                </a:cubicBezTo>
                <a:cubicBezTo>
                  <a:pt x="16576" y="16305"/>
                  <a:pt x="16609" y="16217"/>
                  <a:pt x="16621" y="16110"/>
                </a:cubicBezTo>
                <a:cubicBezTo>
                  <a:pt x="16633" y="16003"/>
                  <a:pt x="16662" y="15890"/>
                  <a:pt x="16689" y="15867"/>
                </a:cubicBezTo>
                <a:cubicBezTo>
                  <a:pt x="16724" y="15835"/>
                  <a:pt x="16734" y="15739"/>
                  <a:pt x="16734" y="15542"/>
                </a:cubicBezTo>
                <a:cubicBezTo>
                  <a:pt x="16734" y="15328"/>
                  <a:pt x="16751" y="15241"/>
                  <a:pt x="16803" y="15164"/>
                </a:cubicBezTo>
                <a:cubicBezTo>
                  <a:pt x="16856" y="15082"/>
                  <a:pt x="16871" y="15006"/>
                  <a:pt x="16871" y="14731"/>
                </a:cubicBezTo>
                <a:cubicBezTo>
                  <a:pt x="16871" y="14439"/>
                  <a:pt x="16859" y="14395"/>
                  <a:pt x="16916" y="14353"/>
                </a:cubicBezTo>
                <a:cubicBezTo>
                  <a:pt x="16979" y="14306"/>
                  <a:pt x="16984" y="14277"/>
                  <a:pt x="16984" y="13353"/>
                </a:cubicBezTo>
                <a:cubicBezTo>
                  <a:pt x="16984" y="12801"/>
                  <a:pt x="16978" y="12395"/>
                  <a:pt x="16962" y="12407"/>
                </a:cubicBezTo>
                <a:cubicBezTo>
                  <a:pt x="16906" y="12448"/>
                  <a:pt x="16863" y="12302"/>
                  <a:pt x="16871" y="12136"/>
                </a:cubicBezTo>
                <a:cubicBezTo>
                  <a:pt x="16875" y="12045"/>
                  <a:pt x="16873" y="11818"/>
                  <a:pt x="16871" y="11623"/>
                </a:cubicBezTo>
                <a:cubicBezTo>
                  <a:pt x="16867" y="11297"/>
                  <a:pt x="16865" y="11264"/>
                  <a:pt x="16803" y="11244"/>
                </a:cubicBezTo>
                <a:cubicBezTo>
                  <a:pt x="16737" y="11224"/>
                  <a:pt x="16724" y="11191"/>
                  <a:pt x="16734" y="10758"/>
                </a:cubicBezTo>
                <a:cubicBezTo>
                  <a:pt x="16743" y="10393"/>
                  <a:pt x="16759" y="10309"/>
                  <a:pt x="16803" y="10271"/>
                </a:cubicBezTo>
                <a:cubicBezTo>
                  <a:pt x="16846" y="10234"/>
                  <a:pt x="16861" y="10118"/>
                  <a:pt x="16871" y="9731"/>
                </a:cubicBezTo>
                <a:cubicBezTo>
                  <a:pt x="16881" y="9330"/>
                  <a:pt x="16891" y="9259"/>
                  <a:pt x="16939" y="9217"/>
                </a:cubicBezTo>
                <a:cubicBezTo>
                  <a:pt x="16990" y="9173"/>
                  <a:pt x="16984" y="9066"/>
                  <a:pt x="16984" y="8325"/>
                </a:cubicBezTo>
                <a:cubicBezTo>
                  <a:pt x="16984" y="7756"/>
                  <a:pt x="16989" y="7492"/>
                  <a:pt x="16962" y="7433"/>
                </a:cubicBezTo>
                <a:cubicBezTo>
                  <a:pt x="16905" y="7312"/>
                  <a:pt x="16892" y="7266"/>
                  <a:pt x="16871" y="6812"/>
                </a:cubicBezTo>
                <a:cubicBezTo>
                  <a:pt x="16855" y="6473"/>
                  <a:pt x="16853" y="6394"/>
                  <a:pt x="16803" y="6352"/>
                </a:cubicBezTo>
                <a:cubicBezTo>
                  <a:pt x="16756" y="6313"/>
                  <a:pt x="16734" y="6264"/>
                  <a:pt x="16734" y="6109"/>
                </a:cubicBezTo>
                <a:cubicBezTo>
                  <a:pt x="16734" y="5997"/>
                  <a:pt x="16710" y="5864"/>
                  <a:pt x="16689" y="5838"/>
                </a:cubicBezTo>
                <a:cubicBezTo>
                  <a:pt x="16667" y="5813"/>
                  <a:pt x="16673" y="5811"/>
                  <a:pt x="16689" y="5811"/>
                </a:cubicBezTo>
                <a:cubicBezTo>
                  <a:pt x="16704" y="5811"/>
                  <a:pt x="16694" y="5768"/>
                  <a:pt x="16666" y="5730"/>
                </a:cubicBezTo>
                <a:cubicBezTo>
                  <a:pt x="16636" y="5690"/>
                  <a:pt x="16606" y="5579"/>
                  <a:pt x="16598" y="5433"/>
                </a:cubicBezTo>
                <a:cubicBezTo>
                  <a:pt x="16588" y="5254"/>
                  <a:pt x="16569" y="5162"/>
                  <a:pt x="16530" y="5136"/>
                </a:cubicBezTo>
                <a:cubicBezTo>
                  <a:pt x="16499" y="5115"/>
                  <a:pt x="16461" y="5059"/>
                  <a:pt x="16461" y="5001"/>
                </a:cubicBezTo>
                <a:cubicBezTo>
                  <a:pt x="16461" y="4937"/>
                  <a:pt x="16433" y="4868"/>
                  <a:pt x="16393" y="4838"/>
                </a:cubicBezTo>
                <a:cubicBezTo>
                  <a:pt x="16352" y="4808"/>
                  <a:pt x="16348" y="4746"/>
                  <a:pt x="16348" y="4676"/>
                </a:cubicBezTo>
                <a:cubicBezTo>
                  <a:pt x="16348" y="4614"/>
                  <a:pt x="16327" y="4552"/>
                  <a:pt x="16302" y="4541"/>
                </a:cubicBezTo>
                <a:cubicBezTo>
                  <a:pt x="16278" y="4530"/>
                  <a:pt x="16246" y="4453"/>
                  <a:pt x="16234" y="4379"/>
                </a:cubicBezTo>
                <a:cubicBezTo>
                  <a:pt x="16222" y="4304"/>
                  <a:pt x="16191" y="4255"/>
                  <a:pt x="16166" y="4244"/>
                </a:cubicBezTo>
                <a:cubicBezTo>
                  <a:pt x="16140" y="4232"/>
                  <a:pt x="16109" y="4156"/>
                  <a:pt x="16098" y="4082"/>
                </a:cubicBezTo>
                <a:cubicBezTo>
                  <a:pt x="16086" y="4007"/>
                  <a:pt x="16041" y="3902"/>
                  <a:pt x="16007" y="3865"/>
                </a:cubicBezTo>
                <a:cubicBezTo>
                  <a:pt x="15936" y="3790"/>
                  <a:pt x="15926" y="3687"/>
                  <a:pt x="15984" y="3460"/>
                </a:cubicBezTo>
                <a:cubicBezTo>
                  <a:pt x="16008" y="3366"/>
                  <a:pt x="16046" y="3304"/>
                  <a:pt x="16075" y="3298"/>
                </a:cubicBezTo>
                <a:close/>
                <a:moveTo>
                  <a:pt x="14643" y="3433"/>
                </a:moveTo>
                <a:cubicBezTo>
                  <a:pt x="14670" y="3432"/>
                  <a:pt x="14716" y="3451"/>
                  <a:pt x="14733" y="3487"/>
                </a:cubicBezTo>
                <a:cubicBezTo>
                  <a:pt x="14748" y="3517"/>
                  <a:pt x="14808" y="3534"/>
                  <a:pt x="14870" y="3541"/>
                </a:cubicBezTo>
                <a:cubicBezTo>
                  <a:pt x="14961" y="3551"/>
                  <a:pt x="14980" y="3592"/>
                  <a:pt x="15029" y="3703"/>
                </a:cubicBezTo>
                <a:cubicBezTo>
                  <a:pt x="15063" y="3779"/>
                  <a:pt x="15126" y="3845"/>
                  <a:pt x="15165" y="3865"/>
                </a:cubicBezTo>
                <a:cubicBezTo>
                  <a:pt x="15213" y="3890"/>
                  <a:pt x="15250" y="3946"/>
                  <a:pt x="15256" y="4027"/>
                </a:cubicBezTo>
                <a:cubicBezTo>
                  <a:pt x="15263" y="4110"/>
                  <a:pt x="15282" y="4176"/>
                  <a:pt x="15325" y="4190"/>
                </a:cubicBezTo>
                <a:cubicBezTo>
                  <a:pt x="15372" y="4204"/>
                  <a:pt x="15393" y="4223"/>
                  <a:pt x="15393" y="4325"/>
                </a:cubicBezTo>
                <a:cubicBezTo>
                  <a:pt x="15393" y="4430"/>
                  <a:pt x="15407" y="4470"/>
                  <a:pt x="15461" y="4487"/>
                </a:cubicBezTo>
                <a:cubicBezTo>
                  <a:pt x="15518" y="4505"/>
                  <a:pt x="15522" y="4532"/>
                  <a:pt x="15507" y="4622"/>
                </a:cubicBezTo>
                <a:cubicBezTo>
                  <a:pt x="15492" y="4711"/>
                  <a:pt x="15495" y="4754"/>
                  <a:pt x="15552" y="4784"/>
                </a:cubicBezTo>
                <a:cubicBezTo>
                  <a:pt x="15600" y="4809"/>
                  <a:pt x="15636" y="4865"/>
                  <a:pt x="15643" y="4946"/>
                </a:cubicBezTo>
                <a:cubicBezTo>
                  <a:pt x="15650" y="5029"/>
                  <a:pt x="15668" y="5068"/>
                  <a:pt x="15711" y="5082"/>
                </a:cubicBezTo>
                <a:cubicBezTo>
                  <a:pt x="15760" y="5097"/>
                  <a:pt x="15779" y="5129"/>
                  <a:pt x="15779" y="5244"/>
                </a:cubicBezTo>
                <a:cubicBezTo>
                  <a:pt x="15780" y="5332"/>
                  <a:pt x="15810" y="5430"/>
                  <a:pt x="15848" y="5487"/>
                </a:cubicBezTo>
                <a:cubicBezTo>
                  <a:pt x="15887" y="5547"/>
                  <a:pt x="15915" y="5659"/>
                  <a:pt x="15916" y="5757"/>
                </a:cubicBezTo>
                <a:cubicBezTo>
                  <a:pt x="15916" y="5867"/>
                  <a:pt x="15939" y="5925"/>
                  <a:pt x="15984" y="5974"/>
                </a:cubicBezTo>
                <a:cubicBezTo>
                  <a:pt x="16034" y="6027"/>
                  <a:pt x="16052" y="6111"/>
                  <a:pt x="16052" y="6271"/>
                </a:cubicBezTo>
                <a:cubicBezTo>
                  <a:pt x="16052" y="6400"/>
                  <a:pt x="16065" y="6508"/>
                  <a:pt x="16098" y="6568"/>
                </a:cubicBezTo>
                <a:cubicBezTo>
                  <a:pt x="16134" y="6635"/>
                  <a:pt x="16151" y="6806"/>
                  <a:pt x="16166" y="7082"/>
                </a:cubicBezTo>
                <a:cubicBezTo>
                  <a:pt x="16178" y="7309"/>
                  <a:pt x="16212" y="7489"/>
                  <a:pt x="16234" y="7514"/>
                </a:cubicBezTo>
                <a:cubicBezTo>
                  <a:pt x="16261" y="7547"/>
                  <a:pt x="16280" y="7792"/>
                  <a:pt x="16280" y="8298"/>
                </a:cubicBezTo>
                <a:cubicBezTo>
                  <a:pt x="16278" y="8999"/>
                  <a:pt x="16264" y="9027"/>
                  <a:pt x="16189" y="9136"/>
                </a:cubicBezTo>
                <a:lnTo>
                  <a:pt x="16120" y="9244"/>
                </a:lnTo>
                <a:lnTo>
                  <a:pt x="16052" y="9082"/>
                </a:lnTo>
                <a:cubicBezTo>
                  <a:pt x="16017" y="8999"/>
                  <a:pt x="15973" y="8863"/>
                  <a:pt x="15961" y="8785"/>
                </a:cubicBezTo>
                <a:cubicBezTo>
                  <a:pt x="15949" y="8707"/>
                  <a:pt x="15920" y="8635"/>
                  <a:pt x="15893" y="8623"/>
                </a:cubicBezTo>
                <a:cubicBezTo>
                  <a:pt x="15867" y="8610"/>
                  <a:pt x="15848" y="8574"/>
                  <a:pt x="15848" y="8541"/>
                </a:cubicBezTo>
                <a:cubicBezTo>
                  <a:pt x="15848" y="8509"/>
                  <a:pt x="15831" y="8487"/>
                  <a:pt x="15802" y="8487"/>
                </a:cubicBezTo>
                <a:cubicBezTo>
                  <a:pt x="15773" y="8487"/>
                  <a:pt x="15743" y="8447"/>
                  <a:pt x="15734" y="8406"/>
                </a:cubicBezTo>
                <a:cubicBezTo>
                  <a:pt x="15725" y="8365"/>
                  <a:pt x="15677" y="8336"/>
                  <a:pt x="15643" y="8325"/>
                </a:cubicBezTo>
                <a:cubicBezTo>
                  <a:pt x="15596" y="8311"/>
                  <a:pt x="15575" y="8268"/>
                  <a:pt x="15575" y="8163"/>
                </a:cubicBezTo>
                <a:cubicBezTo>
                  <a:pt x="15575" y="8086"/>
                  <a:pt x="15572" y="8028"/>
                  <a:pt x="15552" y="8028"/>
                </a:cubicBezTo>
                <a:cubicBezTo>
                  <a:pt x="15493" y="8028"/>
                  <a:pt x="15325" y="7804"/>
                  <a:pt x="15325" y="7731"/>
                </a:cubicBezTo>
                <a:cubicBezTo>
                  <a:pt x="15325" y="7693"/>
                  <a:pt x="15292" y="7632"/>
                  <a:pt x="15256" y="7595"/>
                </a:cubicBezTo>
                <a:cubicBezTo>
                  <a:pt x="15220" y="7559"/>
                  <a:pt x="15188" y="7513"/>
                  <a:pt x="15188" y="7487"/>
                </a:cubicBezTo>
                <a:cubicBezTo>
                  <a:pt x="15188" y="7462"/>
                  <a:pt x="15152" y="7421"/>
                  <a:pt x="15097" y="7406"/>
                </a:cubicBezTo>
                <a:cubicBezTo>
                  <a:pt x="15042" y="7392"/>
                  <a:pt x="14972" y="7359"/>
                  <a:pt x="14961" y="7325"/>
                </a:cubicBezTo>
                <a:cubicBezTo>
                  <a:pt x="14932" y="7235"/>
                  <a:pt x="14847" y="7124"/>
                  <a:pt x="14779" y="7109"/>
                </a:cubicBezTo>
                <a:cubicBezTo>
                  <a:pt x="14742" y="7100"/>
                  <a:pt x="14706" y="7066"/>
                  <a:pt x="14688" y="6974"/>
                </a:cubicBezTo>
                <a:cubicBezTo>
                  <a:pt x="14663" y="6846"/>
                  <a:pt x="14659" y="6812"/>
                  <a:pt x="14574" y="6812"/>
                </a:cubicBezTo>
                <a:cubicBezTo>
                  <a:pt x="14504" y="6812"/>
                  <a:pt x="14430" y="6773"/>
                  <a:pt x="14324" y="6649"/>
                </a:cubicBezTo>
                <a:cubicBezTo>
                  <a:pt x="14244" y="6555"/>
                  <a:pt x="14165" y="6456"/>
                  <a:pt x="14165" y="6433"/>
                </a:cubicBezTo>
                <a:cubicBezTo>
                  <a:pt x="14165" y="6410"/>
                  <a:pt x="14117" y="6367"/>
                  <a:pt x="14051" y="6352"/>
                </a:cubicBezTo>
                <a:cubicBezTo>
                  <a:pt x="13975" y="6335"/>
                  <a:pt x="13925" y="6318"/>
                  <a:pt x="13915" y="6271"/>
                </a:cubicBezTo>
                <a:cubicBezTo>
                  <a:pt x="13906" y="6231"/>
                  <a:pt x="13895" y="6190"/>
                  <a:pt x="13869" y="6190"/>
                </a:cubicBezTo>
                <a:cubicBezTo>
                  <a:pt x="13844" y="6190"/>
                  <a:pt x="13811" y="6167"/>
                  <a:pt x="13801" y="6136"/>
                </a:cubicBezTo>
                <a:cubicBezTo>
                  <a:pt x="13791" y="6105"/>
                  <a:pt x="13741" y="6069"/>
                  <a:pt x="13688" y="6055"/>
                </a:cubicBezTo>
                <a:cubicBezTo>
                  <a:pt x="13634" y="6041"/>
                  <a:pt x="13584" y="6004"/>
                  <a:pt x="13574" y="5974"/>
                </a:cubicBezTo>
                <a:cubicBezTo>
                  <a:pt x="13563" y="5939"/>
                  <a:pt x="13495" y="5920"/>
                  <a:pt x="13415" y="5920"/>
                </a:cubicBezTo>
                <a:cubicBezTo>
                  <a:pt x="13327" y="5920"/>
                  <a:pt x="13292" y="5908"/>
                  <a:pt x="13278" y="5865"/>
                </a:cubicBezTo>
                <a:cubicBezTo>
                  <a:pt x="13229" y="5712"/>
                  <a:pt x="13088" y="5622"/>
                  <a:pt x="12937" y="5622"/>
                </a:cubicBezTo>
                <a:cubicBezTo>
                  <a:pt x="12816" y="5622"/>
                  <a:pt x="12792" y="5605"/>
                  <a:pt x="12778" y="5541"/>
                </a:cubicBezTo>
                <a:cubicBezTo>
                  <a:pt x="12763" y="5472"/>
                  <a:pt x="12743" y="5460"/>
                  <a:pt x="12528" y="5460"/>
                </a:cubicBezTo>
                <a:cubicBezTo>
                  <a:pt x="12344" y="5460"/>
                  <a:pt x="12269" y="5449"/>
                  <a:pt x="12255" y="5406"/>
                </a:cubicBezTo>
                <a:cubicBezTo>
                  <a:pt x="12245" y="5374"/>
                  <a:pt x="12180" y="5339"/>
                  <a:pt x="12119" y="5325"/>
                </a:cubicBezTo>
                <a:cubicBezTo>
                  <a:pt x="12057" y="5311"/>
                  <a:pt x="11996" y="5270"/>
                  <a:pt x="11982" y="5244"/>
                </a:cubicBezTo>
                <a:cubicBezTo>
                  <a:pt x="11969" y="5217"/>
                  <a:pt x="11923" y="5184"/>
                  <a:pt x="11869" y="5163"/>
                </a:cubicBezTo>
                <a:cubicBezTo>
                  <a:pt x="11815" y="5142"/>
                  <a:pt x="11761" y="5092"/>
                  <a:pt x="11755" y="5055"/>
                </a:cubicBezTo>
                <a:cubicBezTo>
                  <a:pt x="11739" y="4956"/>
                  <a:pt x="12059" y="4595"/>
                  <a:pt x="12164" y="4595"/>
                </a:cubicBezTo>
                <a:cubicBezTo>
                  <a:pt x="12216" y="4595"/>
                  <a:pt x="12255" y="4579"/>
                  <a:pt x="12255" y="4541"/>
                </a:cubicBezTo>
                <a:cubicBezTo>
                  <a:pt x="12255" y="4508"/>
                  <a:pt x="12269" y="4474"/>
                  <a:pt x="12301" y="4460"/>
                </a:cubicBezTo>
                <a:cubicBezTo>
                  <a:pt x="12332" y="4446"/>
                  <a:pt x="12370" y="4388"/>
                  <a:pt x="12392" y="4352"/>
                </a:cubicBezTo>
                <a:cubicBezTo>
                  <a:pt x="12419" y="4307"/>
                  <a:pt x="12469" y="4290"/>
                  <a:pt x="12551" y="4298"/>
                </a:cubicBezTo>
                <a:cubicBezTo>
                  <a:pt x="12635" y="4306"/>
                  <a:pt x="12694" y="4297"/>
                  <a:pt x="12733" y="4244"/>
                </a:cubicBezTo>
                <a:cubicBezTo>
                  <a:pt x="12762" y="4203"/>
                  <a:pt x="12816" y="4163"/>
                  <a:pt x="12846" y="4163"/>
                </a:cubicBezTo>
                <a:cubicBezTo>
                  <a:pt x="12876" y="4163"/>
                  <a:pt x="12905" y="4126"/>
                  <a:pt x="12915" y="4082"/>
                </a:cubicBezTo>
                <a:cubicBezTo>
                  <a:pt x="12924" y="4037"/>
                  <a:pt x="12936" y="4024"/>
                  <a:pt x="12960" y="4027"/>
                </a:cubicBezTo>
                <a:cubicBezTo>
                  <a:pt x="13121" y="4053"/>
                  <a:pt x="13262" y="4020"/>
                  <a:pt x="13278" y="3946"/>
                </a:cubicBezTo>
                <a:cubicBezTo>
                  <a:pt x="13292" y="3886"/>
                  <a:pt x="13322" y="3865"/>
                  <a:pt x="13415" y="3865"/>
                </a:cubicBezTo>
                <a:cubicBezTo>
                  <a:pt x="13496" y="3865"/>
                  <a:pt x="13537" y="3837"/>
                  <a:pt x="13574" y="3784"/>
                </a:cubicBezTo>
                <a:cubicBezTo>
                  <a:pt x="13611" y="3730"/>
                  <a:pt x="13681" y="3707"/>
                  <a:pt x="13779" y="3703"/>
                </a:cubicBezTo>
                <a:cubicBezTo>
                  <a:pt x="13881" y="3699"/>
                  <a:pt x="13907" y="3674"/>
                  <a:pt x="13869" y="3649"/>
                </a:cubicBezTo>
                <a:cubicBezTo>
                  <a:pt x="13760" y="3577"/>
                  <a:pt x="13861" y="3541"/>
                  <a:pt x="14188" y="3541"/>
                </a:cubicBezTo>
                <a:cubicBezTo>
                  <a:pt x="14448" y="3541"/>
                  <a:pt x="14543" y="3532"/>
                  <a:pt x="14574" y="3487"/>
                </a:cubicBezTo>
                <a:cubicBezTo>
                  <a:pt x="14600" y="3450"/>
                  <a:pt x="14615" y="3433"/>
                  <a:pt x="14643" y="3433"/>
                </a:cubicBezTo>
                <a:close/>
                <a:moveTo>
                  <a:pt x="6116" y="3568"/>
                </a:moveTo>
                <a:lnTo>
                  <a:pt x="6798" y="3568"/>
                </a:lnTo>
                <a:lnTo>
                  <a:pt x="7480" y="3568"/>
                </a:lnTo>
                <a:lnTo>
                  <a:pt x="7571" y="3676"/>
                </a:lnTo>
                <a:cubicBezTo>
                  <a:pt x="7619" y="3730"/>
                  <a:pt x="7662" y="3784"/>
                  <a:pt x="7662" y="3811"/>
                </a:cubicBezTo>
                <a:cubicBezTo>
                  <a:pt x="7663" y="3847"/>
                  <a:pt x="7743" y="3865"/>
                  <a:pt x="7981" y="3865"/>
                </a:cubicBezTo>
                <a:cubicBezTo>
                  <a:pt x="8302" y="3865"/>
                  <a:pt x="8323" y="3862"/>
                  <a:pt x="8390" y="3973"/>
                </a:cubicBezTo>
                <a:cubicBezTo>
                  <a:pt x="8427" y="4036"/>
                  <a:pt x="8435" y="4112"/>
                  <a:pt x="8435" y="4136"/>
                </a:cubicBezTo>
                <a:cubicBezTo>
                  <a:pt x="8435" y="4162"/>
                  <a:pt x="8530" y="4163"/>
                  <a:pt x="8663" y="4163"/>
                </a:cubicBezTo>
                <a:cubicBezTo>
                  <a:pt x="8835" y="4163"/>
                  <a:pt x="8873" y="4189"/>
                  <a:pt x="8890" y="4244"/>
                </a:cubicBezTo>
                <a:cubicBezTo>
                  <a:pt x="8926" y="4354"/>
                  <a:pt x="9082" y="4487"/>
                  <a:pt x="9163" y="4487"/>
                </a:cubicBezTo>
                <a:cubicBezTo>
                  <a:pt x="9217" y="4487"/>
                  <a:pt x="9238" y="4524"/>
                  <a:pt x="9277" y="4622"/>
                </a:cubicBezTo>
                <a:cubicBezTo>
                  <a:pt x="9320" y="4730"/>
                  <a:pt x="9362" y="4757"/>
                  <a:pt x="9436" y="4757"/>
                </a:cubicBezTo>
                <a:cubicBezTo>
                  <a:pt x="9610" y="4757"/>
                  <a:pt x="9686" y="4817"/>
                  <a:pt x="9686" y="4946"/>
                </a:cubicBezTo>
                <a:cubicBezTo>
                  <a:pt x="9686" y="5054"/>
                  <a:pt x="9700" y="5055"/>
                  <a:pt x="9800" y="5055"/>
                </a:cubicBezTo>
                <a:cubicBezTo>
                  <a:pt x="9864" y="5055"/>
                  <a:pt x="9927" y="5094"/>
                  <a:pt x="9959" y="5136"/>
                </a:cubicBezTo>
                <a:cubicBezTo>
                  <a:pt x="10009" y="5202"/>
                  <a:pt x="10007" y="5209"/>
                  <a:pt x="9959" y="5325"/>
                </a:cubicBezTo>
                <a:cubicBezTo>
                  <a:pt x="9914" y="5432"/>
                  <a:pt x="9887" y="5443"/>
                  <a:pt x="9800" y="5433"/>
                </a:cubicBezTo>
                <a:cubicBezTo>
                  <a:pt x="9710" y="5423"/>
                  <a:pt x="9695" y="5408"/>
                  <a:pt x="9686" y="5298"/>
                </a:cubicBezTo>
                <a:cubicBezTo>
                  <a:pt x="9676" y="5173"/>
                  <a:pt x="9695" y="5190"/>
                  <a:pt x="9527" y="5190"/>
                </a:cubicBezTo>
                <a:cubicBezTo>
                  <a:pt x="9433" y="5190"/>
                  <a:pt x="9312" y="5215"/>
                  <a:pt x="9277" y="5244"/>
                </a:cubicBezTo>
                <a:cubicBezTo>
                  <a:pt x="9241" y="5273"/>
                  <a:pt x="9162" y="5310"/>
                  <a:pt x="9095" y="5325"/>
                </a:cubicBezTo>
                <a:cubicBezTo>
                  <a:pt x="9026" y="5340"/>
                  <a:pt x="8977" y="5352"/>
                  <a:pt x="8981" y="5379"/>
                </a:cubicBezTo>
                <a:cubicBezTo>
                  <a:pt x="8986" y="5411"/>
                  <a:pt x="8905" y="5425"/>
                  <a:pt x="8754" y="5433"/>
                </a:cubicBezTo>
                <a:cubicBezTo>
                  <a:pt x="8566" y="5443"/>
                  <a:pt x="8541" y="5458"/>
                  <a:pt x="8549" y="5514"/>
                </a:cubicBezTo>
                <a:cubicBezTo>
                  <a:pt x="8557" y="5571"/>
                  <a:pt x="8521" y="5586"/>
                  <a:pt x="8322" y="5595"/>
                </a:cubicBezTo>
                <a:cubicBezTo>
                  <a:pt x="8098" y="5606"/>
                  <a:pt x="8093" y="5630"/>
                  <a:pt x="8072" y="5730"/>
                </a:cubicBezTo>
                <a:cubicBezTo>
                  <a:pt x="8037" y="5894"/>
                  <a:pt x="7995" y="5920"/>
                  <a:pt x="7844" y="5920"/>
                </a:cubicBezTo>
                <a:cubicBezTo>
                  <a:pt x="7732" y="5920"/>
                  <a:pt x="7699" y="5938"/>
                  <a:pt x="7685" y="6001"/>
                </a:cubicBezTo>
                <a:cubicBezTo>
                  <a:pt x="7672" y="6060"/>
                  <a:pt x="7635" y="6082"/>
                  <a:pt x="7549" y="6082"/>
                </a:cubicBezTo>
                <a:cubicBezTo>
                  <a:pt x="7462" y="6082"/>
                  <a:pt x="7425" y="6104"/>
                  <a:pt x="7412" y="6163"/>
                </a:cubicBezTo>
                <a:cubicBezTo>
                  <a:pt x="7403" y="6206"/>
                  <a:pt x="7373" y="6244"/>
                  <a:pt x="7344" y="6244"/>
                </a:cubicBezTo>
                <a:cubicBezTo>
                  <a:pt x="7315" y="6244"/>
                  <a:pt x="7299" y="6265"/>
                  <a:pt x="7299" y="6298"/>
                </a:cubicBezTo>
                <a:cubicBezTo>
                  <a:pt x="7299" y="6331"/>
                  <a:pt x="7285" y="6365"/>
                  <a:pt x="7253" y="6379"/>
                </a:cubicBezTo>
                <a:cubicBezTo>
                  <a:pt x="7222" y="6393"/>
                  <a:pt x="7180" y="6434"/>
                  <a:pt x="7162" y="6460"/>
                </a:cubicBezTo>
                <a:cubicBezTo>
                  <a:pt x="7144" y="6486"/>
                  <a:pt x="7084" y="6506"/>
                  <a:pt x="7048" y="6514"/>
                </a:cubicBezTo>
                <a:cubicBezTo>
                  <a:pt x="7012" y="6523"/>
                  <a:pt x="6998" y="6542"/>
                  <a:pt x="7003" y="6568"/>
                </a:cubicBezTo>
                <a:cubicBezTo>
                  <a:pt x="7008" y="6594"/>
                  <a:pt x="6960" y="6628"/>
                  <a:pt x="6912" y="6649"/>
                </a:cubicBezTo>
                <a:cubicBezTo>
                  <a:pt x="6864" y="6671"/>
                  <a:pt x="6818" y="6728"/>
                  <a:pt x="6798" y="6757"/>
                </a:cubicBezTo>
                <a:cubicBezTo>
                  <a:pt x="6779" y="6787"/>
                  <a:pt x="6730" y="6805"/>
                  <a:pt x="6685" y="6812"/>
                </a:cubicBezTo>
                <a:cubicBezTo>
                  <a:pt x="6640" y="6818"/>
                  <a:pt x="6595" y="6844"/>
                  <a:pt x="6594" y="6866"/>
                </a:cubicBezTo>
                <a:cubicBezTo>
                  <a:pt x="6585" y="6986"/>
                  <a:pt x="6517" y="7136"/>
                  <a:pt x="6457" y="7136"/>
                </a:cubicBezTo>
                <a:cubicBezTo>
                  <a:pt x="6418" y="7136"/>
                  <a:pt x="6389" y="7154"/>
                  <a:pt x="6389" y="7190"/>
                </a:cubicBezTo>
                <a:cubicBezTo>
                  <a:pt x="6389" y="7224"/>
                  <a:pt x="6357" y="7260"/>
                  <a:pt x="6321" y="7271"/>
                </a:cubicBezTo>
                <a:cubicBezTo>
                  <a:pt x="6285" y="7282"/>
                  <a:pt x="6253" y="7322"/>
                  <a:pt x="6253" y="7352"/>
                </a:cubicBezTo>
                <a:cubicBezTo>
                  <a:pt x="6253" y="7382"/>
                  <a:pt x="6234" y="7421"/>
                  <a:pt x="6207" y="7433"/>
                </a:cubicBezTo>
                <a:cubicBezTo>
                  <a:pt x="6180" y="7446"/>
                  <a:pt x="6162" y="7482"/>
                  <a:pt x="6162" y="7514"/>
                </a:cubicBezTo>
                <a:cubicBezTo>
                  <a:pt x="6162" y="7546"/>
                  <a:pt x="6129" y="7584"/>
                  <a:pt x="6093" y="7595"/>
                </a:cubicBezTo>
                <a:cubicBezTo>
                  <a:pt x="6046" y="7610"/>
                  <a:pt x="6025" y="7647"/>
                  <a:pt x="6025" y="7731"/>
                </a:cubicBezTo>
                <a:cubicBezTo>
                  <a:pt x="6025" y="7812"/>
                  <a:pt x="6001" y="7852"/>
                  <a:pt x="5957" y="7866"/>
                </a:cubicBezTo>
                <a:cubicBezTo>
                  <a:pt x="5923" y="7876"/>
                  <a:pt x="5897" y="7909"/>
                  <a:pt x="5889" y="7947"/>
                </a:cubicBezTo>
                <a:cubicBezTo>
                  <a:pt x="5879" y="7990"/>
                  <a:pt x="5826" y="8011"/>
                  <a:pt x="5752" y="8028"/>
                </a:cubicBezTo>
                <a:cubicBezTo>
                  <a:pt x="5647" y="8051"/>
                  <a:pt x="5639" y="8084"/>
                  <a:pt x="5639" y="8190"/>
                </a:cubicBezTo>
                <a:cubicBezTo>
                  <a:pt x="5639" y="8276"/>
                  <a:pt x="5618" y="8310"/>
                  <a:pt x="5571" y="8325"/>
                </a:cubicBezTo>
                <a:cubicBezTo>
                  <a:pt x="5535" y="8336"/>
                  <a:pt x="5502" y="8376"/>
                  <a:pt x="5502" y="8406"/>
                </a:cubicBezTo>
                <a:cubicBezTo>
                  <a:pt x="5502" y="8437"/>
                  <a:pt x="5483" y="8475"/>
                  <a:pt x="5457" y="8487"/>
                </a:cubicBezTo>
                <a:cubicBezTo>
                  <a:pt x="5430" y="8499"/>
                  <a:pt x="5400" y="8549"/>
                  <a:pt x="5389" y="8623"/>
                </a:cubicBezTo>
                <a:cubicBezTo>
                  <a:pt x="5377" y="8696"/>
                  <a:pt x="5347" y="8767"/>
                  <a:pt x="5320" y="8785"/>
                </a:cubicBezTo>
                <a:cubicBezTo>
                  <a:pt x="5294" y="8802"/>
                  <a:pt x="5262" y="8906"/>
                  <a:pt x="5252" y="9001"/>
                </a:cubicBezTo>
                <a:cubicBezTo>
                  <a:pt x="5242" y="9096"/>
                  <a:pt x="5204" y="9195"/>
                  <a:pt x="5184" y="9217"/>
                </a:cubicBezTo>
                <a:cubicBezTo>
                  <a:pt x="5164" y="9239"/>
                  <a:pt x="5136" y="9283"/>
                  <a:pt x="5116" y="9325"/>
                </a:cubicBezTo>
                <a:cubicBezTo>
                  <a:pt x="5067" y="9428"/>
                  <a:pt x="4987" y="9440"/>
                  <a:pt x="4957" y="9352"/>
                </a:cubicBezTo>
                <a:cubicBezTo>
                  <a:pt x="4943" y="9313"/>
                  <a:pt x="4932" y="8776"/>
                  <a:pt x="4934" y="8136"/>
                </a:cubicBezTo>
                <a:cubicBezTo>
                  <a:pt x="4936" y="7149"/>
                  <a:pt x="4938" y="6956"/>
                  <a:pt x="4979" y="6920"/>
                </a:cubicBezTo>
                <a:cubicBezTo>
                  <a:pt x="5011" y="6892"/>
                  <a:pt x="5036" y="6793"/>
                  <a:pt x="5048" y="6622"/>
                </a:cubicBezTo>
                <a:cubicBezTo>
                  <a:pt x="5058" y="6473"/>
                  <a:pt x="5088" y="6308"/>
                  <a:pt x="5116" y="6271"/>
                </a:cubicBezTo>
                <a:cubicBezTo>
                  <a:pt x="5142" y="6235"/>
                  <a:pt x="5173" y="6102"/>
                  <a:pt x="5184" y="5974"/>
                </a:cubicBezTo>
                <a:cubicBezTo>
                  <a:pt x="5195" y="5845"/>
                  <a:pt x="5227" y="5725"/>
                  <a:pt x="5252" y="5703"/>
                </a:cubicBezTo>
                <a:cubicBezTo>
                  <a:pt x="5277" y="5681"/>
                  <a:pt x="5308" y="5567"/>
                  <a:pt x="5320" y="5460"/>
                </a:cubicBezTo>
                <a:cubicBezTo>
                  <a:pt x="5333" y="5353"/>
                  <a:pt x="5362" y="5268"/>
                  <a:pt x="5389" y="5244"/>
                </a:cubicBezTo>
                <a:cubicBezTo>
                  <a:pt x="5415" y="5220"/>
                  <a:pt x="5445" y="5124"/>
                  <a:pt x="5457" y="5055"/>
                </a:cubicBezTo>
                <a:cubicBezTo>
                  <a:pt x="5468" y="4985"/>
                  <a:pt x="5501" y="4931"/>
                  <a:pt x="5525" y="4919"/>
                </a:cubicBezTo>
                <a:cubicBezTo>
                  <a:pt x="5550" y="4908"/>
                  <a:pt x="5571" y="4846"/>
                  <a:pt x="5571" y="4784"/>
                </a:cubicBezTo>
                <a:cubicBezTo>
                  <a:pt x="5571" y="4714"/>
                  <a:pt x="5598" y="4652"/>
                  <a:pt x="5639" y="4622"/>
                </a:cubicBezTo>
                <a:cubicBezTo>
                  <a:pt x="5679" y="4592"/>
                  <a:pt x="5707" y="4529"/>
                  <a:pt x="5707" y="4460"/>
                </a:cubicBezTo>
                <a:cubicBezTo>
                  <a:pt x="5707" y="4383"/>
                  <a:pt x="5709" y="4338"/>
                  <a:pt x="5752" y="4325"/>
                </a:cubicBezTo>
                <a:cubicBezTo>
                  <a:pt x="5787" y="4314"/>
                  <a:pt x="5834" y="4285"/>
                  <a:pt x="5843" y="4244"/>
                </a:cubicBezTo>
                <a:cubicBezTo>
                  <a:pt x="5852" y="4203"/>
                  <a:pt x="5883" y="4163"/>
                  <a:pt x="5912" y="4163"/>
                </a:cubicBezTo>
                <a:cubicBezTo>
                  <a:pt x="5950" y="4163"/>
                  <a:pt x="5957" y="4129"/>
                  <a:pt x="5957" y="4027"/>
                </a:cubicBezTo>
                <a:cubicBezTo>
                  <a:pt x="5957" y="3922"/>
                  <a:pt x="5977" y="3880"/>
                  <a:pt x="6025" y="3865"/>
                </a:cubicBezTo>
                <a:cubicBezTo>
                  <a:pt x="6071" y="3851"/>
                  <a:pt x="6086" y="3805"/>
                  <a:pt x="6093" y="3703"/>
                </a:cubicBezTo>
                <a:lnTo>
                  <a:pt x="6116" y="3568"/>
                </a:lnTo>
                <a:close/>
                <a:moveTo>
                  <a:pt x="5048" y="3838"/>
                </a:moveTo>
                <a:lnTo>
                  <a:pt x="5093" y="4000"/>
                </a:lnTo>
                <a:cubicBezTo>
                  <a:pt x="5112" y="4106"/>
                  <a:pt x="5102" y="4172"/>
                  <a:pt x="5070" y="4217"/>
                </a:cubicBezTo>
                <a:cubicBezTo>
                  <a:pt x="5046" y="4251"/>
                  <a:pt x="5013" y="4287"/>
                  <a:pt x="5002" y="4325"/>
                </a:cubicBezTo>
                <a:cubicBezTo>
                  <a:pt x="4991" y="4362"/>
                  <a:pt x="4959" y="4406"/>
                  <a:pt x="4934" y="4406"/>
                </a:cubicBezTo>
                <a:cubicBezTo>
                  <a:pt x="4904" y="4406"/>
                  <a:pt x="4877" y="4474"/>
                  <a:pt x="4866" y="4595"/>
                </a:cubicBezTo>
                <a:cubicBezTo>
                  <a:pt x="4856" y="4697"/>
                  <a:pt x="4827" y="4786"/>
                  <a:pt x="4797" y="4811"/>
                </a:cubicBezTo>
                <a:cubicBezTo>
                  <a:pt x="4768" y="4837"/>
                  <a:pt x="4752" y="4903"/>
                  <a:pt x="4752" y="4974"/>
                </a:cubicBezTo>
                <a:cubicBezTo>
                  <a:pt x="4752" y="5064"/>
                  <a:pt x="4728" y="5122"/>
                  <a:pt x="4684" y="5136"/>
                </a:cubicBezTo>
                <a:cubicBezTo>
                  <a:pt x="4637" y="5150"/>
                  <a:pt x="4628" y="5201"/>
                  <a:pt x="4616" y="5352"/>
                </a:cubicBezTo>
                <a:cubicBezTo>
                  <a:pt x="4606" y="5472"/>
                  <a:pt x="4580" y="5567"/>
                  <a:pt x="4547" y="5595"/>
                </a:cubicBezTo>
                <a:cubicBezTo>
                  <a:pt x="4510" y="5628"/>
                  <a:pt x="4479" y="5695"/>
                  <a:pt x="4479" y="5838"/>
                </a:cubicBezTo>
                <a:cubicBezTo>
                  <a:pt x="4479" y="6006"/>
                  <a:pt x="4463" y="6039"/>
                  <a:pt x="4411" y="6055"/>
                </a:cubicBezTo>
                <a:cubicBezTo>
                  <a:pt x="4355" y="6072"/>
                  <a:pt x="4353" y="6124"/>
                  <a:pt x="4343" y="6487"/>
                </a:cubicBezTo>
                <a:cubicBezTo>
                  <a:pt x="4333" y="6835"/>
                  <a:pt x="4328" y="6900"/>
                  <a:pt x="4275" y="6947"/>
                </a:cubicBezTo>
                <a:cubicBezTo>
                  <a:pt x="4215" y="6998"/>
                  <a:pt x="4207" y="7079"/>
                  <a:pt x="4206" y="8298"/>
                </a:cubicBezTo>
                <a:cubicBezTo>
                  <a:pt x="4205" y="9517"/>
                  <a:pt x="4214" y="9570"/>
                  <a:pt x="4275" y="9650"/>
                </a:cubicBezTo>
                <a:cubicBezTo>
                  <a:pt x="4327" y="9718"/>
                  <a:pt x="4334" y="9824"/>
                  <a:pt x="4343" y="10136"/>
                </a:cubicBezTo>
                <a:cubicBezTo>
                  <a:pt x="4353" y="10473"/>
                  <a:pt x="4356" y="10497"/>
                  <a:pt x="4411" y="10515"/>
                </a:cubicBezTo>
                <a:cubicBezTo>
                  <a:pt x="4446" y="10525"/>
                  <a:pt x="4479" y="10580"/>
                  <a:pt x="4479" y="10623"/>
                </a:cubicBezTo>
                <a:cubicBezTo>
                  <a:pt x="4479" y="10667"/>
                  <a:pt x="4510" y="10719"/>
                  <a:pt x="4547" y="10731"/>
                </a:cubicBezTo>
                <a:cubicBezTo>
                  <a:pt x="4632" y="10757"/>
                  <a:pt x="4632" y="10858"/>
                  <a:pt x="4547" y="10920"/>
                </a:cubicBezTo>
                <a:cubicBezTo>
                  <a:pt x="4497" y="10958"/>
                  <a:pt x="4479" y="10995"/>
                  <a:pt x="4479" y="11136"/>
                </a:cubicBezTo>
                <a:cubicBezTo>
                  <a:pt x="4479" y="11262"/>
                  <a:pt x="4469" y="11329"/>
                  <a:pt x="4434" y="11353"/>
                </a:cubicBezTo>
                <a:cubicBezTo>
                  <a:pt x="4387" y="11383"/>
                  <a:pt x="4387" y="11388"/>
                  <a:pt x="4434" y="11434"/>
                </a:cubicBezTo>
                <a:cubicBezTo>
                  <a:pt x="4505" y="11504"/>
                  <a:pt x="4488" y="11653"/>
                  <a:pt x="4411" y="11677"/>
                </a:cubicBezTo>
                <a:cubicBezTo>
                  <a:pt x="4355" y="11694"/>
                  <a:pt x="4351" y="11717"/>
                  <a:pt x="4343" y="11974"/>
                </a:cubicBezTo>
                <a:cubicBezTo>
                  <a:pt x="4335" y="12229"/>
                  <a:pt x="4322" y="12281"/>
                  <a:pt x="4275" y="12272"/>
                </a:cubicBezTo>
                <a:cubicBezTo>
                  <a:pt x="4224" y="12262"/>
                  <a:pt x="4231" y="12350"/>
                  <a:pt x="4229" y="13245"/>
                </a:cubicBezTo>
                <a:cubicBezTo>
                  <a:pt x="4227" y="14158"/>
                  <a:pt x="4220" y="14202"/>
                  <a:pt x="4275" y="14191"/>
                </a:cubicBezTo>
                <a:cubicBezTo>
                  <a:pt x="4327" y="14180"/>
                  <a:pt x="4334" y="14241"/>
                  <a:pt x="4343" y="14650"/>
                </a:cubicBezTo>
                <a:cubicBezTo>
                  <a:pt x="4351" y="15063"/>
                  <a:pt x="4352" y="15091"/>
                  <a:pt x="4411" y="15110"/>
                </a:cubicBezTo>
                <a:cubicBezTo>
                  <a:pt x="4469" y="15128"/>
                  <a:pt x="4479" y="15173"/>
                  <a:pt x="4479" y="15488"/>
                </a:cubicBezTo>
                <a:cubicBezTo>
                  <a:pt x="4479" y="15805"/>
                  <a:pt x="4488" y="15848"/>
                  <a:pt x="4547" y="15867"/>
                </a:cubicBezTo>
                <a:cubicBezTo>
                  <a:pt x="4603" y="15884"/>
                  <a:pt x="4616" y="15902"/>
                  <a:pt x="4616" y="16083"/>
                </a:cubicBezTo>
                <a:cubicBezTo>
                  <a:pt x="4616" y="16263"/>
                  <a:pt x="4628" y="16309"/>
                  <a:pt x="4684" y="16326"/>
                </a:cubicBezTo>
                <a:cubicBezTo>
                  <a:pt x="4733" y="16342"/>
                  <a:pt x="4752" y="16385"/>
                  <a:pt x="4752" y="16488"/>
                </a:cubicBezTo>
                <a:cubicBezTo>
                  <a:pt x="4752" y="16571"/>
                  <a:pt x="4769" y="16637"/>
                  <a:pt x="4797" y="16650"/>
                </a:cubicBezTo>
                <a:cubicBezTo>
                  <a:pt x="4823" y="16662"/>
                  <a:pt x="4854" y="16711"/>
                  <a:pt x="4866" y="16786"/>
                </a:cubicBezTo>
                <a:cubicBezTo>
                  <a:pt x="4877" y="16860"/>
                  <a:pt x="4909" y="16937"/>
                  <a:pt x="4934" y="16948"/>
                </a:cubicBezTo>
                <a:cubicBezTo>
                  <a:pt x="4959" y="16959"/>
                  <a:pt x="4990" y="17057"/>
                  <a:pt x="5002" y="17164"/>
                </a:cubicBezTo>
                <a:cubicBezTo>
                  <a:pt x="5018" y="17307"/>
                  <a:pt x="5025" y="17366"/>
                  <a:pt x="5070" y="17380"/>
                </a:cubicBezTo>
                <a:cubicBezTo>
                  <a:pt x="5107" y="17392"/>
                  <a:pt x="5139" y="17439"/>
                  <a:pt x="5139" y="17488"/>
                </a:cubicBezTo>
                <a:cubicBezTo>
                  <a:pt x="5139" y="17534"/>
                  <a:pt x="5144" y="17555"/>
                  <a:pt x="5161" y="17542"/>
                </a:cubicBezTo>
                <a:cubicBezTo>
                  <a:pt x="5204" y="17511"/>
                  <a:pt x="5249" y="17567"/>
                  <a:pt x="5252" y="17705"/>
                </a:cubicBezTo>
                <a:cubicBezTo>
                  <a:pt x="5254" y="17776"/>
                  <a:pt x="5270" y="17840"/>
                  <a:pt x="5298" y="17840"/>
                </a:cubicBezTo>
                <a:cubicBezTo>
                  <a:pt x="5322" y="17840"/>
                  <a:pt x="5348" y="17866"/>
                  <a:pt x="5366" y="17921"/>
                </a:cubicBezTo>
                <a:cubicBezTo>
                  <a:pt x="5383" y="17976"/>
                  <a:pt x="5416" y="18015"/>
                  <a:pt x="5434" y="18002"/>
                </a:cubicBezTo>
                <a:cubicBezTo>
                  <a:pt x="5452" y="17989"/>
                  <a:pt x="5469" y="18023"/>
                  <a:pt x="5480" y="18056"/>
                </a:cubicBezTo>
                <a:cubicBezTo>
                  <a:pt x="5496" y="18106"/>
                  <a:pt x="5573" y="18111"/>
                  <a:pt x="5889" y="18110"/>
                </a:cubicBezTo>
                <a:lnTo>
                  <a:pt x="6275" y="18110"/>
                </a:lnTo>
                <a:lnTo>
                  <a:pt x="6184" y="18029"/>
                </a:lnTo>
                <a:cubicBezTo>
                  <a:pt x="6135" y="17985"/>
                  <a:pt x="6093" y="17924"/>
                  <a:pt x="6093" y="17894"/>
                </a:cubicBezTo>
                <a:cubicBezTo>
                  <a:pt x="6093" y="17863"/>
                  <a:pt x="6061" y="17795"/>
                  <a:pt x="6025" y="17759"/>
                </a:cubicBezTo>
                <a:cubicBezTo>
                  <a:pt x="5989" y="17722"/>
                  <a:pt x="5957" y="17675"/>
                  <a:pt x="5957" y="17651"/>
                </a:cubicBezTo>
                <a:cubicBezTo>
                  <a:pt x="5957" y="17626"/>
                  <a:pt x="5925" y="17608"/>
                  <a:pt x="5889" y="17596"/>
                </a:cubicBezTo>
                <a:cubicBezTo>
                  <a:pt x="5839" y="17581"/>
                  <a:pt x="5821" y="17537"/>
                  <a:pt x="5821" y="17434"/>
                </a:cubicBezTo>
                <a:cubicBezTo>
                  <a:pt x="5821" y="17332"/>
                  <a:pt x="5802" y="17288"/>
                  <a:pt x="5752" y="17272"/>
                </a:cubicBezTo>
                <a:cubicBezTo>
                  <a:pt x="5706" y="17258"/>
                  <a:pt x="5707" y="17215"/>
                  <a:pt x="5707" y="17137"/>
                </a:cubicBezTo>
                <a:cubicBezTo>
                  <a:pt x="5707" y="17068"/>
                  <a:pt x="5679" y="17005"/>
                  <a:pt x="5639" y="16975"/>
                </a:cubicBezTo>
                <a:cubicBezTo>
                  <a:pt x="5598" y="16944"/>
                  <a:pt x="5571" y="16883"/>
                  <a:pt x="5571" y="16813"/>
                </a:cubicBezTo>
                <a:cubicBezTo>
                  <a:pt x="5571" y="16751"/>
                  <a:pt x="5551" y="16689"/>
                  <a:pt x="5525" y="16677"/>
                </a:cubicBezTo>
                <a:cubicBezTo>
                  <a:pt x="5499" y="16666"/>
                  <a:pt x="5469" y="16616"/>
                  <a:pt x="5457" y="16542"/>
                </a:cubicBezTo>
                <a:cubicBezTo>
                  <a:pt x="5443" y="16456"/>
                  <a:pt x="5406" y="16393"/>
                  <a:pt x="5366" y="16380"/>
                </a:cubicBezTo>
                <a:cubicBezTo>
                  <a:pt x="5315" y="16364"/>
                  <a:pt x="5298" y="16326"/>
                  <a:pt x="5298" y="16164"/>
                </a:cubicBezTo>
                <a:cubicBezTo>
                  <a:pt x="5298" y="16018"/>
                  <a:pt x="5278" y="15951"/>
                  <a:pt x="5229" y="15894"/>
                </a:cubicBezTo>
                <a:cubicBezTo>
                  <a:pt x="5185" y="15841"/>
                  <a:pt x="5161" y="15760"/>
                  <a:pt x="5161" y="15650"/>
                </a:cubicBezTo>
                <a:cubicBezTo>
                  <a:pt x="5161" y="15547"/>
                  <a:pt x="5150" y="15464"/>
                  <a:pt x="5116" y="15434"/>
                </a:cubicBezTo>
                <a:cubicBezTo>
                  <a:pt x="5079" y="15402"/>
                  <a:pt x="5059" y="15303"/>
                  <a:pt x="5048" y="15110"/>
                </a:cubicBezTo>
                <a:cubicBezTo>
                  <a:pt x="5038" y="14954"/>
                  <a:pt x="5021" y="14835"/>
                  <a:pt x="5002" y="14839"/>
                </a:cubicBezTo>
                <a:cubicBezTo>
                  <a:pt x="4935" y="14856"/>
                  <a:pt x="4913" y="14603"/>
                  <a:pt x="4911" y="13650"/>
                </a:cubicBezTo>
                <a:cubicBezTo>
                  <a:pt x="4910" y="13113"/>
                  <a:pt x="4897" y="12660"/>
                  <a:pt x="4888" y="12650"/>
                </a:cubicBezTo>
                <a:cubicBezTo>
                  <a:pt x="4856" y="12612"/>
                  <a:pt x="4944" y="12488"/>
                  <a:pt x="5002" y="12488"/>
                </a:cubicBezTo>
                <a:cubicBezTo>
                  <a:pt x="5062" y="12488"/>
                  <a:pt x="5171" y="12618"/>
                  <a:pt x="5116" y="12623"/>
                </a:cubicBezTo>
                <a:cubicBezTo>
                  <a:pt x="5100" y="12624"/>
                  <a:pt x="5121" y="12631"/>
                  <a:pt x="5161" y="12650"/>
                </a:cubicBezTo>
                <a:cubicBezTo>
                  <a:pt x="5237" y="12686"/>
                  <a:pt x="5267" y="12822"/>
                  <a:pt x="5207" y="12866"/>
                </a:cubicBezTo>
                <a:cubicBezTo>
                  <a:pt x="5146" y="12911"/>
                  <a:pt x="5169" y="12974"/>
                  <a:pt x="5252" y="12974"/>
                </a:cubicBezTo>
                <a:cubicBezTo>
                  <a:pt x="5302" y="12974"/>
                  <a:pt x="5355" y="12987"/>
                  <a:pt x="5366" y="13028"/>
                </a:cubicBezTo>
                <a:cubicBezTo>
                  <a:pt x="5384" y="13098"/>
                  <a:pt x="5424" y="13231"/>
                  <a:pt x="5480" y="13353"/>
                </a:cubicBezTo>
                <a:cubicBezTo>
                  <a:pt x="5497" y="13391"/>
                  <a:pt x="5538" y="13424"/>
                  <a:pt x="5571" y="13434"/>
                </a:cubicBezTo>
                <a:cubicBezTo>
                  <a:pt x="5603" y="13444"/>
                  <a:pt x="5639" y="13483"/>
                  <a:pt x="5639" y="13515"/>
                </a:cubicBezTo>
                <a:cubicBezTo>
                  <a:pt x="5639" y="13547"/>
                  <a:pt x="5671" y="13585"/>
                  <a:pt x="5707" y="13596"/>
                </a:cubicBezTo>
                <a:cubicBezTo>
                  <a:pt x="5754" y="13611"/>
                  <a:pt x="5752" y="13648"/>
                  <a:pt x="5752" y="13731"/>
                </a:cubicBezTo>
                <a:cubicBezTo>
                  <a:pt x="5752" y="13814"/>
                  <a:pt x="5774" y="13852"/>
                  <a:pt x="5821" y="13866"/>
                </a:cubicBezTo>
                <a:cubicBezTo>
                  <a:pt x="5857" y="13878"/>
                  <a:pt x="5889" y="13916"/>
                  <a:pt x="5889" y="13947"/>
                </a:cubicBezTo>
                <a:cubicBezTo>
                  <a:pt x="5889" y="13979"/>
                  <a:pt x="5921" y="14017"/>
                  <a:pt x="5957" y="14029"/>
                </a:cubicBezTo>
                <a:cubicBezTo>
                  <a:pt x="6001" y="14042"/>
                  <a:pt x="6016" y="14068"/>
                  <a:pt x="6003" y="14110"/>
                </a:cubicBezTo>
                <a:cubicBezTo>
                  <a:pt x="5988" y="14155"/>
                  <a:pt x="5996" y="14164"/>
                  <a:pt x="6048" y="14164"/>
                </a:cubicBezTo>
                <a:cubicBezTo>
                  <a:pt x="6091" y="14164"/>
                  <a:pt x="6129" y="14200"/>
                  <a:pt x="6139" y="14245"/>
                </a:cubicBezTo>
                <a:cubicBezTo>
                  <a:pt x="6148" y="14286"/>
                  <a:pt x="6196" y="14342"/>
                  <a:pt x="6230" y="14353"/>
                </a:cubicBezTo>
                <a:cubicBezTo>
                  <a:pt x="6264" y="14364"/>
                  <a:pt x="6275" y="14375"/>
                  <a:pt x="6275" y="14407"/>
                </a:cubicBezTo>
                <a:cubicBezTo>
                  <a:pt x="6275" y="14439"/>
                  <a:pt x="6310" y="14478"/>
                  <a:pt x="6344" y="14488"/>
                </a:cubicBezTo>
                <a:cubicBezTo>
                  <a:pt x="6382" y="14500"/>
                  <a:pt x="6421" y="14567"/>
                  <a:pt x="6435" y="14650"/>
                </a:cubicBezTo>
                <a:cubicBezTo>
                  <a:pt x="6452" y="14758"/>
                  <a:pt x="6455" y="14778"/>
                  <a:pt x="6525" y="14785"/>
                </a:cubicBezTo>
                <a:cubicBezTo>
                  <a:pt x="6577" y="14790"/>
                  <a:pt x="6676" y="14855"/>
                  <a:pt x="6753" y="14948"/>
                </a:cubicBezTo>
                <a:cubicBezTo>
                  <a:pt x="6823" y="15033"/>
                  <a:pt x="6900" y="15110"/>
                  <a:pt x="6935" y="15110"/>
                </a:cubicBezTo>
                <a:cubicBezTo>
                  <a:pt x="6970" y="15110"/>
                  <a:pt x="7014" y="15126"/>
                  <a:pt x="7026" y="15164"/>
                </a:cubicBezTo>
                <a:cubicBezTo>
                  <a:pt x="7052" y="15246"/>
                  <a:pt x="7176" y="15378"/>
                  <a:pt x="7230" y="15380"/>
                </a:cubicBezTo>
                <a:cubicBezTo>
                  <a:pt x="7252" y="15381"/>
                  <a:pt x="7274" y="15420"/>
                  <a:pt x="7299" y="15461"/>
                </a:cubicBezTo>
                <a:cubicBezTo>
                  <a:pt x="7323" y="15502"/>
                  <a:pt x="7404" y="15535"/>
                  <a:pt x="7458" y="15542"/>
                </a:cubicBezTo>
                <a:cubicBezTo>
                  <a:pt x="7517" y="15550"/>
                  <a:pt x="7549" y="15588"/>
                  <a:pt x="7549" y="15623"/>
                </a:cubicBezTo>
                <a:cubicBezTo>
                  <a:pt x="7549" y="15663"/>
                  <a:pt x="7596" y="15685"/>
                  <a:pt x="7708" y="15704"/>
                </a:cubicBezTo>
                <a:cubicBezTo>
                  <a:pt x="7797" y="15720"/>
                  <a:pt x="7894" y="15756"/>
                  <a:pt x="7912" y="15785"/>
                </a:cubicBezTo>
                <a:cubicBezTo>
                  <a:pt x="7931" y="15815"/>
                  <a:pt x="7972" y="15853"/>
                  <a:pt x="8003" y="15867"/>
                </a:cubicBezTo>
                <a:cubicBezTo>
                  <a:pt x="8035" y="15881"/>
                  <a:pt x="8049" y="15915"/>
                  <a:pt x="8049" y="15948"/>
                </a:cubicBezTo>
                <a:cubicBezTo>
                  <a:pt x="8049" y="15994"/>
                  <a:pt x="8090" y="16002"/>
                  <a:pt x="8231" y="16002"/>
                </a:cubicBezTo>
                <a:cubicBezTo>
                  <a:pt x="8374" y="16002"/>
                  <a:pt x="8419" y="16029"/>
                  <a:pt x="8435" y="16083"/>
                </a:cubicBezTo>
                <a:cubicBezTo>
                  <a:pt x="8446" y="16120"/>
                  <a:pt x="8490" y="16170"/>
                  <a:pt x="8526" y="16218"/>
                </a:cubicBezTo>
                <a:cubicBezTo>
                  <a:pt x="8586" y="16297"/>
                  <a:pt x="8614" y="16326"/>
                  <a:pt x="8890" y="16326"/>
                </a:cubicBezTo>
                <a:cubicBezTo>
                  <a:pt x="9126" y="16326"/>
                  <a:pt x="9217" y="16337"/>
                  <a:pt x="9231" y="16380"/>
                </a:cubicBezTo>
                <a:cubicBezTo>
                  <a:pt x="9251" y="16443"/>
                  <a:pt x="9378" y="16488"/>
                  <a:pt x="9549" y="16488"/>
                </a:cubicBezTo>
                <a:cubicBezTo>
                  <a:pt x="9617" y="16488"/>
                  <a:pt x="9675" y="16510"/>
                  <a:pt x="9686" y="16542"/>
                </a:cubicBezTo>
                <a:cubicBezTo>
                  <a:pt x="9696" y="16572"/>
                  <a:pt x="9722" y="16596"/>
                  <a:pt x="9754" y="16596"/>
                </a:cubicBezTo>
                <a:cubicBezTo>
                  <a:pt x="9850" y="16596"/>
                  <a:pt x="9899" y="16668"/>
                  <a:pt x="9868" y="16813"/>
                </a:cubicBezTo>
                <a:cubicBezTo>
                  <a:pt x="9843" y="16924"/>
                  <a:pt x="9824" y="16948"/>
                  <a:pt x="9709" y="16975"/>
                </a:cubicBezTo>
                <a:cubicBezTo>
                  <a:pt x="9600" y="17000"/>
                  <a:pt x="9547" y="17030"/>
                  <a:pt x="9504" y="17137"/>
                </a:cubicBezTo>
                <a:cubicBezTo>
                  <a:pt x="9458" y="17252"/>
                  <a:pt x="9440" y="17289"/>
                  <a:pt x="9322" y="17299"/>
                </a:cubicBezTo>
                <a:cubicBezTo>
                  <a:pt x="9199" y="17310"/>
                  <a:pt x="9175" y="17311"/>
                  <a:pt x="9140" y="17434"/>
                </a:cubicBezTo>
                <a:cubicBezTo>
                  <a:pt x="9103" y="17568"/>
                  <a:pt x="9111" y="17585"/>
                  <a:pt x="8913" y="17596"/>
                </a:cubicBezTo>
                <a:cubicBezTo>
                  <a:pt x="8801" y="17603"/>
                  <a:pt x="8708" y="17628"/>
                  <a:pt x="8708" y="17651"/>
                </a:cubicBezTo>
                <a:cubicBezTo>
                  <a:pt x="8708" y="17673"/>
                  <a:pt x="8667" y="17723"/>
                  <a:pt x="8617" y="17786"/>
                </a:cubicBezTo>
                <a:cubicBezTo>
                  <a:pt x="8536" y="17889"/>
                  <a:pt x="8519" y="17921"/>
                  <a:pt x="8322" y="17921"/>
                </a:cubicBezTo>
                <a:cubicBezTo>
                  <a:pt x="8098" y="17921"/>
                  <a:pt x="8071" y="17915"/>
                  <a:pt x="8049" y="18110"/>
                </a:cubicBezTo>
                <a:cubicBezTo>
                  <a:pt x="8046" y="18131"/>
                  <a:pt x="7971" y="18177"/>
                  <a:pt x="7890" y="18191"/>
                </a:cubicBezTo>
                <a:cubicBezTo>
                  <a:pt x="7738" y="18218"/>
                  <a:pt x="5099" y="18218"/>
                  <a:pt x="4866" y="18191"/>
                </a:cubicBezTo>
                <a:cubicBezTo>
                  <a:pt x="4794" y="18183"/>
                  <a:pt x="4725" y="18164"/>
                  <a:pt x="4707" y="18137"/>
                </a:cubicBezTo>
                <a:cubicBezTo>
                  <a:pt x="4689" y="18110"/>
                  <a:pt x="4647" y="18070"/>
                  <a:pt x="4616" y="18056"/>
                </a:cubicBezTo>
                <a:cubicBezTo>
                  <a:pt x="4584" y="18042"/>
                  <a:pt x="4547" y="18008"/>
                  <a:pt x="4547" y="17975"/>
                </a:cubicBezTo>
                <a:cubicBezTo>
                  <a:pt x="4547" y="17929"/>
                  <a:pt x="4507" y="17921"/>
                  <a:pt x="4365" y="17921"/>
                </a:cubicBezTo>
                <a:cubicBezTo>
                  <a:pt x="4145" y="17921"/>
                  <a:pt x="4069" y="17856"/>
                  <a:pt x="4024" y="17705"/>
                </a:cubicBezTo>
                <a:cubicBezTo>
                  <a:pt x="3992" y="17595"/>
                  <a:pt x="3990" y="17608"/>
                  <a:pt x="3797" y="17596"/>
                </a:cubicBezTo>
                <a:cubicBezTo>
                  <a:pt x="3596" y="17585"/>
                  <a:pt x="3585" y="17569"/>
                  <a:pt x="3547" y="17434"/>
                </a:cubicBezTo>
                <a:cubicBezTo>
                  <a:pt x="3512" y="17311"/>
                  <a:pt x="3496" y="17317"/>
                  <a:pt x="3365" y="17299"/>
                </a:cubicBezTo>
                <a:cubicBezTo>
                  <a:pt x="3286" y="17288"/>
                  <a:pt x="3229" y="17239"/>
                  <a:pt x="3229" y="17218"/>
                </a:cubicBezTo>
                <a:cubicBezTo>
                  <a:pt x="3228" y="17129"/>
                  <a:pt x="3123" y="17025"/>
                  <a:pt x="3024" y="17002"/>
                </a:cubicBezTo>
                <a:cubicBezTo>
                  <a:pt x="2927" y="16979"/>
                  <a:pt x="2825" y="16828"/>
                  <a:pt x="2842" y="16732"/>
                </a:cubicBezTo>
                <a:cubicBezTo>
                  <a:pt x="2845" y="16715"/>
                  <a:pt x="2808" y="16704"/>
                  <a:pt x="2774" y="16704"/>
                </a:cubicBezTo>
                <a:cubicBezTo>
                  <a:pt x="2664" y="16704"/>
                  <a:pt x="2620" y="16670"/>
                  <a:pt x="2569" y="16542"/>
                </a:cubicBezTo>
                <a:cubicBezTo>
                  <a:pt x="2536" y="16460"/>
                  <a:pt x="2480" y="16405"/>
                  <a:pt x="2410" y="16380"/>
                </a:cubicBezTo>
                <a:cubicBezTo>
                  <a:pt x="2352" y="16360"/>
                  <a:pt x="2298" y="16304"/>
                  <a:pt x="2296" y="16272"/>
                </a:cubicBezTo>
                <a:cubicBezTo>
                  <a:pt x="2287" y="16097"/>
                  <a:pt x="2291" y="16095"/>
                  <a:pt x="2205" y="16083"/>
                </a:cubicBezTo>
                <a:cubicBezTo>
                  <a:pt x="2131" y="16073"/>
                  <a:pt x="2100" y="16047"/>
                  <a:pt x="2092" y="15948"/>
                </a:cubicBezTo>
                <a:cubicBezTo>
                  <a:pt x="2085" y="15866"/>
                  <a:pt x="2075" y="15813"/>
                  <a:pt x="2024" y="15785"/>
                </a:cubicBezTo>
                <a:cubicBezTo>
                  <a:pt x="1978" y="15761"/>
                  <a:pt x="1922" y="15697"/>
                  <a:pt x="1910" y="15623"/>
                </a:cubicBezTo>
                <a:cubicBezTo>
                  <a:pt x="1897" y="15545"/>
                  <a:pt x="1870" y="15484"/>
                  <a:pt x="1819" y="15461"/>
                </a:cubicBezTo>
                <a:cubicBezTo>
                  <a:pt x="1773" y="15440"/>
                  <a:pt x="1741" y="15389"/>
                  <a:pt x="1728" y="15326"/>
                </a:cubicBezTo>
                <a:cubicBezTo>
                  <a:pt x="1715" y="15266"/>
                  <a:pt x="1672" y="15193"/>
                  <a:pt x="1637" y="15164"/>
                </a:cubicBezTo>
                <a:cubicBezTo>
                  <a:pt x="1600" y="15133"/>
                  <a:pt x="1569" y="15066"/>
                  <a:pt x="1569" y="15002"/>
                </a:cubicBezTo>
                <a:cubicBezTo>
                  <a:pt x="1569" y="14924"/>
                  <a:pt x="1547" y="14881"/>
                  <a:pt x="1501" y="14866"/>
                </a:cubicBezTo>
                <a:cubicBezTo>
                  <a:pt x="1451" y="14851"/>
                  <a:pt x="1432" y="14807"/>
                  <a:pt x="1432" y="14704"/>
                </a:cubicBezTo>
                <a:cubicBezTo>
                  <a:pt x="1432" y="14602"/>
                  <a:pt x="1414" y="14558"/>
                  <a:pt x="1364" y="14542"/>
                </a:cubicBezTo>
                <a:cubicBezTo>
                  <a:pt x="1317" y="14527"/>
                  <a:pt x="1319" y="14490"/>
                  <a:pt x="1319" y="14407"/>
                </a:cubicBezTo>
                <a:cubicBezTo>
                  <a:pt x="1319" y="14343"/>
                  <a:pt x="1278" y="14271"/>
                  <a:pt x="1251" y="14245"/>
                </a:cubicBezTo>
                <a:cubicBezTo>
                  <a:pt x="1224" y="14218"/>
                  <a:pt x="1205" y="14166"/>
                  <a:pt x="1205" y="14110"/>
                </a:cubicBezTo>
                <a:cubicBezTo>
                  <a:pt x="1205" y="14049"/>
                  <a:pt x="1175" y="13976"/>
                  <a:pt x="1137" y="13947"/>
                </a:cubicBezTo>
                <a:cubicBezTo>
                  <a:pt x="1101" y="13921"/>
                  <a:pt x="1069" y="13855"/>
                  <a:pt x="1069" y="13812"/>
                </a:cubicBezTo>
                <a:cubicBezTo>
                  <a:pt x="1069" y="13769"/>
                  <a:pt x="1059" y="13714"/>
                  <a:pt x="1023" y="13677"/>
                </a:cubicBezTo>
                <a:cubicBezTo>
                  <a:pt x="969" y="13622"/>
                  <a:pt x="955" y="13556"/>
                  <a:pt x="955" y="13326"/>
                </a:cubicBezTo>
                <a:cubicBezTo>
                  <a:pt x="955" y="13080"/>
                  <a:pt x="945" y="13046"/>
                  <a:pt x="887" y="13028"/>
                </a:cubicBezTo>
                <a:cubicBezTo>
                  <a:pt x="838" y="13013"/>
                  <a:pt x="819" y="12986"/>
                  <a:pt x="819" y="12893"/>
                </a:cubicBezTo>
                <a:cubicBezTo>
                  <a:pt x="819" y="12818"/>
                  <a:pt x="784" y="12734"/>
                  <a:pt x="750" y="12704"/>
                </a:cubicBezTo>
                <a:cubicBezTo>
                  <a:pt x="697" y="12658"/>
                  <a:pt x="705" y="12528"/>
                  <a:pt x="705" y="11028"/>
                </a:cubicBezTo>
                <a:cubicBezTo>
                  <a:pt x="705" y="9529"/>
                  <a:pt x="697" y="9425"/>
                  <a:pt x="750" y="9379"/>
                </a:cubicBezTo>
                <a:cubicBezTo>
                  <a:pt x="782" y="9352"/>
                  <a:pt x="819" y="9280"/>
                  <a:pt x="819" y="9217"/>
                </a:cubicBezTo>
                <a:cubicBezTo>
                  <a:pt x="819" y="9155"/>
                  <a:pt x="840" y="9043"/>
                  <a:pt x="864" y="9001"/>
                </a:cubicBezTo>
                <a:cubicBezTo>
                  <a:pt x="918" y="8909"/>
                  <a:pt x="946" y="8734"/>
                  <a:pt x="955" y="8433"/>
                </a:cubicBezTo>
                <a:cubicBezTo>
                  <a:pt x="960" y="8273"/>
                  <a:pt x="980" y="8209"/>
                  <a:pt x="1023" y="8163"/>
                </a:cubicBezTo>
                <a:cubicBezTo>
                  <a:pt x="1056" y="8128"/>
                  <a:pt x="1069" y="8051"/>
                  <a:pt x="1069" y="8001"/>
                </a:cubicBezTo>
                <a:cubicBezTo>
                  <a:pt x="1069" y="7951"/>
                  <a:pt x="1101" y="7892"/>
                  <a:pt x="1137" y="7866"/>
                </a:cubicBezTo>
                <a:cubicBezTo>
                  <a:pt x="1181" y="7833"/>
                  <a:pt x="1205" y="7765"/>
                  <a:pt x="1205" y="7676"/>
                </a:cubicBezTo>
                <a:cubicBezTo>
                  <a:pt x="1205" y="7579"/>
                  <a:pt x="1224" y="7530"/>
                  <a:pt x="1273" y="7514"/>
                </a:cubicBezTo>
                <a:cubicBezTo>
                  <a:pt x="1323" y="7499"/>
                  <a:pt x="1341" y="7482"/>
                  <a:pt x="1341" y="7379"/>
                </a:cubicBezTo>
                <a:cubicBezTo>
                  <a:pt x="1341" y="7278"/>
                  <a:pt x="1362" y="7232"/>
                  <a:pt x="1410" y="7217"/>
                </a:cubicBezTo>
                <a:cubicBezTo>
                  <a:pt x="1453" y="7204"/>
                  <a:pt x="1471" y="7164"/>
                  <a:pt x="1478" y="7082"/>
                </a:cubicBezTo>
                <a:cubicBezTo>
                  <a:pt x="1485" y="7000"/>
                  <a:pt x="1520" y="6945"/>
                  <a:pt x="1569" y="6920"/>
                </a:cubicBezTo>
                <a:cubicBezTo>
                  <a:pt x="1609" y="6899"/>
                  <a:pt x="1649" y="6841"/>
                  <a:pt x="1660" y="6785"/>
                </a:cubicBezTo>
                <a:cubicBezTo>
                  <a:pt x="1670" y="6728"/>
                  <a:pt x="1707" y="6641"/>
                  <a:pt x="1751" y="6595"/>
                </a:cubicBezTo>
                <a:cubicBezTo>
                  <a:pt x="1795" y="6550"/>
                  <a:pt x="1842" y="6476"/>
                  <a:pt x="1842" y="6433"/>
                </a:cubicBezTo>
                <a:cubicBezTo>
                  <a:pt x="1842" y="6391"/>
                  <a:pt x="1866" y="6332"/>
                  <a:pt x="1910" y="6298"/>
                </a:cubicBezTo>
                <a:cubicBezTo>
                  <a:pt x="1954" y="6264"/>
                  <a:pt x="1995" y="6192"/>
                  <a:pt x="2001" y="6136"/>
                </a:cubicBezTo>
                <a:cubicBezTo>
                  <a:pt x="2009" y="6058"/>
                  <a:pt x="2033" y="6026"/>
                  <a:pt x="2115" y="6001"/>
                </a:cubicBezTo>
                <a:cubicBezTo>
                  <a:pt x="2205" y="5973"/>
                  <a:pt x="2228" y="5940"/>
                  <a:pt x="2228" y="5838"/>
                </a:cubicBezTo>
                <a:cubicBezTo>
                  <a:pt x="2228" y="5753"/>
                  <a:pt x="2252" y="5717"/>
                  <a:pt x="2296" y="5703"/>
                </a:cubicBezTo>
                <a:cubicBezTo>
                  <a:pt x="2336" y="5691"/>
                  <a:pt x="2370" y="5631"/>
                  <a:pt x="2387" y="5541"/>
                </a:cubicBezTo>
                <a:cubicBezTo>
                  <a:pt x="2413" y="5413"/>
                  <a:pt x="2416" y="5390"/>
                  <a:pt x="2524" y="5379"/>
                </a:cubicBezTo>
                <a:cubicBezTo>
                  <a:pt x="2626" y="5369"/>
                  <a:pt x="2642" y="5342"/>
                  <a:pt x="2660" y="5244"/>
                </a:cubicBezTo>
                <a:cubicBezTo>
                  <a:pt x="2684" y="5117"/>
                  <a:pt x="2763" y="5055"/>
                  <a:pt x="2888" y="5055"/>
                </a:cubicBezTo>
                <a:cubicBezTo>
                  <a:pt x="2952" y="5055"/>
                  <a:pt x="2984" y="5040"/>
                  <a:pt x="3001" y="4946"/>
                </a:cubicBezTo>
                <a:cubicBezTo>
                  <a:pt x="3024" y="4822"/>
                  <a:pt x="3106" y="4757"/>
                  <a:pt x="3251" y="4757"/>
                </a:cubicBezTo>
                <a:cubicBezTo>
                  <a:pt x="3325" y="4757"/>
                  <a:pt x="3381" y="4688"/>
                  <a:pt x="3388" y="4568"/>
                </a:cubicBezTo>
                <a:cubicBezTo>
                  <a:pt x="3390" y="4529"/>
                  <a:pt x="3447" y="4481"/>
                  <a:pt x="3570" y="4460"/>
                </a:cubicBezTo>
                <a:cubicBezTo>
                  <a:pt x="3747" y="4429"/>
                  <a:pt x="3820" y="4374"/>
                  <a:pt x="3820" y="4244"/>
                </a:cubicBezTo>
                <a:cubicBezTo>
                  <a:pt x="3820" y="4198"/>
                  <a:pt x="3865" y="4198"/>
                  <a:pt x="4047" y="4190"/>
                </a:cubicBezTo>
                <a:cubicBezTo>
                  <a:pt x="4255" y="4180"/>
                  <a:pt x="4276" y="4158"/>
                  <a:pt x="4297" y="4082"/>
                </a:cubicBezTo>
                <a:cubicBezTo>
                  <a:pt x="4310" y="4034"/>
                  <a:pt x="4322" y="3989"/>
                  <a:pt x="4320" y="3973"/>
                </a:cubicBezTo>
                <a:cubicBezTo>
                  <a:pt x="4312" y="3907"/>
                  <a:pt x="4464" y="3873"/>
                  <a:pt x="4752" y="3865"/>
                </a:cubicBezTo>
                <a:lnTo>
                  <a:pt x="5048" y="3838"/>
                </a:lnTo>
                <a:close/>
                <a:moveTo>
                  <a:pt x="11209" y="4946"/>
                </a:moveTo>
                <a:cubicBezTo>
                  <a:pt x="11274" y="4932"/>
                  <a:pt x="11311" y="4947"/>
                  <a:pt x="11323" y="5001"/>
                </a:cubicBezTo>
                <a:cubicBezTo>
                  <a:pt x="11335" y="5056"/>
                  <a:pt x="11374" y="5073"/>
                  <a:pt x="11505" y="5082"/>
                </a:cubicBezTo>
                <a:lnTo>
                  <a:pt x="11664" y="5082"/>
                </a:lnTo>
                <a:lnTo>
                  <a:pt x="11664" y="5271"/>
                </a:lnTo>
                <a:cubicBezTo>
                  <a:pt x="11664" y="5433"/>
                  <a:pt x="11656" y="5422"/>
                  <a:pt x="11573" y="5433"/>
                </a:cubicBezTo>
                <a:cubicBezTo>
                  <a:pt x="11484" y="5445"/>
                  <a:pt x="11463" y="5547"/>
                  <a:pt x="11528" y="5595"/>
                </a:cubicBezTo>
                <a:cubicBezTo>
                  <a:pt x="11546" y="5609"/>
                  <a:pt x="11560" y="5631"/>
                  <a:pt x="11550" y="5649"/>
                </a:cubicBezTo>
                <a:cubicBezTo>
                  <a:pt x="11541" y="5668"/>
                  <a:pt x="11532" y="5690"/>
                  <a:pt x="11550" y="5703"/>
                </a:cubicBezTo>
                <a:cubicBezTo>
                  <a:pt x="11569" y="5717"/>
                  <a:pt x="11584" y="5737"/>
                  <a:pt x="11573" y="5757"/>
                </a:cubicBezTo>
                <a:cubicBezTo>
                  <a:pt x="11530" y="5839"/>
                  <a:pt x="11595" y="5947"/>
                  <a:pt x="11687" y="5947"/>
                </a:cubicBezTo>
                <a:cubicBezTo>
                  <a:pt x="11737" y="5947"/>
                  <a:pt x="11823" y="5985"/>
                  <a:pt x="11869" y="6028"/>
                </a:cubicBezTo>
                <a:cubicBezTo>
                  <a:pt x="11915" y="6071"/>
                  <a:pt x="12009" y="6124"/>
                  <a:pt x="12096" y="6136"/>
                </a:cubicBezTo>
                <a:cubicBezTo>
                  <a:pt x="12183" y="6147"/>
                  <a:pt x="12283" y="6189"/>
                  <a:pt x="12301" y="6217"/>
                </a:cubicBezTo>
                <a:cubicBezTo>
                  <a:pt x="12319" y="6244"/>
                  <a:pt x="12402" y="6258"/>
                  <a:pt x="12483" y="6271"/>
                </a:cubicBezTo>
                <a:cubicBezTo>
                  <a:pt x="12563" y="6284"/>
                  <a:pt x="12623" y="6324"/>
                  <a:pt x="12642" y="6352"/>
                </a:cubicBezTo>
                <a:cubicBezTo>
                  <a:pt x="12660" y="6380"/>
                  <a:pt x="12728" y="6434"/>
                  <a:pt x="12778" y="6460"/>
                </a:cubicBezTo>
                <a:cubicBezTo>
                  <a:pt x="12829" y="6487"/>
                  <a:pt x="12857" y="6520"/>
                  <a:pt x="12846" y="6541"/>
                </a:cubicBezTo>
                <a:cubicBezTo>
                  <a:pt x="12835" y="6564"/>
                  <a:pt x="12881" y="6595"/>
                  <a:pt x="12937" y="6595"/>
                </a:cubicBezTo>
                <a:cubicBezTo>
                  <a:pt x="13067" y="6595"/>
                  <a:pt x="13213" y="6655"/>
                  <a:pt x="13187" y="6703"/>
                </a:cubicBezTo>
                <a:cubicBezTo>
                  <a:pt x="13175" y="6727"/>
                  <a:pt x="13219" y="6730"/>
                  <a:pt x="13301" y="6730"/>
                </a:cubicBezTo>
                <a:cubicBezTo>
                  <a:pt x="13407" y="6730"/>
                  <a:pt x="13425" y="6754"/>
                  <a:pt x="13437" y="6812"/>
                </a:cubicBezTo>
                <a:cubicBezTo>
                  <a:pt x="13446" y="6852"/>
                  <a:pt x="13494" y="6882"/>
                  <a:pt x="13528" y="6893"/>
                </a:cubicBezTo>
                <a:cubicBezTo>
                  <a:pt x="13563" y="6903"/>
                  <a:pt x="13597" y="6967"/>
                  <a:pt x="13597" y="7001"/>
                </a:cubicBezTo>
                <a:cubicBezTo>
                  <a:pt x="13597" y="7046"/>
                  <a:pt x="13624" y="7055"/>
                  <a:pt x="13710" y="7055"/>
                </a:cubicBezTo>
                <a:cubicBezTo>
                  <a:pt x="13799" y="7055"/>
                  <a:pt x="13834" y="7080"/>
                  <a:pt x="13847" y="7136"/>
                </a:cubicBezTo>
                <a:cubicBezTo>
                  <a:pt x="13856" y="7177"/>
                  <a:pt x="13881" y="7206"/>
                  <a:pt x="13915" y="7217"/>
                </a:cubicBezTo>
                <a:cubicBezTo>
                  <a:pt x="13949" y="7228"/>
                  <a:pt x="13983" y="7266"/>
                  <a:pt x="13983" y="7298"/>
                </a:cubicBezTo>
                <a:cubicBezTo>
                  <a:pt x="13983" y="7330"/>
                  <a:pt x="14015" y="7368"/>
                  <a:pt x="14051" y="7379"/>
                </a:cubicBezTo>
                <a:cubicBezTo>
                  <a:pt x="14087" y="7390"/>
                  <a:pt x="14120" y="7425"/>
                  <a:pt x="14120" y="7460"/>
                </a:cubicBezTo>
                <a:cubicBezTo>
                  <a:pt x="14120" y="7496"/>
                  <a:pt x="14127" y="7498"/>
                  <a:pt x="14142" y="7487"/>
                </a:cubicBezTo>
                <a:cubicBezTo>
                  <a:pt x="14157" y="7476"/>
                  <a:pt x="14216" y="7542"/>
                  <a:pt x="14279" y="7622"/>
                </a:cubicBezTo>
                <a:cubicBezTo>
                  <a:pt x="14341" y="7703"/>
                  <a:pt x="14407" y="7798"/>
                  <a:pt x="14438" y="7812"/>
                </a:cubicBezTo>
                <a:cubicBezTo>
                  <a:pt x="14469" y="7826"/>
                  <a:pt x="14506" y="7860"/>
                  <a:pt x="14506" y="7893"/>
                </a:cubicBezTo>
                <a:cubicBezTo>
                  <a:pt x="14506" y="7926"/>
                  <a:pt x="14524" y="7947"/>
                  <a:pt x="14552" y="7947"/>
                </a:cubicBezTo>
                <a:cubicBezTo>
                  <a:pt x="14579" y="7947"/>
                  <a:pt x="14608" y="7963"/>
                  <a:pt x="14620" y="8001"/>
                </a:cubicBezTo>
                <a:cubicBezTo>
                  <a:pt x="14631" y="8038"/>
                  <a:pt x="14664" y="8092"/>
                  <a:pt x="14688" y="8109"/>
                </a:cubicBezTo>
                <a:cubicBezTo>
                  <a:pt x="14712" y="8126"/>
                  <a:pt x="14733" y="8159"/>
                  <a:pt x="14733" y="8190"/>
                </a:cubicBezTo>
                <a:cubicBezTo>
                  <a:pt x="14733" y="8221"/>
                  <a:pt x="14756" y="8244"/>
                  <a:pt x="14779" y="8244"/>
                </a:cubicBezTo>
                <a:cubicBezTo>
                  <a:pt x="14847" y="8244"/>
                  <a:pt x="14982" y="8461"/>
                  <a:pt x="15006" y="8596"/>
                </a:cubicBezTo>
                <a:cubicBezTo>
                  <a:pt x="15020" y="8670"/>
                  <a:pt x="15045" y="8731"/>
                  <a:pt x="15075" y="8731"/>
                </a:cubicBezTo>
                <a:cubicBezTo>
                  <a:pt x="15102" y="8731"/>
                  <a:pt x="15134" y="8770"/>
                  <a:pt x="15143" y="8812"/>
                </a:cubicBezTo>
                <a:cubicBezTo>
                  <a:pt x="15152" y="8853"/>
                  <a:pt x="15186" y="8881"/>
                  <a:pt x="15211" y="8893"/>
                </a:cubicBezTo>
                <a:cubicBezTo>
                  <a:pt x="15236" y="8904"/>
                  <a:pt x="15256" y="8944"/>
                  <a:pt x="15256" y="8974"/>
                </a:cubicBezTo>
                <a:cubicBezTo>
                  <a:pt x="15256" y="9004"/>
                  <a:pt x="15289" y="9044"/>
                  <a:pt x="15325" y="9055"/>
                </a:cubicBezTo>
                <a:cubicBezTo>
                  <a:pt x="15382" y="9073"/>
                  <a:pt x="15405" y="9111"/>
                  <a:pt x="15393" y="9244"/>
                </a:cubicBezTo>
                <a:cubicBezTo>
                  <a:pt x="15392" y="9259"/>
                  <a:pt x="15424" y="9309"/>
                  <a:pt x="15461" y="9325"/>
                </a:cubicBezTo>
                <a:cubicBezTo>
                  <a:pt x="15512" y="9348"/>
                  <a:pt x="15529" y="9389"/>
                  <a:pt x="15529" y="9488"/>
                </a:cubicBezTo>
                <a:cubicBezTo>
                  <a:pt x="15529" y="9588"/>
                  <a:pt x="15525" y="9607"/>
                  <a:pt x="15575" y="9623"/>
                </a:cubicBezTo>
                <a:cubicBezTo>
                  <a:pt x="15625" y="9638"/>
                  <a:pt x="15643" y="9678"/>
                  <a:pt x="15643" y="9785"/>
                </a:cubicBezTo>
                <a:cubicBezTo>
                  <a:pt x="15643" y="9887"/>
                  <a:pt x="15673" y="9920"/>
                  <a:pt x="15711" y="9920"/>
                </a:cubicBezTo>
                <a:cubicBezTo>
                  <a:pt x="15740" y="9920"/>
                  <a:pt x="15770" y="9960"/>
                  <a:pt x="15779" y="10001"/>
                </a:cubicBezTo>
                <a:cubicBezTo>
                  <a:pt x="15788" y="10042"/>
                  <a:pt x="15811" y="10098"/>
                  <a:pt x="15848" y="10109"/>
                </a:cubicBezTo>
                <a:cubicBezTo>
                  <a:pt x="15910" y="10129"/>
                  <a:pt x="15927" y="10137"/>
                  <a:pt x="15916" y="10623"/>
                </a:cubicBezTo>
                <a:cubicBezTo>
                  <a:pt x="15906" y="11055"/>
                  <a:pt x="15896" y="11148"/>
                  <a:pt x="15848" y="11190"/>
                </a:cubicBezTo>
                <a:cubicBezTo>
                  <a:pt x="15813" y="11220"/>
                  <a:pt x="15779" y="11305"/>
                  <a:pt x="15779" y="11380"/>
                </a:cubicBezTo>
                <a:cubicBezTo>
                  <a:pt x="15779" y="11473"/>
                  <a:pt x="15760" y="11500"/>
                  <a:pt x="15711" y="11515"/>
                </a:cubicBezTo>
                <a:cubicBezTo>
                  <a:pt x="15662" y="11530"/>
                  <a:pt x="15643" y="11574"/>
                  <a:pt x="15643" y="11677"/>
                </a:cubicBezTo>
                <a:cubicBezTo>
                  <a:pt x="15643" y="11780"/>
                  <a:pt x="15624" y="11824"/>
                  <a:pt x="15575" y="11839"/>
                </a:cubicBezTo>
                <a:cubicBezTo>
                  <a:pt x="15525" y="11855"/>
                  <a:pt x="15529" y="11872"/>
                  <a:pt x="15529" y="11974"/>
                </a:cubicBezTo>
                <a:cubicBezTo>
                  <a:pt x="15529" y="12077"/>
                  <a:pt x="15511" y="12121"/>
                  <a:pt x="15461" y="12136"/>
                </a:cubicBezTo>
                <a:cubicBezTo>
                  <a:pt x="15414" y="12151"/>
                  <a:pt x="15393" y="12188"/>
                  <a:pt x="15393" y="12272"/>
                </a:cubicBezTo>
                <a:cubicBezTo>
                  <a:pt x="15393" y="12355"/>
                  <a:pt x="15372" y="12392"/>
                  <a:pt x="15325" y="12407"/>
                </a:cubicBezTo>
                <a:cubicBezTo>
                  <a:pt x="15275" y="12422"/>
                  <a:pt x="15256" y="12466"/>
                  <a:pt x="15256" y="12569"/>
                </a:cubicBezTo>
                <a:cubicBezTo>
                  <a:pt x="15256" y="12669"/>
                  <a:pt x="15235" y="12717"/>
                  <a:pt x="15188" y="12731"/>
                </a:cubicBezTo>
                <a:cubicBezTo>
                  <a:pt x="15154" y="12742"/>
                  <a:pt x="15129" y="12771"/>
                  <a:pt x="15120" y="12812"/>
                </a:cubicBezTo>
                <a:cubicBezTo>
                  <a:pt x="15111" y="12853"/>
                  <a:pt x="15080" y="12893"/>
                  <a:pt x="15052" y="12893"/>
                </a:cubicBezTo>
                <a:cubicBezTo>
                  <a:pt x="15023" y="12893"/>
                  <a:pt x="14984" y="12916"/>
                  <a:pt x="14984" y="12947"/>
                </a:cubicBezTo>
                <a:cubicBezTo>
                  <a:pt x="14984" y="12978"/>
                  <a:pt x="14985" y="13011"/>
                  <a:pt x="14961" y="13028"/>
                </a:cubicBezTo>
                <a:cubicBezTo>
                  <a:pt x="14936" y="13046"/>
                  <a:pt x="14887" y="13126"/>
                  <a:pt x="14870" y="13191"/>
                </a:cubicBezTo>
                <a:cubicBezTo>
                  <a:pt x="14848" y="13273"/>
                  <a:pt x="14806" y="13300"/>
                  <a:pt x="14733" y="13326"/>
                </a:cubicBezTo>
                <a:cubicBezTo>
                  <a:pt x="14652" y="13355"/>
                  <a:pt x="14628" y="13397"/>
                  <a:pt x="14620" y="13488"/>
                </a:cubicBezTo>
                <a:cubicBezTo>
                  <a:pt x="14614" y="13551"/>
                  <a:pt x="14586" y="13627"/>
                  <a:pt x="14552" y="13650"/>
                </a:cubicBezTo>
                <a:cubicBezTo>
                  <a:pt x="14462" y="13712"/>
                  <a:pt x="14394" y="13791"/>
                  <a:pt x="14370" y="13866"/>
                </a:cubicBezTo>
                <a:cubicBezTo>
                  <a:pt x="14358" y="13902"/>
                  <a:pt x="14327" y="13947"/>
                  <a:pt x="14301" y="13947"/>
                </a:cubicBezTo>
                <a:cubicBezTo>
                  <a:pt x="14276" y="13947"/>
                  <a:pt x="14243" y="13986"/>
                  <a:pt x="14233" y="14029"/>
                </a:cubicBezTo>
                <a:cubicBezTo>
                  <a:pt x="14223" y="14073"/>
                  <a:pt x="14180" y="14083"/>
                  <a:pt x="14142" y="14083"/>
                </a:cubicBezTo>
                <a:cubicBezTo>
                  <a:pt x="14106" y="14083"/>
                  <a:pt x="14083" y="14123"/>
                  <a:pt x="14074" y="14164"/>
                </a:cubicBezTo>
                <a:cubicBezTo>
                  <a:pt x="14065" y="14207"/>
                  <a:pt x="14019" y="14257"/>
                  <a:pt x="13960" y="14272"/>
                </a:cubicBezTo>
                <a:cubicBezTo>
                  <a:pt x="13906" y="14286"/>
                  <a:pt x="13857" y="14322"/>
                  <a:pt x="13847" y="14353"/>
                </a:cubicBezTo>
                <a:cubicBezTo>
                  <a:pt x="13837" y="14384"/>
                  <a:pt x="13804" y="14407"/>
                  <a:pt x="13779" y="14407"/>
                </a:cubicBezTo>
                <a:cubicBezTo>
                  <a:pt x="13753" y="14407"/>
                  <a:pt x="13720" y="14445"/>
                  <a:pt x="13710" y="14488"/>
                </a:cubicBezTo>
                <a:cubicBezTo>
                  <a:pt x="13700" y="14537"/>
                  <a:pt x="13665" y="14569"/>
                  <a:pt x="13619" y="14569"/>
                </a:cubicBezTo>
                <a:cubicBezTo>
                  <a:pt x="13574" y="14569"/>
                  <a:pt x="13507" y="14608"/>
                  <a:pt x="13437" y="14704"/>
                </a:cubicBezTo>
                <a:cubicBezTo>
                  <a:pt x="13342" y="14837"/>
                  <a:pt x="13297" y="14866"/>
                  <a:pt x="13187" y="14866"/>
                </a:cubicBezTo>
                <a:cubicBezTo>
                  <a:pt x="13094" y="14866"/>
                  <a:pt x="13074" y="14877"/>
                  <a:pt x="13074" y="14921"/>
                </a:cubicBezTo>
                <a:cubicBezTo>
                  <a:pt x="13074" y="14953"/>
                  <a:pt x="13037" y="15015"/>
                  <a:pt x="13005" y="15029"/>
                </a:cubicBezTo>
                <a:cubicBezTo>
                  <a:pt x="12974" y="15043"/>
                  <a:pt x="12933" y="15080"/>
                  <a:pt x="12915" y="15110"/>
                </a:cubicBezTo>
                <a:cubicBezTo>
                  <a:pt x="12896" y="15139"/>
                  <a:pt x="12813" y="15151"/>
                  <a:pt x="12733" y="15164"/>
                </a:cubicBezTo>
                <a:cubicBezTo>
                  <a:pt x="12652" y="15177"/>
                  <a:pt x="12569" y="15216"/>
                  <a:pt x="12551" y="15245"/>
                </a:cubicBezTo>
                <a:cubicBezTo>
                  <a:pt x="12533" y="15273"/>
                  <a:pt x="12459" y="15312"/>
                  <a:pt x="12369" y="15326"/>
                </a:cubicBezTo>
                <a:cubicBezTo>
                  <a:pt x="12279" y="15340"/>
                  <a:pt x="12179" y="15378"/>
                  <a:pt x="12164" y="15407"/>
                </a:cubicBezTo>
                <a:cubicBezTo>
                  <a:pt x="12125" y="15485"/>
                  <a:pt x="11933" y="15465"/>
                  <a:pt x="11869" y="15380"/>
                </a:cubicBezTo>
                <a:cubicBezTo>
                  <a:pt x="11794" y="15281"/>
                  <a:pt x="11788" y="15136"/>
                  <a:pt x="11846" y="15110"/>
                </a:cubicBezTo>
                <a:cubicBezTo>
                  <a:pt x="11872" y="15098"/>
                  <a:pt x="11902" y="15049"/>
                  <a:pt x="11914" y="14975"/>
                </a:cubicBezTo>
                <a:cubicBezTo>
                  <a:pt x="11926" y="14900"/>
                  <a:pt x="11935" y="14824"/>
                  <a:pt x="11960" y="14812"/>
                </a:cubicBezTo>
                <a:cubicBezTo>
                  <a:pt x="11985" y="14801"/>
                  <a:pt x="12005" y="14725"/>
                  <a:pt x="12005" y="14650"/>
                </a:cubicBezTo>
                <a:cubicBezTo>
                  <a:pt x="12005" y="14571"/>
                  <a:pt x="12041" y="14510"/>
                  <a:pt x="12073" y="14488"/>
                </a:cubicBezTo>
                <a:cubicBezTo>
                  <a:pt x="12103" y="14469"/>
                  <a:pt x="12119" y="14410"/>
                  <a:pt x="12119" y="14353"/>
                </a:cubicBezTo>
                <a:cubicBezTo>
                  <a:pt x="12119" y="14291"/>
                  <a:pt x="12150" y="14241"/>
                  <a:pt x="12187" y="14218"/>
                </a:cubicBezTo>
                <a:cubicBezTo>
                  <a:pt x="12225" y="14194"/>
                  <a:pt x="12255" y="14124"/>
                  <a:pt x="12255" y="14056"/>
                </a:cubicBezTo>
                <a:cubicBezTo>
                  <a:pt x="12255" y="13995"/>
                  <a:pt x="12274" y="13920"/>
                  <a:pt x="12301" y="13893"/>
                </a:cubicBezTo>
                <a:cubicBezTo>
                  <a:pt x="12328" y="13867"/>
                  <a:pt x="12346" y="13790"/>
                  <a:pt x="12346" y="13731"/>
                </a:cubicBezTo>
                <a:cubicBezTo>
                  <a:pt x="12346" y="13668"/>
                  <a:pt x="12375" y="13628"/>
                  <a:pt x="12414" y="13596"/>
                </a:cubicBezTo>
                <a:cubicBezTo>
                  <a:pt x="12472" y="13549"/>
                  <a:pt x="12477" y="13451"/>
                  <a:pt x="12505" y="12974"/>
                </a:cubicBezTo>
                <a:cubicBezTo>
                  <a:pt x="12532" y="12527"/>
                  <a:pt x="12549" y="12421"/>
                  <a:pt x="12596" y="12380"/>
                </a:cubicBezTo>
                <a:cubicBezTo>
                  <a:pt x="12628" y="12352"/>
                  <a:pt x="12664" y="12292"/>
                  <a:pt x="12664" y="12245"/>
                </a:cubicBezTo>
                <a:cubicBezTo>
                  <a:pt x="12665" y="12197"/>
                  <a:pt x="12670" y="12142"/>
                  <a:pt x="12687" y="12109"/>
                </a:cubicBezTo>
                <a:cubicBezTo>
                  <a:pt x="12704" y="12077"/>
                  <a:pt x="12726" y="11610"/>
                  <a:pt x="12733" y="11055"/>
                </a:cubicBezTo>
                <a:cubicBezTo>
                  <a:pt x="12743" y="10195"/>
                  <a:pt x="12728" y="10029"/>
                  <a:pt x="12687" y="10001"/>
                </a:cubicBezTo>
                <a:cubicBezTo>
                  <a:pt x="12655" y="9980"/>
                  <a:pt x="12634" y="9863"/>
                  <a:pt x="12619" y="9677"/>
                </a:cubicBezTo>
                <a:cubicBezTo>
                  <a:pt x="12606" y="9521"/>
                  <a:pt x="12588" y="9374"/>
                  <a:pt x="12573" y="9352"/>
                </a:cubicBezTo>
                <a:cubicBezTo>
                  <a:pt x="12559" y="9331"/>
                  <a:pt x="12528" y="9145"/>
                  <a:pt x="12505" y="8920"/>
                </a:cubicBezTo>
                <a:cubicBezTo>
                  <a:pt x="12479" y="8658"/>
                  <a:pt x="12443" y="8507"/>
                  <a:pt x="12414" y="8487"/>
                </a:cubicBezTo>
                <a:cubicBezTo>
                  <a:pt x="12390" y="8470"/>
                  <a:pt x="12369" y="8397"/>
                  <a:pt x="12369" y="8325"/>
                </a:cubicBezTo>
                <a:cubicBezTo>
                  <a:pt x="12369" y="8232"/>
                  <a:pt x="12367" y="8177"/>
                  <a:pt x="12323" y="8163"/>
                </a:cubicBezTo>
                <a:cubicBezTo>
                  <a:pt x="12275" y="8148"/>
                  <a:pt x="12251" y="8103"/>
                  <a:pt x="12232" y="7893"/>
                </a:cubicBezTo>
                <a:cubicBezTo>
                  <a:pt x="12214" y="7677"/>
                  <a:pt x="12184" y="7603"/>
                  <a:pt x="12119" y="7541"/>
                </a:cubicBezTo>
                <a:cubicBezTo>
                  <a:pt x="12074" y="7500"/>
                  <a:pt x="12051" y="7427"/>
                  <a:pt x="12051" y="7379"/>
                </a:cubicBezTo>
                <a:cubicBezTo>
                  <a:pt x="12051" y="7331"/>
                  <a:pt x="12024" y="7293"/>
                  <a:pt x="12005" y="7271"/>
                </a:cubicBezTo>
                <a:cubicBezTo>
                  <a:pt x="11987" y="7249"/>
                  <a:pt x="11986" y="7176"/>
                  <a:pt x="11982" y="7109"/>
                </a:cubicBezTo>
                <a:cubicBezTo>
                  <a:pt x="11978" y="7031"/>
                  <a:pt x="11951" y="6958"/>
                  <a:pt x="11914" y="6947"/>
                </a:cubicBezTo>
                <a:cubicBezTo>
                  <a:pt x="11883" y="6937"/>
                  <a:pt x="11846" y="6908"/>
                  <a:pt x="11846" y="6866"/>
                </a:cubicBezTo>
                <a:cubicBezTo>
                  <a:pt x="11846" y="6824"/>
                  <a:pt x="11814" y="6731"/>
                  <a:pt x="11778" y="6676"/>
                </a:cubicBezTo>
                <a:cubicBezTo>
                  <a:pt x="11742" y="6622"/>
                  <a:pt x="11709" y="6542"/>
                  <a:pt x="11709" y="6487"/>
                </a:cubicBezTo>
                <a:cubicBezTo>
                  <a:pt x="11709" y="6407"/>
                  <a:pt x="11704" y="6379"/>
                  <a:pt x="11619" y="6352"/>
                </a:cubicBezTo>
                <a:cubicBezTo>
                  <a:pt x="11528" y="6324"/>
                  <a:pt x="11503" y="6313"/>
                  <a:pt x="11505" y="6217"/>
                </a:cubicBezTo>
                <a:cubicBezTo>
                  <a:pt x="11506" y="6147"/>
                  <a:pt x="11498" y="6087"/>
                  <a:pt x="11459" y="6055"/>
                </a:cubicBezTo>
                <a:cubicBezTo>
                  <a:pt x="11415" y="6017"/>
                  <a:pt x="11399" y="5961"/>
                  <a:pt x="11414" y="5893"/>
                </a:cubicBezTo>
                <a:cubicBezTo>
                  <a:pt x="11429" y="5819"/>
                  <a:pt x="11411" y="5791"/>
                  <a:pt x="11346" y="5730"/>
                </a:cubicBezTo>
                <a:cubicBezTo>
                  <a:pt x="11265" y="5655"/>
                  <a:pt x="11269" y="5639"/>
                  <a:pt x="11323" y="5568"/>
                </a:cubicBezTo>
                <a:cubicBezTo>
                  <a:pt x="11377" y="5497"/>
                  <a:pt x="11371" y="5492"/>
                  <a:pt x="11300" y="5433"/>
                </a:cubicBezTo>
                <a:cubicBezTo>
                  <a:pt x="11244" y="5387"/>
                  <a:pt x="11239" y="5343"/>
                  <a:pt x="11255" y="5271"/>
                </a:cubicBezTo>
                <a:cubicBezTo>
                  <a:pt x="11270" y="5197"/>
                  <a:pt x="11250" y="5168"/>
                  <a:pt x="11187" y="5109"/>
                </a:cubicBezTo>
                <a:cubicBezTo>
                  <a:pt x="11090" y="5019"/>
                  <a:pt x="11087" y="4974"/>
                  <a:pt x="11209" y="4946"/>
                </a:cubicBezTo>
                <a:close/>
                <a:moveTo>
                  <a:pt x="10004" y="5974"/>
                </a:moveTo>
                <a:cubicBezTo>
                  <a:pt x="10077" y="5976"/>
                  <a:pt x="10136" y="5991"/>
                  <a:pt x="10141" y="6001"/>
                </a:cubicBezTo>
                <a:cubicBezTo>
                  <a:pt x="10180" y="6076"/>
                  <a:pt x="10113" y="6333"/>
                  <a:pt x="10050" y="6352"/>
                </a:cubicBezTo>
                <a:cubicBezTo>
                  <a:pt x="10016" y="6362"/>
                  <a:pt x="9981" y="6379"/>
                  <a:pt x="9981" y="6406"/>
                </a:cubicBezTo>
                <a:cubicBezTo>
                  <a:pt x="9981" y="6433"/>
                  <a:pt x="9963" y="6488"/>
                  <a:pt x="9936" y="6514"/>
                </a:cubicBezTo>
                <a:cubicBezTo>
                  <a:pt x="9909" y="6541"/>
                  <a:pt x="9891" y="6592"/>
                  <a:pt x="9891" y="6649"/>
                </a:cubicBezTo>
                <a:cubicBezTo>
                  <a:pt x="9891" y="6713"/>
                  <a:pt x="9849" y="6787"/>
                  <a:pt x="9800" y="6839"/>
                </a:cubicBezTo>
                <a:cubicBezTo>
                  <a:pt x="9755" y="6885"/>
                  <a:pt x="9731" y="6944"/>
                  <a:pt x="9731" y="6974"/>
                </a:cubicBezTo>
                <a:cubicBezTo>
                  <a:pt x="9731" y="7003"/>
                  <a:pt x="9712" y="7056"/>
                  <a:pt x="9686" y="7082"/>
                </a:cubicBezTo>
                <a:cubicBezTo>
                  <a:pt x="9659" y="7108"/>
                  <a:pt x="9607" y="7197"/>
                  <a:pt x="9595" y="7271"/>
                </a:cubicBezTo>
                <a:cubicBezTo>
                  <a:pt x="9583" y="7346"/>
                  <a:pt x="9574" y="7422"/>
                  <a:pt x="9549" y="7433"/>
                </a:cubicBezTo>
                <a:cubicBezTo>
                  <a:pt x="9523" y="7445"/>
                  <a:pt x="9504" y="7516"/>
                  <a:pt x="9504" y="7595"/>
                </a:cubicBezTo>
                <a:cubicBezTo>
                  <a:pt x="9504" y="7698"/>
                  <a:pt x="9485" y="7715"/>
                  <a:pt x="9436" y="7731"/>
                </a:cubicBezTo>
                <a:cubicBezTo>
                  <a:pt x="9382" y="7747"/>
                  <a:pt x="9368" y="7790"/>
                  <a:pt x="9368" y="7947"/>
                </a:cubicBezTo>
                <a:cubicBezTo>
                  <a:pt x="9368" y="8094"/>
                  <a:pt x="9350" y="8152"/>
                  <a:pt x="9299" y="8190"/>
                </a:cubicBezTo>
                <a:cubicBezTo>
                  <a:pt x="9244" y="8231"/>
                  <a:pt x="9231" y="8269"/>
                  <a:pt x="9231" y="8487"/>
                </a:cubicBezTo>
                <a:cubicBezTo>
                  <a:pt x="9231" y="8760"/>
                  <a:pt x="9192" y="8858"/>
                  <a:pt x="9140" y="8704"/>
                </a:cubicBezTo>
                <a:cubicBezTo>
                  <a:pt x="9119" y="8640"/>
                  <a:pt x="9096" y="8746"/>
                  <a:pt x="9095" y="9055"/>
                </a:cubicBezTo>
                <a:cubicBezTo>
                  <a:pt x="9093" y="9427"/>
                  <a:pt x="9098" y="9509"/>
                  <a:pt x="9049" y="9542"/>
                </a:cubicBezTo>
                <a:cubicBezTo>
                  <a:pt x="8997" y="9576"/>
                  <a:pt x="8995" y="9664"/>
                  <a:pt x="9004" y="10731"/>
                </a:cubicBezTo>
                <a:cubicBezTo>
                  <a:pt x="9010" y="11563"/>
                  <a:pt x="9021" y="11907"/>
                  <a:pt x="9049" y="11947"/>
                </a:cubicBezTo>
                <a:cubicBezTo>
                  <a:pt x="9075" y="11984"/>
                  <a:pt x="9087" y="12203"/>
                  <a:pt x="9095" y="12569"/>
                </a:cubicBezTo>
                <a:cubicBezTo>
                  <a:pt x="9103" y="12968"/>
                  <a:pt x="9119" y="13122"/>
                  <a:pt x="9140" y="13055"/>
                </a:cubicBezTo>
                <a:cubicBezTo>
                  <a:pt x="9182" y="12923"/>
                  <a:pt x="9241" y="13016"/>
                  <a:pt x="9231" y="13191"/>
                </a:cubicBezTo>
                <a:cubicBezTo>
                  <a:pt x="9227" y="13264"/>
                  <a:pt x="9237" y="13313"/>
                  <a:pt x="9254" y="13326"/>
                </a:cubicBezTo>
                <a:cubicBezTo>
                  <a:pt x="9271" y="13339"/>
                  <a:pt x="9284" y="13388"/>
                  <a:pt x="9277" y="13434"/>
                </a:cubicBezTo>
                <a:cubicBezTo>
                  <a:pt x="9269" y="13480"/>
                  <a:pt x="9297" y="13546"/>
                  <a:pt x="9322" y="13569"/>
                </a:cubicBezTo>
                <a:cubicBezTo>
                  <a:pt x="9348" y="13592"/>
                  <a:pt x="9362" y="13656"/>
                  <a:pt x="9368" y="13731"/>
                </a:cubicBezTo>
                <a:cubicBezTo>
                  <a:pt x="9375" y="13833"/>
                  <a:pt x="9391" y="13893"/>
                  <a:pt x="9436" y="13893"/>
                </a:cubicBezTo>
                <a:cubicBezTo>
                  <a:pt x="9507" y="13894"/>
                  <a:pt x="9577" y="13992"/>
                  <a:pt x="9527" y="14029"/>
                </a:cubicBezTo>
                <a:cubicBezTo>
                  <a:pt x="9509" y="14042"/>
                  <a:pt x="9504" y="14120"/>
                  <a:pt x="9504" y="14191"/>
                </a:cubicBezTo>
                <a:cubicBezTo>
                  <a:pt x="9504" y="14287"/>
                  <a:pt x="9501" y="14311"/>
                  <a:pt x="9549" y="14326"/>
                </a:cubicBezTo>
                <a:cubicBezTo>
                  <a:pt x="9592" y="14339"/>
                  <a:pt x="9618" y="14401"/>
                  <a:pt x="9618" y="14461"/>
                </a:cubicBezTo>
                <a:cubicBezTo>
                  <a:pt x="9618" y="14512"/>
                  <a:pt x="9642" y="14571"/>
                  <a:pt x="9663" y="14596"/>
                </a:cubicBezTo>
                <a:cubicBezTo>
                  <a:pt x="9691" y="14629"/>
                  <a:pt x="9690" y="14639"/>
                  <a:pt x="9663" y="14677"/>
                </a:cubicBezTo>
                <a:cubicBezTo>
                  <a:pt x="9636" y="14717"/>
                  <a:pt x="9637" y="14749"/>
                  <a:pt x="9686" y="14785"/>
                </a:cubicBezTo>
                <a:cubicBezTo>
                  <a:pt x="9721" y="14811"/>
                  <a:pt x="9754" y="14862"/>
                  <a:pt x="9754" y="14893"/>
                </a:cubicBezTo>
                <a:cubicBezTo>
                  <a:pt x="9754" y="14925"/>
                  <a:pt x="9781" y="14948"/>
                  <a:pt x="9800" y="14948"/>
                </a:cubicBezTo>
                <a:cubicBezTo>
                  <a:pt x="9818" y="14948"/>
                  <a:pt x="9828" y="15002"/>
                  <a:pt x="9845" y="15056"/>
                </a:cubicBezTo>
                <a:cubicBezTo>
                  <a:pt x="9862" y="15109"/>
                  <a:pt x="9914" y="15142"/>
                  <a:pt x="9936" y="15137"/>
                </a:cubicBezTo>
                <a:cubicBezTo>
                  <a:pt x="9997" y="15122"/>
                  <a:pt x="10023" y="15388"/>
                  <a:pt x="9981" y="15515"/>
                </a:cubicBezTo>
                <a:cubicBezTo>
                  <a:pt x="9944" y="15631"/>
                  <a:pt x="9845" y="15662"/>
                  <a:pt x="9800" y="15569"/>
                </a:cubicBezTo>
                <a:cubicBezTo>
                  <a:pt x="9781" y="15531"/>
                  <a:pt x="9679" y="15499"/>
                  <a:pt x="9436" y="15488"/>
                </a:cubicBezTo>
                <a:cubicBezTo>
                  <a:pt x="9171" y="15476"/>
                  <a:pt x="9080" y="15456"/>
                  <a:pt x="9049" y="15407"/>
                </a:cubicBezTo>
                <a:cubicBezTo>
                  <a:pt x="9028" y="15372"/>
                  <a:pt x="8985" y="15333"/>
                  <a:pt x="8936" y="15326"/>
                </a:cubicBezTo>
                <a:cubicBezTo>
                  <a:pt x="8815" y="15308"/>
                  <a:pt x="8794" y="15246"/>
                  <a:pt x="8913" y="15218"/>
                </a:cubicBezTo>
                <a:cubicBezTo>
                  <a:pt x="8967" y="15205"/>
                  <a:pt x="8875" y="15200"/>
                  <a:pt x="8685" y="15191"/>
                </a:cubicBezTo>
                <a:cubicBezTo>
                  <a:pt x="8412" y="15178"/>
                  <a:pt x="8333" y="15165"/>
                  <a:pt x="8299" y="15110"/>
                </a:cubicBezTo>
                <a:cubicBezTo>
                  <a:pt x="8276" y="15072"/>
                  <a:pt x="8250" y="15029"/>
                  <a:pt x="8231" y="15029"/>
                </a:cubicBezTo>
                <a:cubicBezTo>
                  <a:pt x="8211" y="15029"/>
                  <a:pt x="8164" y="14989"/>
                  <a:pt x="8140" y="14948"/>
                </a:cubicBezTo>
                <a:cubicBezTo>
                  <a:pt x="8108" y="14894"/>
                  <a:pt x="8050" y="14875"/>
                  <a:pt x="7935" y="14866"/>
                </a:cubicBezTo>
                <a:cubicBezTo>
                  <a:pt x="7809" y="14857"/>
                  <a:pt x="7762" y="14841"/>
                  <a:pt x="7753" y="14785"/>
                </a:cubicBezTo>
                <a:cubicBezTo>
                  <a:pt x="7734" y="14668"/>
                  <a:pt x="7634" y="14569"/>
                  <a:pt x="7526" y="14569"/>
                </a:cubicBezTo>
                <a:cubicBezTo>
                  <a:pt x="7456" y="14569"/>
                  <a:pt x="7423" y="14536"/>
                  <a:pt x="7412" y="14488"/>
                </a:cubicBezTo>
                <a:cubicBezTo>
                  <a:pt x="7404" y="14450"/>
                  <a:pt x="7361" y="14401"/>
                  <a:pt x="7321" y="14380"/>
                </a:cubicBezTo>
                <a:cubicBezTo>
                  <a:pt x="7282" y="14359"/>
                  <a:pt x="7249" y="14325"/>
                  <a:pt x="7253" y="14299"/>
                </a:cubicBezTo>
                <a:cubicBezTo>
                  <a:pt x="7258" y="14273"/>
                  <a:pt x="7245" y="14245"/>
                  <a:pt x="7208" y="14245"/>
                </a:cubicBezTo>
                <a:cubicBezTo>
                  <a:pt x="7167" y="14245"/>
                  <a:pt x="7127" y="14210"/>
                  <a:pt x="7117" y="14164"/>
                </a:cubicBezTo>
                <a:cubicBezTo>
                  <a:pt x="7107" y="14121"/>
                  <a:pt x="7089" y="14083"/>
                  <a:pt x="7071" y="14083"/>
                </a:cubicBezTo>
                <a:cubicBezTo>
                  <a:pt x="7026" y="14083"/>
                  <a:pt x="6720" y="13746"/>
                  <a:pt x="6730" y="13704"/>
                </a:cubicBezTo>
                <a:cubicBezTo>
                  <a:pt x="6735" y="13686"/>
                  <a:pt x="6730" y="13677"/>
                  <a:pt x="6707" y="13677"/>
                </a:cubicBezTo>
                <a:cubicBezTo>
                  <a:pt x="6658" y="13677"/>
                  <a:pt x="6480" y="13467"/>
                  <a:pt x="6480" y="13407"/>
                </a:cubicBezTo>
                <a:cubicBezTo>
                  <a:pt x="6480" y="13384"/>
                  <a:pt x="6461" y="13353"/>
                  <a:pt x="6435" y="13353"/>
                </a:cubicBezTo>
                <a:cubicBezTo>
                  <a:pt x="6408" y="13353"/>
                  <a:pt x="6352" y="13298"/>
                  <a:pt x="6321" y="13218"/>
                </a:cubicBezTo>
                <a:cubicBezTo>
                  <a:pt x="6289" y="13137"/>
                  <a:pt x="6251" y="13050"/>
                  <a:pt x="6230" y="13028"/>
                </a:cubicBezTo>
                <a:cubicBezTo>
                  <a:pt x="6209" y="13007"/>
                  <a:pt x="6195" y="12950"/>
                  <a:pt x="6184" y="12893"/>
                </a:cubicBezTo>
                <a:cubicBezTo>
                  <a:pt x="6171" y="12823"/>
                  <a:pt x="6118" y="12760"/>
                  <a:pt x="6048" y="12731"/>
                </a:cubicBezTo>
                <a:cubicBezTo>
                  <a:pt x="5957" y="12693"/>
                  <a:pt x="5963" y="12671"/>
                  <a:pt x="5980" y="12569"/>
                </a:cubicBezTo>
                <a:cubicBezTo>
                  <a:pt x="5996" y="12472"/>
                  <a:pt x="5973" y="12471"/>
                  <a:pt x="5912" y="12461"/>
                </a:cubicBezTo>
                <a:cubicBezTo>
                  <a:pt x="5867" y="12453"/>
                  <a:pt x="5850" y="12405"/>
                  <a:pt x="5843" y="12353"/>
                </a:cubicBezTo>
                <a:cubicBezTo>
                  <a:pt x="5838" y="12307"/>
                  <a:pt x="5787" y="12255"/>
                  <a:pt x="5752" y="12245"/>
                </a:cubicBezTo>
                <a:cubicBezTo>
                  <a:pt x="5707" y="12231"/>
                  <a:pt x="5707" y="12192"/>
                  <a:pt x="5707" y="12109"/>
                </a:cubicBezTo>
                <a:cubicBezTo>
                  <a:pt x="5707" y="12042"/>
                  <a:pt x="5667" y="11987"/>
                  <a:pt x="5639" y="11974"/>
                </a:cubicBezTo>
                <a:cubicBezTo>
                  <a:pt x="5612" y="11962"/>
                  <a:pt x="5593" y="11928"/>
                  <a:pt x="5593" y="11893"/>
                </a:cubicBezTo>
                <a:cubicBezTo>
                  <a:pt x="5593" y="11837"/>
                  <a:pt x="5483" y="11553"/>
                  <a:pt x="5343" y="11244"/>
                </a:cubicBezTo>
                <a:cubicBezTo>
                  <a:pt x="5197" y="10921"/>
                  <a:pt x="5179" y="10791"/>
                  <a:pt x="5207" y="10677"/>
                </a:cubicBezTo>
                <a:cubicBezTo>
                  <a:pt x="5222" y="10613"/>
                  <a:pt x="5254" y="10563"/>
                  <a:pt x="5275" y="10569"/>
                </a:cubicBezTo>
                <a:cubicBezTo>
                  <a:pt x="5295" y="10574"/>
                  <a:pt x="5298" y="10559"/>
                  <a:pt x="5298" y="10515"/>
                </a:cubicBezTo>
                <a:cubicBezTo>
                  <a:pt x="5298" y="10467"/>
                  <a:pt x="5330" y="10418"/>
                  <a:pt x="5366" y="10407"/>
                </a:cubicBezTo>
                <a:cubicBezTo>
                  <a:pt x="5415" y="10391"/>
                  <a:pt x="5439" y="10338"/>
                  <a:pt x="5457" y="10136"/>
                </a:cubicBezTo>
                <a:cubicBezTo>
                  <a:pt x="5471" y="9975"/>
                  <a:pt x="5495" y="9879"/>
                  <a:pt x="5525" y="9866"/>
                </a:cubicBezTo>
                <a:cubicBezTo>
                  <a:pt x="5551" y="9854"/>
                  <a:pt x="5571" y="9811"/>
                  <a:pt x="5571" y="9758"/>
                </a:cubicBezTo>
                <a:cubicBezTo>
                  <a:pt x="5571" y="9694"/>
                  <a:pt x="5595" y="9636"/>
                  <a:pt x="5639" y="9623"/>
                </a:cubicBezTo>
                <a:cubicBezTo>
                  <a:pt x="5699" y="9604"/>
                  <a:pt x="5698" y="9596"/>
                  <a:pt x="5707" y="9433"/>
                </a:cubicBezTo>
                <a:cubicBezTo>
                  <a:pt x="5709" y="9402"/>
                  <a:pt x="5744" y="9360"/>
                  <a:pt x="5775" y="9352"/>
                </a:cubicBezTo>
                <a:cubicBezTo>
                  <a:pt x="5807" y="9345"/>
                  <a:pt x="5821" y="9315"/>
                  <a:pt x="5821" y="9271"/>
                </a:cubicBezTo>
                <a:cubicBezTo>
                  <a:pt x="5821" y="9225"/>
                  <a:pt x="5851" y="9175"/>
                  <a:pt x="5889" y="9163"/>
                </a:cubicBezTo>
                <a:cubicBezTo>
                  <a:pt x="5936" y="9149"/>
                  <a:pt x="5957" y="9111"/>
                  <a:pt x="5957" y="9028"/>
                </a:cubicBezTo>
                <a:cubicBezTo>
                  <a:pt x="5957" y="8947"/>
                  <a:pt x="5981" y="8906"/>
                  <a:pt x="6025" y="8893"/>
                </a:cubicBezTo>
                <a:cubicBezTo>
                  <a:pt x="6060" y="8882"/>
                  <a:pt x="6084" y="8826"/>
                  <a:pt x="6093" y="8785"/>
                </a:cubicBezTo>
                <a:cubicBezTo>
                  <a:pt x="6102" y="8744"/>
                  <a:pt x="6133" y="8731"/>
                  <a:pt x="6162" y="8731"/>
                </a:cubicBezTo>
                <a:cubicBezTo>
                  <a:pt x="6190" y="8731"/>
                  <a:pt x="6229" y="8703"/>
                  <a:pt x="6230" y="8677"/>
                </a:cubicBezTo>
                <a:cubicBezTo>
                  <a:pt x="6230" y="8650"/>
                  <a:pt x="6240" y="8595"/>
                  <a:pt x="6275" y="8541"/>
                </a:cubicBezTo>
                <a:cubicBezTo>
                  <a:pt x="6311" y="8488"/>
                  <a:pt x="6343" y="8392"/>
                  <a:pt x="6344" y="8352"/>
                </a:cubicBezTo>
                <a:cubicBezTo>
                  <a:pt x="6344" y="8313"/>
                  <a:pt x="6376" y="8282"/>
                  <a:pt x="6412" y="8271"/>
                </a:cubicBezTo>
                <a:cubicBezTo>
                  <a:pt x="6448" y="8260"/>
                  <a:pt x="6480" y="8239"/>
                  <a:pt x="6480" y="8217"/>
                </a:cubicBezTo>
                <a:cubicBezTo>
                  <a:pt x="6480" y="8166"/>
                  <a:pt x="6891" y="7676"/>
                  <a:pt x="6935" y="7676"/>
                </a:cubicBezTo>
                <a:cubicBezTo>
                  <a:pt x="6953" y="7676"/>
                  <a:pt x="6971" y="7638"/>
                  <a:pt x="6980" y="7595"/>
                </a:cubicBezTo>
                <a:cubicBezTo>
                  <a:pt x="6990" y="7553"/>
                  <a:pt x="7017" y="7514"/>
                  <a:pt x="7048" y="7514"/>
                </a:cubicBezTo>
                <a:cubicBezTo>
                  <a:pt x="7109" y="7514"/>
                  <a:pt x="7183" y="7431"/>
                  <a:pt x="7230" y="7298"/>
                </a:cubicBezTo>
                <a:cubicBezTo>
                  <a:pt x="7247" y="7250"/>
                  <a:pt x="7308" y="7204"/>
                  <a:pt x="7367" y="7190"/>
                </a:cubicBezTo>
                <a:cubicBezTo>
                  <a:pt x="7424" y="7176"/>
                  <a:pt x="7462" y="7137"/>
                  <a:pt x="7458" y="7109"/>
                </a:cubicBezTo>
                <a:cubicBezTo>
                  <a:pt x="7453" y="7080"/>
                  <a:pt x="7497" y="7062"/>
                  <a:pt x="7549" y="7055"/>
                </a:cubicBezTo>
                <a:cubicBezTo>
                  <a:pt x="7601" y="7048"/>
                  <a:pt x="7617" y="7034"/>
                  <a:pt x="7617" y="7001"/>
                </a:cubicBezTo>
                <a:cubicBezTo>
                  <a:pt x="7617" y="6969"/>
                  <a:pt x="7654" y="6907"/>
                  <a:pt x="7685" y="6893"/>
                </a:cubicBezTo>
                <a:cubicBezTo>
                  <a:pt x="7717" y="6879"/>
                  <a:pt x="7752" y="6850"/>
                  <a:pt x="7776" y="6812"/>
                </a:cubicBezTo>
                <a:cubicBezTo>
                  <a:pt x="7806" y="6762"/>
                  <a:pt x="7881" y="6730"/>
                  <a:pt x="7981" y="6730"/>
                </a:cubicBezTo>
                <a:cubicBezTo>
                  <a:pt x="8095" y="6730"/>
                  <a:pt x="8103" y="6712"/>
                  <a:pt x="8117" y="6649"/>
                </a:cubicBezTo>
                <a:cubicBezTo>
                  <a:pt x="8130" y="6590"/>
                  <a:pt x="8167" y="6595"/>
                  <a:pt x="8253" y="6595"/>
                </a:cubicBezTo>
                <a:cubicBezTo>
                  <a:pt x="8325" y="6595"/>
                  <a:pt x="8378" y="6551"/>
                  <a:pt x="8390" y="6514"/>
                </a:cubicBezTo>
                <a:cubicBezTo>
                  <a:pt x="8400" y="6482"/>
                  <a:pt x="8444" y="6460"/>
                  <a:pt x="8481" y="6460"/>
                </a:cubicBezTo>
                <a:cubicBezTo>
                  <a:pt x="8518" y="6460"/>
                  <a:pt x="8578" y="6433"/>
                  <a:pt x="8617" y="6379"/>
                </a:cubicBezTo>
                <a:cubicBezTo>
                  <a:pt x="8676" y="6299"/>
                  <a:pt x="8726" y="6271"/>
                  <a:pt x="8867" y="6271"/>
                </a:cubicBezTo>
                <a:cubicBezTo>
                  <a:pt x="8983" y="6271"/>
                  <a:pt x="9037" y="6254"/>
                  <a:pt x="9049" y="6217"/>
                </a:cubicBezTo>
                <a:cubicBezTo>
                  <a:pt x="9059" y="6187"/>
                  <a:pt x="9135" y="6151"/>
                  <a:pt x="9208" y="6136"/>
                </a:cubicBezTo>
                <a:cubicBezTo>
                  <a:pt x="9282" y="6121"/>
                  <a:pt x="9331" y="6100"/>
                  <a:pt x="9322" y="6082"/>
                </a:cubicBezTo>
                <a:cubicBezTo>
                  <a:pt x="9313" y="6064"/>
                  <a:pt x="9308" y="6038"/>
                  <a:pt x="9322" y="6028"/>
                </a:cubicBezTo>
                <a:cubicBezTo>
                  <a:pt x="9363" y="5998"/>
                  <a:pt x="9786" y="5967"/>
                  <a:pt x="10004" y="5974"/>
                </a:cubicBezTo>
                <a:close/>
                <a:moveTo>
                  <a:pt x="10755" y="6460"/>
                </a:moveTo>
                <a:cubicBezTo>
                  <a:pt x="10778" y="6456"/>
                  <a:pt x="10790" y="6448"/>
                  <a:pt x="10823" y="6487"/>
                </a:cubicBezTo>
                <a:cubicBezTo>
                  <a:pt x="10858" y="6529"/>
                  <a:pt x="10926" y="6588"/>
                  <a:pt x="10959" y="6595"/>
                </a:cubicBezTo>
                <a:cubicBezTo>
                  <a:pt x="11002" y="6605"/>
                  <a:pt x="11020" y="6656"/>
                  <a:pt x="11027" y="6757"/>
                </a:cubicBezTo>
                <a:cubicBezTo>
                  <a:pt x="11035" y="6859"/>
                  <a:pt x="11050" y="6878"/>
                  <a:pt x="11096" y="6893"/>
                </a:cubicBezTo>
                <a:cubicBezTo>
                  <a:pt x="11134" y="6904"/>
                  <a:pt x="11164" y="6951"/>
                  <a:pt x="11164" y="7001"/>
                </a:cubicBezTo>
                <a:cubicBezTo>
                  <a:pt x="11164" y="7047"/>
                  <a:pt x="11210" y="7140"/>
                  <a:pt x="11255" y="7190"/>
                </a:cubicBezTo>
                <a:cubicBezTo>
                  <a:pt x="11301" y="7241"/>
                  <a:pt x="11323" y="7324"/>
                  <a:pt x="11323" y="7379"/>
                </a:cubicBezTo>
                <a:cubicBezTo>
                  <a:pt x="11323" y="7453"/>
                  <a:pt x="11344" y="7485"/>
                  <a:pt x="11414" y="7514"/>
                </a:cubicBezTo>
                <a:cubicBezTo>
                  <a:pt x="11501" y="7551"/>
                  <a:pt x="11528" y="7565"/>
                  <a:pt x="11550" y="7812"/>
                </a:cubicBezTo>
                <a:cubicBezTo>
                  <a:pt x="11568" y="8006"/>
                  <a:pt x="11573" y="8098"/>
                  <a:pt x="11619" y="8136"/>
                </a:cubicBezTo>
                <a:cubicBezTo>
                  <a:pt x="11655" y="8166"/>
                  <a:pt x="11687" y="8234"/>
                  <a:pt x="11687" y="8298"/>
                </a:cubicBezTo>
                <a:cubicBezTo>
                  <a:pt x="11687" y="8359"/>
                  <a:pt x="11707" y="8422"/>
                  <a:pt x="11732" y="8433"/>
                </a:cubicBezTo>
                <a:cubicBezTo>
                  <a:pt x="11762" y="8447"/>
                  <a:pt x="11785" y="8537"/>
                  <a:pt x="11800" y="8731"/>
                </a:cubicBezTo>
                <a:cubicBezTo>
                  <a:pt x="11813" y="8893"/>
                  <a:pt x="11829" y="9043"/>
                  <a:pt x="11846" y="9055"/>
                </a:cubicBezTo>
                <a:cubicBezTo>
                  <a:pt x="11862" y="9067"/>
                  <a:pt x="11891" y="9107"/>
                  <a:pt x="11891" y="9136"/>
                </a:cubicBezTo>
                <a:cubicBezTo>
                  <a:pt x="11891" y="9166"/>
                  <a:pt x="11893" y="9238"/>
                  <a:pt x="11914" y="9298"/>
                </a:cubicBezTo>
                <a:cubicBezTo>
                  <a:pt x="11935" y="9359"/>
                  <a:pt x="11956" y="9461"/>
                  <a:pt x="11960" y="9515"/>
                </a:cubicBezTo>
                <a:cubicBezTo>
                  <a:pt x="11963" y="9568"/>
                  <a:pt x="11989" y="9634"/>
                  <a:pt x="12005" y="9677"/>
                </a:cubicBezTo>
                <a:cubicBezTo>
                  <a:pt x="12021" y="9720"/>
                  <a:pt x="12028" y="10342"/>
                  <a:pt x="12028" y="11055"/>
                </a:cubicBezTo>
                <a:cubicBezTo>
                  <a:pt x="12028" y="12246"/>
                  <a:pt x="12035" y="12361"/>
                  <a:pt x="11982" y="12407"/>
                </a:cubicBezTo>
                <a:cubicBezTo>
                  <a:pt x="11949" y="12436"/>
                  <a:pt x="11914" y="12496"/>
                  <a:pt x="11914" y="12569"/>
                </a:cubicBezTo>
                <a:cubicBezTo>
                  <a:pt x="11914" y="12638"/>
                  <a:pt x="11894" y="12692"/>
                  <a:pt x="11869" y="12704"/>
                </a:cubicBezTo>
                <a:cubicBezTo>
                  <a:pt x="11839" y="12717"/>
                  <a:pt x="11815" y="12835"/>
                  <a:pt x="11800" y="13001"/>
                </a:cubicBezTo>
                <a:cubicBezTo>
                  <a:pt x="11768" y="13379"/>
                  <a:pt x="11729" y="13551"/>
                  <a:pt x="11641" y="13650"/>
                </a:cubicBezTo>
                <a:cubicBezTo>
                  <a:pt x="11584" y="13715"/>
                  <a:pt x="11544" y="13798"/>
                  <a:pt x="11528" y="13974"/>
                </a:cubicBezTo>
                <a:cubicBezTo>
                  <a:pt x="11514" y="14118"/>
                  <a:pt x="11509" y="14232"/>
                  <a:pt x="11482" y="14245"/>
                </a:cubicBezTo>
                <a:cubicBezTo>
                  <a:pt x="11456" y="14257"/>
                  <a:pt x="11437" y="14328"/>
                  <a:pt x="11437" y="14407"/>
                </a:cubicBezTo>
                <a:cubicBezTo>
                  <a:pt x="11437" y="14509"/>
                  <a:pt x="11416" y="14527"/>
                  <a:pt x="11368" y="14542"/>
                </a:cubicBezTo>
                <a:cubicBezTo>
                  <a:pt x="11323" y="14556"/>
                  <a:pt x="11285" y="14604"/>
                  <a:pt x="11277" y="14704"/>
                </a:cubicBezTo>
                <a:cubicBezTo>
                  <a:pt x="11270" y="14816"/>
                  <a:pt x="11252" y="14845"/>
                  <a:pt x="11187" y="14866"/>
                </a:cubicBezTo>
                <a:cubicBezTo>
                  <a:pt x="11142" y="14881"/>
                  <a:pt x="11126" y="14918"/>
                  <a:pt x="11141" y="14921"/>
                </a:cubicBezTo>
                <a:cubicBezTo>
                  <a:pt x="11156" y="14923"/>
                  <a:pt x="11133" y="14966"/>
                  <a:pt x="11096" y="15029"/>
                </a:cubicBezTo>
                <a:cubicBezTo>
                  <a:pt x="11058" y="15091"/>
                  <a:pt x="11027" y="15199"/>
                  <a:pt x="11027" y="15272"/>
                </a:cubicBezTo>
                <a:cubicBezTo>
                  <a:pt x="11027" y="15345"/>
                  <a:pt x="11026" y="15435"/>
                  <a:pt x="11005" y="15461"/>
                </a:cubicBezTo>
                <a:cubicBezTo>
                  <a:pt x="10966" y="15507"/>
                  <a:pt x="10859" y="15494"/>
                  <a:pt x="10664" y="15461"/>
                </a:cubicBezTo>
                <a:cubicBezTo>
                  <a:pt x="10543" y="15441"/>
                  <a:pt x="10491" y="15394"/>
                  <a:pt x="10527" y="15326"/>
                </a:cubicBezTo>
                <a:cubicBezTo>
                  <a:pt x="10575" y="15235"/>
                  <a:pt x="10568" y="15184"/>
                  <a:pt x="10504" y="15164"/>
                </a:cubicBezTo>
                <a:cubicBezTo>
                  <a:pt x="10468" y="15153"/>
                  <a:pt x="10436" y="15130"/>
                  <a:pt x="10436" y="15083"/>
                </a:cubicBezTo>
                <a:cubicBezTo>
                  <a:pt x="10436" y="14977"/>
                  <a:pt x="10391" y="14977"/>
                  <a:pt x="10368" y="15083"/>
                </a:cubicBezTo>
                <a:cubicBezTo>
                  <a:pt x="10356" y="15135"/>
                  <a:pt x="10338" y="15145"/>
                  <a:pt x="10300" y="15137"/>
                </a:cubicBezTo>
                <a:cubicBezTo>
                  <a:pt x="10215" y="15118"/>
                  <a:pt x="10198" y="14881"/>
                  <a:pt x="10277" y="14812"/>
                </a:cubicBezTo>
                <a:cubicBezTo>
                  <a:pt x="10332" y="14764"/>
                  <a:pt x="10333" y="14753"/>
                  <a:pt x="10277" y="14704"/>
                </a:cubicBezTo>
                <a:cubicBezTo>
                  <a:pt x="10241" y="14673"/>
                  <a:pt x="10196" y="14597"/>
                  <a:pt x="10186" y="14488"/>
                </a:cubicBezTo>
                <a:cubicBezTo>
                  <a:pt x="10174" y="14356"/>
                  <a:pt x="10163" y="14286"/>
                  <a:pt x="10118" y="14272"/>
                </a:cubicBezTo>
                <a:cubicBezTo>
                  <a:pt x="10073" y="14258"/>
                  <a:pt x="10050" y="14232"/>
                  <a:pt x="10050" y="14137"/>
                </a:cubicBezTo>
                <a:cubicBezTo>
                  <a:pt x="10050" y="14048"/>
                  <a:pt x="10026" y="13980"/>
                  <a:pt x="9981" y="13947"/>
                </a:cubicBezTo>
                <a:cubicBezTo>
                  <a:pt x="9931" y="13910"/>
                  <a:pt x="9913" y="13869"/>
                  <a:pt x="9913" y="13731"/>
                </a:cubicBezTo>
                <a:cubicBezTo>
                  <a:pt x="9913" y="13611"/>
                  <a:pt x="9903" y="13518"/>
                  <a:pt x="9868" y="13488"/>
                </a:cubicBezTo>
                <a:cubicBezTo>
                  <a:pt x="9838" y="13462"/>
                  <a:pt x="9810" y="13355"/>
                  <a:pt x="9800" y="13245"/>
                </a:cubicBezTo>
                <a:cubicBezTo>
                  <a:pt x="9788" y="13120"/>
                  <a:pt x="9748" y="13034"/>
                  <a:pt x="9709" y="13001"/>
                </a:cubicBezTo>
                <a:cubicBezTo>
                  <a:pt x="9660" y="12961"/>
                  <a:pt x="9663" y="12909"/>
                  <a:pt x="9663" y="12704"/>
                </a:cubicBezTo>
                <a:cubicBezTo>
                  <a:pt x="9663" y="12505"/>
                  <a:pt x="9639" y="12445"/>
                  <a:pt x="9595" y="12407"/>
                </a:cubicBezTo>
                <a:cubicBezTo>
                  <a:pt x="9542" y="12361"/>
                  <a:pt x="9549" y="12237"/>
                  <a:pt x="9549" y="10893"/>
                </a:cubicBezTo>
                <a:cubicBezTo>
                  <a:pt x="9549" y="9558"/>
                  <a:pt x="9543" y="9421"/>
                  <a:pt x="9595" y="9352"/>
                </a:cubicBezTo>
                <a:cubicBezTo>
                  <a:pt x="9638" y="9296"/>
                  <a:pt x="9663" y="9224"/>
                  <a:pt x="9663" y="9028"/>
                </a:cubicBezTo>
                <a:cubicBezTo>
                  <a:pt x="9663" y="8797"/>
                  <a:pt x="9674" y="8748"/>
                  <a:pt x="9731" y="8731"/>
                </a:cubicBezTo>
                <a:cubicBezTo>
                  <a:pt x="9786" y="8714"/>
                  <a:pt x="9799" y="8681"/>
                  <a:pt x="9800" y="8514"/>
                </a:cubicBezTo>
                <a:cubicBezTo>
                  <a:pt x="9800" y="8376"/>
                  <a:pt x="9801" y="8284"/>
                  <a:pt x="9845" y="8217"/>
                </a:cubicBezTo>
                <a:cubicBezTo>
                  <a:pt x="9882" y="8160"/>
                  <a:pt x="9913" y="8060"/>
                  <a:pt x="9913" y="7974"/>
                </a:cubicBezTo>
                <a:cubicBezTo>
                  <a:pt x="9914" y="7815"/>
                  <a:pt x="10041" y="7622"/>
                  <a:pt x="10141" y="7622"/>
                </a:cubicBezTo>
                <a:cubicBezTo>
                  <a:pt x="10180" y="7622"/>
                  <a:pt x="10194" y="7610"/>
                  <a:pt x="10186" y="7514"/>
                </a:cubicBezTo>
                <a:cubicBezTo>
                  <a:pt x="10179" y="7429"/>
                  <a:pt x="10153" y="7380"/>
                  <a:pt x="10118" y="7379"/>
                </a:cubicBezTo>
                <a:cubicBezTo>
                  <a:pt x="10089" y="7379"/>
                  <a:pt x="10035" y="7356"/>
                  <a:pt x="10004" y="7325"/>
                </a:cubicBezTo>
                <a:cubicBezTo>
                  <a:pt x="9952" y="7273"/>
                  <a:pt x="9954" y="7260"/>
                  <a:pt x="10004" y="7217"/>
                </a:cubicBezTo>
                <a:cubicBezTo>
                  <a:pt x="10039" y="7186"/>
                  <a:pt x="10050" y="7153"/>
                  <a:pt x="10027" y="7136"/>
                </a:cubicBezTo>
                <a:cubicBezTo>
                  <a:pt x="9967" y="7092"/>
                  <a:pt x="10013" y="7055"/>
                  <a:pt x="10118" y="7055"/>
                </a:cubicBezTo>
                <a:cubicBezTo>
                  <a:pt x="10190" y="7055"/>
                  <a:pt x="10219" y="7080"/>
                  <a:pt x="10232" y="7136"/>
                </a:cubicBezTo>
                <a:cubicBezTo>
                  <a:pt x="10260" y="7263"/>
                  <a:pt x="10323" y="7205"/>
                  <a:pt x="10323" y="7055"/>
                </a:cubicBezTo>
                <a:cubicBezTo>
                  <a:pt x="10323" y="6948"/>
                  <a:pt x="10318" y="6908"/>
                  <a:pt x="10368" y="6893"/>
                </a:cubicBezTo>
                <a:cubicBezTo>
                  <a:pt x="10447" y="6868"/>
                  <a:pt x="10460" y="6845"/>
                  <a:pt x="10391" y="6785"/>
                </a:cubicBezTo>
                <a:cubicBezTo>
                  <a:pt x="10347" y="6747"/>
                  <a:pt x="10337" y="6745"/>
                  <a:pt x="10368" y="6676"/>
                </a:cubicBezTo>
                <a:cubicBezTo>
                  <a:pt x="10417" y="6567"/>
                  <a:pt x="10512" y="6565"/>
                  <a:pt x="10550" y="6676"/>
                </a:cubicBezTo>
                <a:cubicBezTo>
                  <a:pt x="10574" y="6749"/>
                  <a:pt x="10571" y="6736"/>
                  <a:pt x="10573" y="6676"/>
                </a:cubicBezTo>
                <a:cubicBezTo>
                  <a:pt x="10574" y="6637"/>
                  <a:pt x="10605" y="6606"/>
                  <a:pt x="10641" y="6595"/>
                </a:cubicBezTo>
                <a:cubicBezTo>
                  <a:pt x="10677" y="6584"/>
                  <a:pt x="10709" y="6543"/>
                  <a:pt x="10709" y="6514"/>
                </a:cubicBezTo>
                <a:cubicBezTo>
                  <a:pt x="10709" y="6469"/>
                  <a:pt x="10731" y="6464"/>
                  <a:pt x="10755" y="6460"/>
                </a:cubicBezTo>
                <a:close/>
                <a:moveTo>
                  <a:pt x="16211" y="12353"/>
                </a:moveTo>
                <a:cubicBezTo>
                  <a:pt x="16261" y="12346"/>
                  <a:pt x="16341" y="12339"/>
                  <a:pt x="16371" y="12353"/>
                </a:cubicBezTo>
                <a:cubicBezTo>
                  <a:pt x="16421" y="12376"/>
                  <a:pt x="16419" y="12391"/>
                  <a:pt x="16371" y="12434"/>
                </a:cubicBezTo>
                <a:cubicBezTo>
                  <a:pt x="16325" y="12474"/>
                  <a:pt x="16316" y="12639"/>
                  <a:pt x="16302" y="13650"/>
                </a:cubicBezTo>
                <a:cubicBezTo>
                  <a:pt x="16290" y="14630"/>
                  <a:pt x="16276" y="14803"/>
                  <a:pt x="16234" y="14839"/>
                </a:cubicBezTo>
                <a:cubicBezTo>
                  <a:pt x="16202" y="14868"/>
                  <a:pt x="16178" y="14988"/>
                  <a:pt x="16166" y="15164"/>
                </a:cubicBezTo>
                <a:cubicBezTo>
                  <a:pt x="16155" y="15332"/>
                  <a:pt x="16127" y="15435"/>
                  <a:pt x="16098" y="15461"/>
                </a:cubicBezTo>
                <a:cubicBezTo>
                  <a:pt x="16072" y="15484"/>
                  <a:pt x="16042" y="15597"/>
                  <a:pt x="16029" y="15704"/>
                </a:cubicBezTo>
                <a:cubicBezTo>
                  <a:pt x="16017" y="15811"/>
                  <a:pt x="15984" y="15926"/>
                  <a:pt x="15961" y="15948"/>
                </a:cubicBezTo>
                <a:cubicBezTo>
                  <a:pt x="15939" y="15969"/>
                  <a:pt x="15922" y="16047"/>
                  <a:pt x="15916" y="16110"/>
                </a:cubicBezTo>
                <a:cubicBezTo>
                  <a:pt x="15900" y="16270"/>
                  <a:pt x="15865" y="16380"/>
                  <a:pt x="15825" y="16380"/>
                </a:cubicBezTo>
                <a:cubicBezTo>
                  <a:pt x="15806" y="16380"/>
                  <a:pt x="15779" y="16465"/>
                  <a:pt x="15779" y="16542"/>
                </a:cubicBezTo>
                <a:cubicBezTo>
                  <a:pt x="15779" y="16644"/>
                  <a:pt x="15754" y="16664"/>
                  <a:pt x="15711" y="16677"/>
                </a:cubicBezTo>
                <a:cubicBezTo>
                  <a:pt x="15676" y="16688"/>
                  <a:pt x="15670" y="16749"/>
                  <a:pt x="15666" y="16813"/>
                </a:cubicBezTo>
                <a:cubicBezTo>
                  <a:pt x="15662" y="16870"/>
                  <a:pt x="15611" y="16945"/>
                  <a:pt x="15575" y="16975"/>
                </a:cubicBezTo>
                <a:cubicBezTo>
                  <a:pt x="15534" y="17008"/>
                  <a:pt x="15529" y="17065"/>
                  <a:pt x="15529" y="17137"/>
                </a:cubicBezTo>
                <a:cubicBezTo>
                  <a:pt x="15529" y="17220"/>
                  <a:pt x="15508" y="17258"/>
                  <a:pt x="15461" y="17272"/>
                </a:cubicBezTo>
                <a:cubicBezTo>
                  <a:pt x="15411" y="17288"/>
                  <a:pt x="15393" y="17332"/>
                  <a:pt x="15393" y="17434"/>
                </a:cubicBezTo>
                <a:cubicBezTo>
                  <a:pt x="15393" y="17535"/>
                  <a:pt x="15371" y="17582"/>
                  <a:pt x="15325" y="17596"/>
                </a:cubicBezTo>
                <a:cubicBezTo>
                  <a:pt x="15290" y="17607"/>
                  <a:pt x="15265" y="17637"/>
                  <a:pt x="15256" y="17678"/>
                </a:cubicBezTo>
                <a:cubicBezTo>
                  <a:pt x="15247" y="17718"/>
                  <a:pt x="15217" y="17759"/>
                  <a:pt x="15188" y="17759"/>
                </a:cubicBezTo>
                <a:cubicBezTo>
                  <a:pt x="15150" y="17759"/>
                  <a:pt x="15120" y="17792"/>
                  <a:pt x="15120" y="17894"/>
                </a:cubicBezTo>
                <a:cubicBezTo>
                  <a:pt x="15120" y="18001"/>
                  <a:pt x="15102" y="18040"/>
                  <a:pt x="15052" y="18056"/>
                </a:cubicBezTo>
                <a:cubicBezTo>
                  <a:pt x="15016" y="18067"/>
                  <a:pt x="14984" y="18107"/>
                  <a:pt x="14984" y="18137"/>
                </a:cubicBezTo>
                <a:cubicBezTo>
                  <a:pt x="14984" y="18167"/>
                  <a:pt x="14970" y="18204"/>
                  <a:pt x="14938" y="18218"/>
                </a:cubicBezTo>
                <a:cubicBezTo>
                  <a:pt x="14907" y="18232"/>
                  <a:pt x="14865" y="18246"/>
                  <a:pt x="14847" y="18272"/>
                </a:cubicBezTo>
                <a:cubicBezTo>
                  <a:pt x="14829" y="18298"/>
                  <a:pt x="14757" y="18345"/>
                  <a:pt x="14688" y="18353"/>
                </a:cubicBezTo>
                <a:cubicBezTo>
                  <a:pt x="14592" y="18365"/>
                  <a:pt x="14557" y="18353"/>
                  <a:pt x="14529" y="18299"/>
                </a:cubicBezTo>
                <a:cubicBezTo>
                  <a:pt x="14497" y="18239"/>
                  <a:pt x="14434" y="18218"/>
                  <a:pt x="14142" y="18218"/>
                </a:cubicBezTo>
                <a:cubicBezTo>
                  <a:pt x="13831" y="18218"/>
                  <a:pt x="13817" y="18209"/>
                  <a:pt x="13801" y="18137"/>
                </a:cubicBezTo>
                <a:cubicBezTo>
                  <a:pt x="13787" y="18071"/>
                  <a:pt x="13748" y="18056"/>
                  <a:pt x="13597" y="18056"/>
                </a:cubicBezTo>
                <a:cubicBezTo>
                  <a:pt x="13448" y="18056"/>
                  <a:pt x="13406" y="18064"/>
                  <a:pt x="13392" y="18002"/>
                </a:cubicBezTo>
                <a:cubicBezTo>
                  <a:pt x="13383" y="17961"/>
                  <a:pt x="13358" y="17904"/>
                  <a:pt x="13324" y="17894"/>
                </a:cubicBezTo>
                <a:cubicBezTo>
                  <a:pt x="13289" y="17883"/>
                  <a:pt x="13256" y="17847"/>
                  <a:pt x="13256" y="17813"/>
                </a:cubicBezTo>
                <a:cubicBezTo>
                  <a:pt x="13256" y="17762"/>
                  <a:pt x="13215" y="17755"/>
                  <a:pt x="13028" y="17759"/>
                </a:cubicBezTo>
                <a:cubicBezTo>
                  <a:pt x="12799" y="17763"/>
                  <a:pt x="12723" y="17740"/>
                  <a:pt x="12755" y="17678"/>
                </a:cubicBezTo>
                <a:cubicBezTo>
                  <a:pt x="12765" y="17659"/>
                  <a:pt x="12746" y="17620"/>
                  <a:pt x="12710" y="17596"/>
                </a:cubicBezTo>
                <a:cubicBezTo>
                  <a:pt x="12673" y="17573"/>
                  <a:pt x="12642" y="17544"/>
                  <a:pt x="12642" y="17515"/>
                </a:cubicBezTo>
                <a:cubicBezTo>
                  <a:pt x="12642" y="17486"/>
                  <a:pt x="12598" y="17461"/>
                  <a:pt x="12551" y="17461"/>
                </a:cubicBezTo>
                <a:cubicBezTo>
                  <a:pt x="12505" y="17461"/>
                  <a:pt x="12445" y="17439"/>
                  <a:pt x="12414" y="17407"/>
                </a:cubicBezTo>
                <a:cubicBezTo>
                  <a:pt x="12383" y="17376"/>
                  <a:pt x="12332" y="17339"/>
                  <a:pt x="12301" y="17326"/>
                </a:cubicBezTo>
                <a:cubicBezTo>
                  <a:pt x="12269" y="17313"/>
                  <a:pt x="12255" y="17275"/>
                  <a:pt x="12255" y="17245"/>
                </a:cubicBezTo>
                <a:cubicBezTo>
                  <a:pt x="12255" y="17192"/>
                  <a:pt x="12139" y="17122"/>
                  <a:pt x="12073" y="17137"/>
                </a:cubicBezTo>
                <a:cubicBezTo>
                  <a:pt x="12056" y="17141"/>
                  <a:pt x="12024" y="17113"/>
                  <a:pt x="12005" y="17083"/>
                </a:cubicBezTo>
                <a:cubicBezTo>
                  <a:pt x="11986" y="17053"/>
                  <a:pt x="11946" y="17016"/>
                  <a:pt x="11914" y="17002"/>
                </a:cubicBezTo>
                <a:cubicBezTo>
                  <a:pt x="11883" y="16988"/>
                  <a:pt x="11846" y="16954"/>
                  <a:pt x="11846" y="16921"/>
                </a:cubicBezTo>
                <a:cubicBezTo>
                  <a:pt x="11846" y="16878"/>
                  <a:pt x="11814" y="16867"/>
                  <a:pt x="11732" y="16867"/>
                </a:cubicBezTo>
                <a:cubicBezTo>
                  <a:pt x="11597" y="16867"/>
                  <a:pt x="11578" y="16809"/>
                  <a:pt x="11619" y="16623"/>
                </a:cubicBezTo>
                <a:cubicBezTo>
                  <a:pt x="11645" y="16503"/>
                  <a:pt x="11659" y="16481"/>
                  <a:pt x="11800" y="16461"/>
                </a:cubicBezTo>
                <a:cubicBezTo>
                  <a:pt x="11894" y="16448"/>
                  <a:pt x="11956" y="16423"/>
                  <a:pt x="11982" y="16380"/>
                </a:cubicBezTo>
                <a:cubicBezTo>
                  <a:pt x="12006" y="16342"/>
                  <a:pt x="12047" y="16322"/>
                  <a:pt x="12073" y="16326"/>
                </a:cubicBezTo>
                <a:cubicBezTo>
                  <a:pt x="12181" y="16344"/>
                  <a:pt x="12548" y="16323"/>
                  <a:pt x="12528" y="16299"/>
                </a:cubicBezTo>
                <a:cubicBezTo>
                  <a:pt x="12488" y="16252"/>
                  <a:pt x="12573" y="16164"/>
                  <a:pt x="12664" y="16164"/>
                </a:cubicBezTo>
                <a:cubicBezTo>
                  <a:pt x="12727" y="16164"/>
                  <a:pt x="12766" y="16137"/>
                  <a:pt x="12778" y="16083"/>
                </a:cubicBezTo>
                <a:cubicBezTo>
                  <a:pt x="12792" y="16019"/>
                  <a:pt x="12813" y="16002"/>
                  <a:pt x="12937" y="16002"/>
                </a:cubicBezTo>
                <a:cubicBezTo>
                  <a:pt x="13072" y="16002"/>
                  <a:pt x="13103" y="15978"/>
                  <a:pt x="13210" y="15840"/>
                </a:cubicBezTo>
                <a:cubicBezTo>
                  <a:pt x="13302" y="15720"/>
                  <a:pt x="13358" y="15677"/>
                  <a:pt x="13437" y="15677"/>
                </a:cubicBezTo>
                <a:cubicBezTo>
                  <a:pt x="13497" y="15677"/>
                  <a:pt x="13564" y="15654"/>
                  <a:pt x="13574" y="15623"/>
                </a:cubicBezTo>
                <a:cubicBezTo>
                  <a:pt x="13584" y="15593"/>
                  <a:pt x="13634" y="15556"/>
                  <a:pt x="13688" y="15542"/>
                </a:cubicBezTo>
                <a:cubicBezTo>
                  <a:pt x="13741" y="15528"/>
                  <a:pt x="13791" y="15492"/>
                  <a:pt x="13801" y="15461"/>
                </a:cubicBezTo>
                <a:cubicBezTo>
                  <a:pt x="13811" y="15430"/>
                  <a:pt x="13855" y="15407"/>
                  <a:pt x="13892" y="15407"/>
                </a:cubicBezTo>
                <a:cubicBezTo>
                  <a:pt x="13938" y="15407"/>
                  <a:pt x="13944" y="15396"/>
                  <a:pt x="13938" y="15353"/>
                </a:cubicBezTo>
                <a:cubicBezTo>
                  <a:pt x="13931" y="15308"/>
                  <a:pt x="13973" y="15270"/>
                  <a:pt x="14051" y="15245"/>
                </a:cubicBezTo>
                <a:cubicBezTo>
                  <a:pt x="14113" y="15225"/>
                  <a:pt x="14169" y="15192"/>
                  <a:pt x="14188" y="15164"/>
                </a:cubicBezTo>
                <a:cubicBezTo>
                  <a:pt x="14207" y="15136"/>
                  <a:pt x="14275" y="15096"/>
                  <a:pt x="14324" y="15083"/>
                </a:cubicBezTo>
                <a:cubicBezTo>
                  <a:pt x="14390" y="15065"/>
                  <a:pt x="14418" y="15040"/>
                  <a:pt x="14438" y="14948"/>
                </a:cubicBezTo>
                <a:cubicBezTo>
                  <a:pt x="14460" y="14844"/>
                  <a:pt x="14468" y="14822"/>
                  <a:pt x="14552" y="14812"/>
                </a:cubicBezTo>
                <a:cubicBezTo>
                  <a:pt x="14639" y="14802"/>
                  <a:pt x="14664" y="14774"/>
                  <a:pt x="14688" y="14650"/>
                </a:cubicBezTo>
                <a:cubicBezTo>
                  <a:pt x="14713" y="14525"/>
                  <a:pt x="14733" y="14499"/>
                  <a:pt x="14824" y="14488"/>
                </a:cubicBezTo>
                <a:cubicBezTo>
                  <a:pt x="14893" y="14480"/>
                  <a:pt x="14938" y="14446"/>
                  <a:pt x="14938" y="14407"/>
                </a:cubicBezTo>
                <a:cubicBezTo>
                  <a:pt x="14938" y="14374"/>
                  <a:pt x="14952" y="14363"/>
                  <a:pt x="14984" y="14353"/>
                </a:cubicBezTo>
                <a:cubicBezTo>
                  <a:pt x="15015" y="14343"/>
                  <a:pt x="15054" y="14292"/>
                  <a:pt x="15075" y="14245"/>
                </a:cubicBezTo>
                <a:cubicBezTo>
                  <a:pt x="15197" y="13958"/>
                  <a:pt x="15233" y="13893"/>
                  <a:pt x="15279" y="13893"/>
                </a:cubicBezTo>
                <a:cubicBezTo>
                  <a:pt x="15336" y="13893"/>
                  <a:pt x="15414" y="13811"/>
                  <a:pt x="15461" y="13677"/>
                </a:cubicBezTo>
                <a:cubicBezTo>
                  <a:pt x="15478" y="13629"/>
                  <a:pt x="15503" y="13596"/>
                  <a:pt x="15529" y="13596"/>
                </a:cubicBezTo>
                <a:cubicBezTo>
                  <a:pt x="15561" y="13596"/>
                  <a:pt x="15591" y="13531"/>
                  <a:pt x="15597" y="13434"/>
                </a:cubicBezTo>
                <a:cubicBezTo>
                  <a:pt x="15606" y="13317"/>
                  <a:pt x="15607" y="13282"/>
                  <a:pt x="15666" y="13272"/>
                </a:cubicBezTo>
                <a:cubicBezTo>
                  <a:pt x="15706" y="13265"/>
                  <a:pt x="15757" y="13249"/>
                  <a:pt x="15757" y="13218"/>
                </a:cubicBezTo>
                <a:cubicBezTo>
                  <a:pt x="15757" y="13186"/>
                  <a:pt x="15775" y="13149"/>
                  <a:pt x="15802" y="13137"/>
                </a:cubicBezTo>
                <a:cubicBezTo>
                  <a:pt x="15833" y="13123"/>
                  <a:pt x="15848" y="13059"/>
                  <a:pt x="15848" y="12974"/>
                </a:cubicBezTo>
                <a:cubicBezTo>
                  <a:pt x="15848" y="12871"/>
                  <a:pt x="15866" y="12828"/>
                  <a:pt x="15916" y="12812"/>
                </a:cubicBezTo>
                <a:cubicBezTo>
                  <a:pt x="15952" y="12801"/>
                  <a:pt x="15984" y="12787"/>
                  <a:pt x="15984" y="12758"/>
                </a:cubicBezTo>
                <a:cubicBezTo>
                  <a:pt x="15984" y="12730"/>
                  <a:pt x="16004" y="12694"/>
                  <a:pt x="16029" y="12677"/>
                </a:cubicBezTo>
                <a:cubicBezTo>
                  <a:pt x="16055" y="12660"/>
                  <a:pt x="16082" y="12563"/>
                  <a:pt x="16098" y="12488"/>
                </a:cubicBezTo>
                <a:cubicBezTo>
                  <a:pt x="16121" y="12378"/>
                  <a:pt x="16138" y="12363"/>
                  <a:pt x="16211" y="12353"/>
                </a:cubicBezTo>
                <a:close/>
                <a:moveTo>
                  <a:pt x="10823" y="16894"/>
                </a:moveTo>
                <a:cubicBezTo>
                  <a:pt x="10850" y="16894"/>
                  <a:pt x="10872" y="16884"/>
                  <a:pt x="10914" y="16894"/>
                </a:cubicBezTo>
                <a:cubicBezTo>
                  <a:pt x="11104" y="16936"/>
                  <a:pt x="11115" y="16943"/>
                  <a:pt x="11141" y="17083"/>
                </a:cubicBezTo>
                <a:cubicBezTo>
                  <a:pt x="11153" y="17150"/>
                  <a:pt x="11181" y="17218"/>
                  <a:pt x="11209" y="17218"/>
                </a:cubicBezTo>
                <a:cubicBezTo>
                  <a:pt x="11237" y="17218"/>
                  <a:pt x="11268" y="17256"/>
                  <a:pt x="11277" y="17299"/>
                </a:cubicBezTo>
                <a:cubicBezTo>
                  <a:pt x="11287" y="17342"/>
                  <a:pt x="11319" y="17353"/>
                  <a:pt x="11346" y="17353"/>
                </a:cubicBezTo>
                <a:cubicBezTo>
                  <a:pt x="11372" y="17353"/>
                  <a:pt x="11404" y="17391"/>
                  <a:pt x="11414" y="17434"/>
                </a:cubicBezTo>
                <a:cubicBezTo>
                  <a:pt x="11423" y="17477"/>
                  <a:pt x="11456" y="17515"/>
                  <a:pt x="11482" y="17515"/>
                </a:cubicBezTo>
                <a:cubicBezTo>
                  <a:pt x="11509" y="17515"/>
                  <a:pt x="11541" y="17555"/>
                  <a:pt x="11550" y="17596"/>
                </a:cubicBezTo>
                <a:cubicBezTo>
                  <a:pt x="11562" y="17651"/>
                  <a:pt x="11601" y="17669"/>
                  <a:pt x="11687" y="17678"/>
                </a:cubicBezTo>
                <a:cubicBezTo>
                  <a:pt x="11791" y="17688"/>
                  <a:pt x="11809" y="17710"/>
                  <a:pt x="11823" y="17813"/>
                </a:cubicBezTo>
                <a:cubicBezTo>
                  <a:pt x="11838" y="17918"/>
                  <a:pt x="11842" y="17938"/>
                  <a:pt x="11960" y="17948"/>
                </a:cubicBezTo>
                <a:cubicBezTo>
                  <a:pt x="12041" y="17955"/>
                  <a:pt x="12129" y="17980"/>
                  <a:pt x="12164" y="18029"/>
                </a:cubicBezTo>
                <a:cubicBezTo>
                  <a:pt x="12195" y="18072"/>
                  <a:pt x="12252" y="18104"/>
                  <a:pt x="12301" y="18110"/>
                </a:cubicBezTo>
                <a:cubicBezTo>
                  <a:pt x="12349" y="18116"/>
                  <a:pt x="12395" y="18160"/>
                  <a:pt x="12414" y="18191"/>
                </a:cubicBezTo>
                <a:cubicBezTo>
                  <a:pt x="12434" y="18222"/>
                  <a:pt x="12474" y="18258"/>
                  <a:pt x="12505" y="18272"/>
                </a:cubicBezTo>
                <a:cubicBezTo>
                  <a:pt x="12537" y="18286"/>
                  <a:pt x="12573" y="18322"/>
                  <a:pt x="12573" y="18353"/>
                </a:cubicBezTo>
                <a:cubicBezTo>
                  <a:pt x="12573" y="18393"/>
                  <a:pt x="12614" y="18426"/>
                  <a:pt x="12710" y="18434"/>
                </a:cubicBezTo>
                <a:cubicBezTo>
                  <a:pt x="12818" y="18444"/>
                  <a:pt x="12853" y="18438"/>
                  <a:pt x="12846" y="18488"/>
                </a:cubicBezTo>
                <a:cubicBezTo>
                  <a:pt x="12840" y="18533"/>
                  <a:pt x="12870" y="18579"/>
                  <a:pt x="12937" y="18597"/>
                </a:cubicBezTo>
                <a:cubicBezTo>
                  <a:pt x="12992" y="18611"/>
                  <a:pt x="13037" y="18648"/>
                  <a:pt x="13051" y="18678"/>
                </a:cubicBezTo>
                <a:cubicBezTo>
                  <a:pt x="13067" y="18711"/>
                  <a:pt x="13155" y="18724"/>
                  <a:pt x="13278" y="18732"/>
                </a:cubicBezTo>
                <a:cubicBezTo>
                  <a:pt x="13438" y="18741"/>
                  <a:pt x="13467" y="18761"/>
                  <a:pt x="13460" y="18813"/>
                </a:cubicBezTo>
                <a:cubicBezTo>
                  <a:pt x="13453" y="18867"/>
                  <a:pt x="13488" y="18862"/>
                  <a:pt x="13733" y="18867"/>
                </a:cubicBezTo>
                <a:cubicBezTo>
                  <a:pt x="13891" y="18870"/>
                  <a:pt x="14039" y="18906"/>
                  <a:pt x="14051" y="18921"/>
                </a:cubicBezTo>
                <a:cubicBezTo>
                  <a:pt x="14064" y="18936"/>
                  <a:pt x="14084" y="19002"/>
                  <a:pt x="14097" y="19083"/>
                </a:cubicBezTo>
                <a:cubicBezTo>
                  <a:pt x="14117" y="19213"/>
                  <a:pt x="14112" y="19253"/>
                  <a:pt x="14051" y="19272"/>
                </a:cubicBezTo>
                <a:cubicBezTo>
                  <a:pt x="14013" y="19284"/>
                  <a:pt x="13983" y="19296"/>
                  <a:pt x="13983" y="19326"/>
                </a:cubicBezTo>
                <a:cubicBezTo>
                  <a:pt x="13983" y="19357"/>
                  <a:pt x="13935" y="19415"/>
                  <a:pt x="13892" y="19435"/>
                </a:cubicBezTo>
                <a:cubicBezTo>
                  <a:pt x="13849" y="19454"/>
                  <a:pt x="13813" y="19493"/>
                  <a:pt x="13801" y="19516"/>
                </a:cubicBezTo>
                <a:cubicBezTo>
                  <a:pt x="13789" y="19539"/>
                  <a:pt x="13771" y="19527"/>
                  <a:pt x="13756" y="19516"/>
                </a:cubicBezTo>
                <a:cubicBezTo>
                  <a:pt x="13741" y="19504"/>
                  <a:pt x="13670" y="19559"/>
                  <a:pt x="13619" y="19624"/>
                </a:cubicBezTo>
                <a:cubicBezTo>
                  <a:pt x="13568" y="19688"/>
                  <a:pt x="13528" y="19732"/>
                  <a:pt x="13506" y="19732"/>
                </a:cubicBezTo>
                <a:cubicBezTo>
                  <a:pt x="13483" y="19732"/>
                  <a:pt x="13460" y="19779"/>
                  <a:pt x="13460" y="19813"/>
                </a:cubicBezTo>
                <a:cubicBezTo>
                  <a:pt x="13460" y="19847"/>
                  <a:pt x="13427" y="19883"/>
                  <a:pt x="13392" y="19894"/>
                </a:cubicBezTo>
                <a:cubicBezTo>
                  <a:pt x="13357" y="19905"/>
                  <a:pt x="13333" y="19920"/>
                  <a:pt x="13324" y="19948"/>
                </a:cubicBezTo>
                <a:cubicBezTo>
                  <a:pt x="13315" y="19976"/>
                  <a:pt x="13237" y="20015"/>
                  <a:pt x="13165" y="20029"/>
                </a:cubicBezTo>
                <a:cubicBezTo>
                  <a:pt x="13092" y="20044"/>
                  <a:pt x="13025" y="20082"/>
                  <a:pt x="13005" y="20110"/>
                </a:cubicBezTo>
                <a:cubicBezTo>
                  <a:pt x="12974" y="20156"/>
                  <a:pt x="12663" y="20238"/>
                  <a:pt x="12596" y="20218"/>
                </a:cubicBezTo>
                <a:cubicBezTo>
                  <a:pt x="12583" y="20214"/>
                  <a:pt x="12569" y="20219"/>
                  <a:pt x="12573" y="20245"/>
                </a:cubicBezTo>
                <a:cubicBezTo>
                  <a:pt x="12578" y="20272"/>
                  <a:pt x="12567" y="20319"/>
                  <a:pt x="12528" y="20326"/>
                </a:cubicBezTo>
                <a:cubicBezTo>
                  <a:pt x="12489" y="20334"/>
                  <a:pt x="12446" y="20366"/>
                  <a:pt x="12437" y="20408"/>
                </a:cubicBezTo>
                <a:cubicBezTo>
                  <a:pt x="12422" y="20475"/>
                  <a:pt x="12377" y="20489"/>
                  <a:pt x="12141" y="20489"/>
                </a:cubicBezTo>
                <a:cubicBezTo>
                  <a:pt x="11917" y="20489"/>
                  <a:pt x="11871" y="20477"/>
                  <a:pt x="11823" y="20543"/>
                </a:cubicBezTo>
                <a:cubicBezTo>
                  <a:pt x="11771" y="20614"/>
                  <a:pt x="11731" y="20624"/>
                  <a:pt x="11255" y="20624"/>
                </a:cubicBezTo>
                <a:cubicBezTo>
                  <a:pt x="10859" y="20624"/>
                  <a:pt x="10748" y="20641"/>
                  <a:pt x="10755" y="20678"/>
                </a:cubicBezTo>
                <a:cubicBezTo>
                  <a:pt x="10767" y="20755"/>
                  <a:pt x="10484" y="20782"/>
                  <a:pt x="10459" y="20705"/>
                </a:cubicBezTo>
                <a:cubicBezTo>
                  <a:pt x="10442" y="20654"/>
                  <a:pt x="10356" y="20624"/>
                  <a:pt x="9936" y="20624"/>
                </a:cubicBezTo>
                <a:cubicBezTo>
                  <a:pt x="9480" y="20624"/>
                  <a:pt x="9442" y="20614"/>
                  <a:pt x="9390" y="20543"/>
                </a:cubicBezTo>
                <a:cubicBezTo>
                  <a:pt x="9343" y="20477"/>
                  <a:pt x="9297" y="20489"/>
                  <a:pt x="9072" y="20489"/>
                </a:cubicBezTo>
                <a:cubicBezTo>
                  <a:pt x="8834" y="20489"/>
                  <a:pt x="8792" y="20477"/>
                  <a:pt x="8776" y="20408"/>
                </a:cubicBezTo>
                <a:cubicBezTo>
                  <a:pt x="8767" y="20365"/>
                  <a:pt x="8755" y="20326"/>
                  <a:pt x="8731" y="20326"/>
                </a:cubicBezTo>
                <a:cubicBezTo>
                  <a:pt x="8707" y="20326"/>
                  <a:pt x="8655" y="20305"/>
                  <a:pt x="8640" y="20272"/>
                </a:cubicBezTo>
                <a:cubicBezTo>
                  <a:pt x="8624" y="20239"/>
                  <a:pt x="8563" y="20203"/>
                  <a:pt x="8481" y="20191"/>
                </a:cubicBezTo>
                <a:cubicBezTo>
                  <a:pt x="8401" y="20180"/>
                  <a:pt x="8317" y="20139"/>
                  <a:pt x="8299" y="20110"/>
                </a:cubicBezTo>
                <a:cubicBezTo>
                  <a:pt x="8281" y="20082"/>
                  <a:pt x="8225" y="20045"/>
                  <a:pt x="8163" y="20029"/>
                </a:cubicBezTo>
                <a:cubicBezTo>
                  <a:pt x="8098" y="20013"/>
                  <a:pt x="7995" y="19941"/>
                  <a:pt x="7935" y="19867"/>
                </a:cubicBezTo>
                <a:cubicBezTo>
                  <a:pt x="7874" y="19791"/>
                  <a:pt x="7797" y="19732"/>
                  <a:pt x="7753" y="19732"/>
                </a:cubicBezTo>
                <a:cubicBezTo>
                  <a:pt x="7711" y="19732"/>
                  <a:pt x="7635" y="19703"/>
                  <a:pt x="7594" y="19651"/>
                </a:cubicBezTo>
                <a:cubicBezTo>
                  <a:pt x="7553" y="19598"/>
                  <a:pt x="7496" y="19550"/>
                  <a:pt x="7458" y="19543"/>
                </a:cubicBezTo>
                <a:cubicBezTo>
                  <a:pt x="7419" y="19536"/>
                  <a:pt x="7385" y="19488"/>
                  <a:pt x="7389" y="19462"/>
                </a:cubicBezTo>
                <a:cubicBezTo>
                  <a:pt x="7395" y="19431"/>
                  <a:pt x="7347" y="19435"/>
                  <a:pt x="7276" y="19435"/>
                </a:cubicBezTo>
                <a:cubicBezTo>
                  <a:pt x="7145" y="19435"/>
                  <a:pt x="7101" y="19384"/>
                  <a:pt x="7185" y="19326"/>
                </a:cubicBezTo>
                <a:cubicBezTo>
                  <a:pt x="7232" y="19294"/>
                  <a:pt x="7249" y="19273"/>
                  <a:pt x="7208" y="19272"/>
                </a:cubicBezTo>
                <a:cubicBezTo>
                  <a:pt x="7123" y="19270"/>
                  <a:pt x="7080" y="19191"/>
                  <a:pt x="7117" y="19110"/>
                </a:cubicBezTo>
                <a:cubicBezTo>
                  <a:pt x="7146" y="19046"/>
                  <a:pt x="7183" y="19029"/>
                  <a:pt x="7594" y="19029"/>
                </a:cubicBezTo>
                <a:cubicBezTo>
                  <a:pt x="7928" y="19029"/>
                  <a:pt x="8055" y="19035"/>
                  <a:pt x="8049" y="19002"/>
                </a:cubicBezTo>
                <a:cubicBezTo>
                  <a:pt x="8044" y="18977"/>
                  <a:pt x="8086" y="18917"/>
                  <a:pt x="8140" y="18894"/>
                </a:cubicBezTo>
                <a:cubicBezTo>
                  <a:pt x="8194" y="18871"/>
                  <a:pt x="8267" y="18823"/>
                  <a:pt x="8299" y="18786"/>
                </a:cubicBezTo>
                <a:cubicBezTo>
                  <a:pt x="8344" y="18733"/>
                  <a:pt x="8408" y="18732"/>
                  <a:pt x="8595" y="18732"/>
                </a:cubicBezTo>
                <a:lnTo>
                  <a:pt x="8822" y="18732"/>
                </a:lnTo>
                <a:lnTo>
                  <a:pt x="8890" y="18597"/>
                </a:lnTo>
                <a:cubicBezTo>
                  <a:pt x="8943" y="18465"/>
                  <a:pt x="9017" y="18407"/>
                  <a:pt x="9208" y="18407"/>
                </a:cubicBezTo>
                <a:cubicBezTo>
                  <a:pt x="9270" y="18407"/>
                  <a:pt x="9291" y="18402"/>
                  <a:pt x="9299" y="18299"/>
                </a:cubicBezTo>
                <a:cubicBezTo>
                  <a:pt x="9308" y="18190"/>
                  <a:pt x="9328" y="18173"/>
                  <a:pt x="9413" y="18164"/>
                </a:cubicBezTo>
                <a:cubicBezTo>
                  <a:pt x="9607" y="18143"/>
                  <a:pt x="9656" y="18108"/>
                  <a:pt x="9709" y="17975"/>
                </a:cubicBezTo>
                <a:cubicBezTo>
                  <a:pt x="9756" y="17857"/>
                  <a:pt x="9769" y="17823"/>
                  <a:pt x="9891" y="17813"/>
                </a:cubicBezTo>
                <a:cubicBezTo>
                  <a:pt x="10010" y="17802"/>
                  <a:pt x="10040" y="17789"/>
                  <a:pt x="10050" y="17705"/>
                </a:cubicBezTo>
                <a:cubicBezTo>
                  <a:pt x="10068" y="17551"/>
                  <a:pt x="10108" y="17515"/>
                  <a:pt x="10277" y="17515"/>
                </a:cubicBezTo>
                <a:lnTo>
                  <a:pt x="10436" y="17515"/>
                </a:lnTo>
                <a:lnTo>
                  <a:pt x="10459" y="17380"/>
                </a:lnTo>
                <a:cubicBezTo>
                  <a:pt x="10468" y="17246"/>
                  <a:pt x="10467" y="17236"/>
                  <a:pt x="10573" y="17218"/>
                </a:cubicBezTo>
                <a:cubicBezTo>
                  <a:pt x="10671" y="17201"/>
                  <a:pt x="10699" y="17183"/>
                  <a:pt x="10709" y="17083"/>
                </a:cubicBezTo>
                <a:cubicBezTo>
                  <a:pt x="10722" y="16947"/>
                  <a:pt x="10741" y="16894"/>
                  <a:pt x="10823" y="1689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53" name="Title Text"/>
          <p:cNvSpPr txBox="1">
            <a:spLocks noGrp="1"/>
          </p:cNvSpPr>
          <p:nvPr>
            <p:ph type="title"/>
          </p:nvPr>
        </p:nvSpPr>
        <p:spPr>
          <a:xfrm>
            <a:off x="1484560" y="107156"/>
            <a:ext cx="6174880" cy="1078261"/>
          </a:xfrm>
          <a:prstGeom prst="rect">
            <a:avLst/>
          </a:prstGeom>
          <a:effectLst>
            <a:outerShdw blurRad="25400" dist="12700" dir="2700000" rotWithShape="0">
              <a:srgbClr val="000000">
                <a:alpha val="75000"/>
              </a:srgbClr>
            </a:outerShdw>
          </a:effectLst>
        </p:spPr>
        <p:txBody>
          <a:bodyPr lIns="20091" tIns="20091" rIns="20091" bIns="20091">
            <a:noAutofit/>
          </a:bodyPr>
          <a:lstStyle>
            <a:lvl1pPr algn="ctr" defTabSz="308074">
              <a:defRPr sz="3200" b="1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5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80074" y="1640830"/>
            <a:ext cx="2772669" cy="3134321"/>
          </a:xfrm>
          <a:prstGeom prst="rect">
            <a:avLst/>
          </a:prstGeom>
          <a:effectLst>
            <a:outerShdw blurRad="12700" dist="12700" dir="2700000" rotWithShape="0">
              <a:srgbClr val="000000">
                <a:alpha val="80000"/>
              </a:srgbClr>
            </a:outerShdw>
          </a:effectLst>
        </p:spPr>
        <p:txBody>
          <a:bodyPr lIns="20091" tIns="20091" rIns="20091" bIns="20091" anchor="ctr">
            <a:noAutofit/>
          </a:bodyPr>
          <a:lstStyle>
            <a:lvl1pPr marL="0" indent="0" defTabSz="308074">
              <a:spcBef>
                <a:spcPts val="800"/>
              </a:spcBef>
              <a:buClr>
                <a:srgbClr val="000000"/>
              </a:buClr>
              <a:buSzTx/>
              <a:buNone/>
              <a:defRPr sz="1600">
                <a:solidFill>
                  <a:srgbClr val="FFFFFF"/>
                </a:solidFill>
              </a:defRPr>
            </a:lvl1pPr>
            <a:lvl2pPr marL="0" indent="319881" defTabSz="308074">
              <a:spcBef>
                <a:spcPts val="800"/>
              </a:spcBef>
              <a:buClr>
                <a:srgbClr val="000000"/>
              </a:buClr>
              <a:buSzTx/>
              <a:buNone/>
              <a:defRPr sz="1400">
                <a:solidFill>
                  <a:srgbClr val="D5D5D5"/>
                </a:solidFill>
              </a:defRPr>
            </a:lvl2pPr>
            <a:lvl3pPr marL="0" indent="573881" defTabSz="308074">
              <a:spcBef>
                <a:spcPts val="800"/>
              </a:spcBef>
              <a:buClr>
                <a:srgbClr val="000000"/>
              </a:buClr>
              <a:buSzTx/>
              <a:buNone/>
              <a:defRPr sz="900">
                <a:solidFill>
                  <a:srgbClr val="D5D5D5"/>
                </a:solidFill>
              </a:defRPr>
            </a:lvl3pPr>
            <a:lvl4pPr marL="0" indent="777081" defTabSz="308074">
              <a:spcBef>
                <a:spcPts val="800"/>
              </a:spcBef>
              <a:buClr>
                <a:srgbClr val="000000"/>
              </a:buClr>
              <a:buSzTx/>
              <a:buNone/>
              <a:defRPr sz="900">
                <a:solidFill>
                  <a:srgbClr val="D5D5D5"/>
                </a:solidFill>
              </a:defRPr>
            </a:lvl4pPr>
            <a:lvl5pPr marL="0" indent="980281" defTabSz="308074">
              <a:spcBef>
                <a:spcPts val="800"/>
              </a:spcBef>
              <a:buClr>
                <a:srgbClr val="000000"/>
              </a:buClr>
              <a:buSzTx/>
              <a:buNone/>
              <a:defRPr sz="900">
                <a:solidFill>
                  <a:srgbClr val="D5D5D5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99830" y="4916041"/>
            <a:ext cx="137642" cy="127001"/>
          </a:xfrm>
          <a:prstGeom prst="rect">
            <a:avLst/>
          </a:prstGeom>
        </p:spPr>
        <p:txBody>
          <a:bodyPr lIns="20091" tIns="20091" rIns="20091" bIns="20091" anchor="b"/>
          <a:lstStyle>
            <a:lvl1pPr algn="ctr" defTabSz="308074">
              <a:defRPr sz="6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92" y="0"/>
            <a:ext cx="9019309" cy="5041107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Triangle 6"/>
          <p:cNvSpPr/>
          <p:nvPr/>
        </p:nvSpPr>
        <p:spPr>
          <a:xfrm rot="5400000">
            <a:off x="-230577" y="630971"/>
            <a:ext cx="968825" cy="507671"/>
          </a:xfrm>
          <a:prstGeom prst="triangle">
            <a:avLst/>
          </a:prstGeom>
          <a:solidFill>
            <a:srgbClr val="B2646E">
              <a:alpha val="52999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defTabSz="685800">
              <a:defRPr sz="1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4" name="Triangle 7"/>
          <p:cNvSpPr/>
          <p:nvPr/>
        </p:nvSpPr>
        <p:spPr>
          <a:xfrm rot="5400000">
            <a:off x="-230578" y="319641"/>
            <a:ext cx="968826" cy="507672"/>
          </a:xfrm>
          <a:prstGeom prst="triangle">
            <a:avLst/>
          </a:prstGeom>
          <a:solidFill>
            <a:srgbClr val="B2646E">
              <a:alpha val="52999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defTabSz="685800">
              <a:defRPr sz="1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5" name="Title Text"/>
          <p:cNvSpPr txBox="1">
            <a:spLocks noGrp="1"/>
          </p:cNvSpPr>
          <p:nvPr>
            <p:ph type="title"/>
          </p:nvPr>
        </p:nvSpPr>
        <p:spPr>
          <a:xfrm>
            <a:off x="507670" y="204191"/>
            <a:ext cx="7886701" cy="994174"/>
          </a:xfrm>
          <a:prstGeom prst="rect">
            <a:avLst/>
          </a:prstGeom>
        </p:spPr>
        <p:txBody>
          <a:bodyPr lIns="34289" tIns="34289" rIns="34289" bIns="34289"/>
          <a:lstStyle>
            <a:lvl1pPr defTabSz="685800">
              <a:lnSpc>
                <a:spcPct val="90000"/>
              </a:lnSpc>
              <a:defRPr sz="2200">
                <a:solidFill>
                  <a:srgbClr val="B2646E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6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18207" y="4800044"/>
            <a:ext cx="197144" cy="208281"/>
          </a:xfrm>
          <a:prstGeom prst="rect">
            <a:avLst/>
          </a:prstGeom>
        </p:spPr>
        <p:txBody>
          <a:bodyPr lIns="34289" tIns="34289" rIns="34289" bIns="34289"/>
          <a:lstStyle>
            <a:lvl1pPr defTabSz="685800">
              <a:defRPr sz="9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92" y="0"/>
            <a:ext cx="9019309" cy="5041107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Triangle 6"/>
          <p:cNvSpPr/>
          <p:nvPr/>
        </p:nvSpPr>
        <p:spPr>
          <a:xfrm rot="5400000">
            <a:off x="-230577" y="630971"/>
            <a:ext cx="968825" cy="507671"/>
          </a:xfrm>
          <a:prstGeom prst="triangle">
            <a:avLst/>
          </a:prstGeom>
          <a:solidFill>
            <a:srgbClr val="B2646E">
              <a:alpha val="52999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defTabSz="685800">
              <a:defRPr sz="1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5" name="Triangle 7"/>
          <p:cNvSpPr/>
          <p:nvPr/>
        </p:nvSpPr>
        <p:spPr>
          <a:xfrm rot="5400000">
            <a:off x="-230578" y="319641"/>
            <a:ext cx="968826" cy="507672"/>
          </a:xfrm>
          <a:prstGeom prst="triangle">
            <a:avLst/>
          </a:prstGeom>
          <a:solidFill>
            <a:srgbClr val="B2646E">
              <a:alpha val="52999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defTabSz="685800">
              <a:defRPr sz="1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6" name="Title Text"/>
          <p:cNvSpPr txBox="1">
            <a:spLocks noGrp="1"/>
          </p:cNvSpPr>
          <p:nvPr>
            <p:ph type="title"/>
          </p:nvPr>
        </p:nvSpPr>
        <p:spPr>
          <a:xfrm>
            <a:off x="507670" y="204191"/>
            <a:ext cx="7886701" cy="994174"/>
          </a:xfrm>
          <a:prstGeom prst="rect">
            <a:avLst/>
          </a:prstGeom>
        </p:spPr>
        <p:txBody>
          <a:bodyPr lIns="34289" tIns="34289" rIns="34289" bIns="34289"/>
          <a:lstStyle>
            <a:lvl1pPr defTabSz="685800">
              <a:lnSpc>
                <a:spcPct val="90000"/>
              </a:lnSpc>
              <a:defRPr sz="2200">
                <a:solidFill>
                  <a:srgbClr val="B2646E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77" name="Body Level One…"/>
          <p:cNvSpPr txBox="1">
            <a:spLocks noGrp="1"/>
          </p:cNvSpPr>
          <p:nvPr>
            <p:ph type="body" idx="1"/>
          </p:nvPr>
        </p:nvSpPr>
        <p:spPr>
          <a:xfrm>
            <a:off x="507670" y="1299566"/>
            <a:ext cx="7886701" cy="3263505"/>
          </a:xfrm>
          <a:prstGeom prst="rect">
            <a:avLst/>
          </a:prstGeom>
        </p:spPr>
        <p:txBody>
          <a:bodyPr lIns="34289" tIns="34289" rIns="34289" bIns="34289"/>
          <a:lstStyle>
            <a:lvl1pPr marL="160019" indent="-160019" defTabSz="685800">
              <a:lnSpc>
                <a:spcPct val="90000"/>
              </a:lnSpc>
              <a:spcBef>
                <a:spcPts val="700"/>
              </a:spcBef>
              <a:buClrTx/>
              <a:defRPr sz="1400"/>
            </a:lvl1pPr>
            <a:lvl2pPr marL="635000" indent="-177800" defTabSz="685800">
              <a:lnSpc>
                <a:spcPct val="90000"/>
              </a:lnSpc>
              <a:spcBef>
                <a:spcPts val="700"/>
              </a:spcBef>
              <a:buClrTx/>
              <a:defRPr sz="1400"/>
            </a:lvl2pPr>
            <a:lvl3pPr marL="1114425" indent="-200025" defTabSz="685800">
              <a:lnSpc>
                <a:spcPct val="90000"/>
              </a:lnSpc>
              <a:spcBef>
                <a:spcPts val="700"/>
              </a:spcBef>
              <a:buClrTx/>
              <a:defRPr sz="1400"/>
            </a:lvl3pPr>
            <a:lvl4pPr marL="1600200" indent="-228600" defTabSz="685800">
              <a:lnSpc>
                <a:spcPct val="90000"/>
              </a:lnSpc>
              <a:spcBef>
                <a:spcPts val="700"/>
              </a:spcBef>
              <a:buClrTx/>
              <a:defRPr sz="1400"/>
            </a:lvl4pPr>
            <a:lvl5pPr marL="2057400" indent="-228600" defTabSz="685800">
              <a:lnSpc>
                <a:spcPct val="90000"/>
              </a:lnSpc>
              <a:spcBef>
                <a:spcPts val="700"/>
              </a:spcBef>
              <a:buClrTx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18207" y="4800044"/>
            <a:ext cx="197144" cy="208281"/>
          </a:xfrm>
          <a:prstGeom prst="rect">
            <a:avLst/>
          </a:prstGeom>
        </p:spPr>
        <p:txBody>
          <a:bodyPr lIns="34289" tIns="34289" rIns="34289" bIns="34289"/>
          <a:lstStyle>
            <a:lvl1pPr defTabSz="685800">
              <a:defRPr sz="9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 - Oncolo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92" y="0"/>
            <a:ext cx="9019309" cy="5041107"/>
          </a:xfrm>
          <a:prstGeom prst="rect">
            <a:avLst/>
          </a:prstGeom>
          <a:ln w="12700">
            <a:miter lim="400000"/>
          </a:ln>
        </p:spPr>
      </p:pic>
      <p:sp>
        <p:nvSpPr>
          <p:cNvPr id="286" name="Triangle 6"/>
          <p:cNvSpPr/>
          <p:nvPr/>
        </p:nvSpPr>
        <p:spPr>
          <a:xfrm rot="5400000">
            <a:off x="-230577" y="630971"/>
            <a:ext cx="968825" cy="507671"/>
          </a:xfrm>
          <a:prstGeom prst="triangle">
            <a:avLst/>
          </a:prstGeom>
          <a:solidFill>
            <a:srgbClr val="B2646E">
              <a:alpha val="52999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defTabSz="685800">
              <a:defRPr sz="1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7" name="Triangle 7"/>
          <p:cNvSpPr/>
          <p:nvPr/>
        </p:nvSpPr>
        <p:spPr>
          <a:xfrm rot="5400000">
            <a:off x="-230578" y="319641"/>
            <a:ext cx="968826" cy="507672"/>
          </a:xfrm>
          <a:prstGeom prst="triangle">
            <a:avLst/>
          </a:prstGeom>
          <a:solidFill>
            <a:srgbClr val="B2646E">
              <a:alpha val="52999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defTabSz="685800">
              <a:defRPr sz="1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8" name="Title Text"/>
          <p:cNvSpPr txBox="1">
            <a:spLocks noGrp="1"/>
          </p:cNvSpPr>
          <p:nvPr>
            <p:ph type="title"/>
          </p:nvPr>
        </p:nvSpPr>
        <p:spPr>
          <a:xfrm>
            <a:off x="507670" y="204191"/>
            <a:ext cx="7886701" cy="994174"/>
          </a:xfrm>
          <a:prstGeom prst="rect">
            <a:avLst/>
          </a:prstGeom>
        </p:spPr>
        <p:txBody>
          <a:bodyPr lIns="34289" tIns="34289" rIns="34289" bIns="34289"/>
          <a:lstStyle>
            <a:lvl1pPr defTabSz="685800">
              <a:lnSpc>
                <a:spcPct val="90000"/>
              </a:lnSpc>
              <a:defRPr sz="2200">
                <a:solidFill>
                  <a:srgbClr val="B2646E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8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901951" y="4489466"/>
            <a:ext cx="4177307" cy="439151"/>
          </a:xfrm>
          <a:prstGeom prst="rect">
            <a:avLst/>
          </a:prstGeom>
        </p:spPr>
        <p:txBody>
          <a:bodyPr lIns="0" tIns="0" rIns="0" bIns="0" anchor="b"/>
          <a:lstStyle>
            <a:lvl1pPr marL="0" indent="0" defTabSz="685800">
              <a:lnSpc>
                <a:spcPct val="90000"/>
              </a:lnSpc>
              <a:spcBef>
                <a:spcPts val="0"/>
              </a:spcBef>
              <a:buClrTx/>
              <a:buSzTx/>
              <a:buFontTx/>
              <a:buNone/>
              <a:defRPr sz="700"/>
            </a:lvl1pPr>
            <a:lvl2pPr marL="546100" indent="-88900" defTabSz="685800">
              <a:lnSpc>
                <a:spcPct val="90000"/>
              </a:lnSpc>
              <a:spcBef>
                <a:spcPts val="0"/>
              </a:spcBef>
              <a:buClrTx/>
              <a:buFontTx/>
              <a:defRPr sz="700"/>
            </a:lvl2pPr>
            <a:lvl3pPr marL="1014412" indent="-100012" defTabSz="685800">
              <a:lnSpc>
                <a:spcPct val="90000"/>
              </a:lnSpc>
              <a:spcBef>
                <a:spcPts val="0"/>
              </a:spcBef>
              <a:buClrTx/>
              <a:buFontTx/>
              <a:defRPr sz="700"/>
            </a:lvl3pPr>
            <a:lvl4pPr marL="1485900" indent="-114300" defTabSz="685800">
              <a:lnSpc>
                <a:spcPct val="90000"/>
              </a:lnSpc>
              <a:spcBef>
                <a:spcPts val="0"/>
              </a:spcBef>
              <a:buClrTx/>
              <a:buFontTx/>
              <a:defRPr sz="700"/>
            </a:lvl4pPr>
            <a:lvl5pPr marL="1943100" indent="-114300" defTabSz="685800">
              <a:lnSpc>
                <a:spcPct val="90000"/>
              </a:lnSpc>
              <a:spcBef>
                <a:spcPts val="0"/>
              </a:spcBef>
              <a:buClrTx/>
              <a:buFontTx/>
              <a:defRPr sz="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</p:spPr>
        <p:txBody>
          <a:bodyPr lIns="34289" tIns="34289" rIns="34289" bIns="34289"/>
          <a:lstStyle>
            <a:lvl1pPr defTabSz="685800">
              <a:defRPr sz="9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Only - Oncolo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92" y="0"/>
            <a:ext cx="9019309" cy="5041107"/>
          </a:xfrm>
          <a:prstGeom prst="rect">
            <a:avLst/>
          </a:prstGeom>
          <a:ln w="12700">
            <a:miter lim="400000"/>
          </a:ln>
        </p:spPr>
      </p:pic>
      <p:sp>
        <p:nvSpPr>
          <p:cNvPr id="298" name="Triangle 6"/>
          <p:cNvSpPr/>
          <p:nvPr/>
        </p:nvSpPr>
        <p:spPr>
          <a:xfrm rot="5400000">
            <a:off x="-230577" y="630971"/>
            <a:ext cx="968825" cy="507671"/>
          </a:xfrm>
          <a:prstGeom prst="triangle">
            <a:avLst/>
          </a:prstGeom>
          <a:solidFill>
            <a:srgbClr val="B2646E">
              <a:alpha val="52999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defTabSz="685800">
              <a:defRPr sz="1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9" name="Triangle 7"/>
          <p:cNvSpPr/>
          <p:nvPr/>
        </p:nvSpPr>
        <p:spPr>
          <a:xfrm rot="5400000">
            <a:off x="-230578" y="319641"/>
            <a:ext cx="968826" cy="507672"/>
          </a:xfrm>
          <a:prstGeom prst="triangle">
            <a:avLst/>
          </a:prstGeom>
          <a:solidFill>
            <a:srgbClr val="B2646E">
              <a:alpha val="52999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defTabSz="685800">
              <a:defRPr sz="1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0" name="Title Text"/>
          <p:cNvSpPr txBox="1">
            <a:spLocks noGrp="1"/>
          </p:cNvSpPr>
          <p:nvPr>
            <p:ph type="title"/>
          </p:nvPr>
        </p:nvSpPr>
        <p:spPr>
          <a:xfrm>
            <a:off x="507670" y="204191"/>
            <a:ext cx="7886701" cy="994174"/>
          </a:xfrm>
          <a:prstGeom prst="rect">
            <a:avLst/>
          </a:prstGeom>
        </p:spPr>
        <p:txBody>
          <a:bodyPr lIns="34289" tIns="34289" rIns="34289" bIns="34289"/>
          <a:lstStyle>
            <a:lvl1pPr defTabSz="685800">
              <a:lnSpc>
                <a:spcPct val="90000"/>
              </a:lnSpc>
              <a:defRPr sz="2200">
                <a:solidFill>
                  <a:srgbClr val="B2646E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0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63537" y="4489450"/>
            <a:ext cx="5715716" cy="564872"/>
          </a:xfrm>
          <a:prstGeom prst="rect">
            <a:avLst/>
          </a:prstGeom>
        </p:spPr>
        <p:txBody>
          <a:bodyPr lIns="0" tIns="0" rIns="0" bIns="0" anchor="b"/>
          <a:lstStyle>
            <a:lvl1pPr marL="0" indent="0" defTabSz="685800">
              <a:lnSpc>
                <a:spcPct val="90000"/>
              </a:lnSpc>
              <a:spcBef>
                <a:spcPts val="0"/>
              </a:spcBef>
              <a:buClrTx/>
              <a:buSzTx/>
              <a:buFontTx/>
              <a:buNone/>
              <a:defRPr sz="900"/>
            </a:lvl1pPr>
            <a:lvl2pPr marL="571500" indent="-114300" defTabSz="685800">
              <a:lnSpc>
                <a:spcPct val="90000"/>
              </a:lnSpc>
              <a:spcBef>
                <a:spcPts val="0"/>
              </a:spcBef>
              <a:buClrTx/>
              <a:buFontTx/>
              <a:defRPr sz="900"/>
            </a:lvl2pPr>
            <a:lvl3pPr marL="1042987" indent="-128587" defTabSz="685800">
              <a:lnSpc>
                <a:spcPct val="90000"/>
              </a:lnSpc>
              <a:spcBef>
                <a:spcPts val="0"/>
              </a:spcBef>
              <a:buClrTx/>
              <a:buFontTx/>
              <a:defRPr sz="900"/>
            </a:lvl3pPr>
            <a:lvl4pPr marL="1518557" indent="-146957" defTabSz="685800">
              <a:lnSpc>
                <a:spcPct val="90000"/>
              </a:lnSpc>
              <a:spcBef>
                <a:spcPts val="0"/>
              </a:spcBef>
              <a:buClrTx/>
              <a:buFontTx/>
              <a:defRPr sz="900"/>
            </a:lvl4pPr>
            <a:lvl5pPr marL="1975757" indent="-146957" defTabSz="685800">
              <a:lnSpc>
                <a:spcPct val="90000"/>
              </a:lnSpc>
              <a:spcBef>
                <a:spcPts val="0"/>
              </a:spcBef>
              <a:buClrTx/>
              <a:buFontTx/>
              <a:defRPr sz="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2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1759131" y="4489450"/>
            <a:ext cx="6959420" cy="564872"/>
          </a:xfrm>
          <a:prstGeom prst="rect">
            <a:avLst/>
          </a:prstGeom>
        </p:spPr>
        <p:txBody>
          <a:bodyPr lIns="0" tIns="0" rIns="0" bIns="0" anchor="b"/>
          <a:lstStyle/>
          <a:p>
            <a:pPr marL="0" indent="0" algn="r" defTabSz="685800">
              <a:lnSpc>
                <a:spcPct val="90000"/>
              </a:lnSpc>
              <a:spcBef>
                <a:spcPts val="0"/>
              </a:spcBef>
              <a:buClrTx/>
              <a:buSzTx/>
              <a:buFontTx/>
              <a:buNone/>
              <a:defRPr sz="900"/>
            </a:pPr>
            <a:endParaRPr/>
          </a:p>
        </p:txBody>
      </p:sp>
      <p:sp>
        <p:nvSpPr>
          <p:cNvPr id="3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</p:spPr>
        <p:txBody>
          <a:bodyPr lIns="34289" tIns="34289" rIns="34289" bIns="34289"/>
          <a:lstStyle>
            <a:lvl1pPr defTabSz="685800">
              <a:defRPr sz="9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92" y="0"/>
            <a:ext cx="9019309" cy="5041107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Triangle 6"/>
          <p:cNvSpPr/>
          <p:nvPr/>
        </p:nvSpPr>
        <p:spPr>
          <a:xfrm rot="5400000">
            <a:off x="-230577" y="630971"/>
            <a:ext cx="968825" cy="507671"/>
          </a:xfrm>
          <a:prstGeom prst="triangle">
            <a:avLst/>
          </a:prstGeom>
          <a:solidFill>
            <a:srgbClr val="B2646E">
              <a:alpha val="52999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defTabSz="685800">
              <a:defRPr sz="1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2" name="Triangle 7"/>
          <p:cNvSpPr/>
          <p:nvPr/>
        </p:nvSpPr>
        <p:spPr>
          <a:xfrm rot="5400000">
            <a:off x="-230578" y="319641"/>
            <a:ext cx="968826" cy="507672"/>
          </a:xfrm>
          <a:prstGeom prst="triangle">
            <a:avLst/>
          </a:prstGeom>
          <a:solidFill>
            <a:srgbClr val="B2646E">
              <a:alpha val="52999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defTabSz="685800">
              <a:defRPr sz="1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3" name="Title Text"/>
          <p:cNvSpPr txBox="1">
            <a:spLocks noGrp="1"/>
          </p:cNvSpPr>
          <p:nvPr>
            <p:ph type="title"/>
          </p:nvPr>
        </p:nvSpPr>
        <p:spPr>
          <a:xfrm>
            <a:off x="508099" y="340455"/>
            <a:ext cx="8522200" cy="742951"/>
          </a:xfrm>
          <a:prstGeom prst="rect">
            <a:avLst/>
          </a:prstGeom>
        </p:spPr>
        <p:txBody>
          <a:bodyPr lIns="34289" tIns="34289" rIns="34289" bIns="34289"/>
          <a:lstStyle>
            <a:lvl1pPr defTabSz="685800">
              <a:lnSpc>
                <a:spcPct val="90000"/>
              </a:lnSpc>
              <a:defRPr sz="2200">
                <a:solidFill>
                  <a:srgbClr val="B2646E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</p:spPr>
        <p:txBody>
          <a:bodyPr lIns="34289" tIns="34289" rIns="34289" bIns="34289"/>
          <a:lstStyle>
            <a:lvl1pPr defTabSz="685800">
              <a:defRPr sz="9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92" y="0"/>
            <a:ext cx="9019309" cy="5041107"/>
          </a:xfrm>
          <a:prstGeom prst="rect">
            <a:avLst/>
          </a:prstGeom>
          <a:ln w="12700">
            <a:miter lim="400000"/>
          </a:ln>
        </p:spPr>
      </p:pic>
      <p:sp>
        <p:nvSpPr>
          <p:cNvPr id="322" name="Triangle 6"/>
          <p:cNvSpPr/>
          <p:nvPr/>
        </p:nvSpPr>
        <p:spPr>
          <a:xfrm rot="5400000">
            <a:off x="-230577" y="630971"/>
            <a:ext cx="968825" cy="507671"/>
          </a:xfrm>
          <a:prstGeom prst="triangle">
            <a:avLst/>
          </a:prstGeom>
          <a:solidFill>
            <a:srgbClr val="B2646E">
              <a:alpha val="52999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defTabSz="685800">
              <a:defRPr sz="1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3" name="Triangle 7"/>
          <p:cNvSpPr/>
          <p:nvPr/>
        </p:nvSpPr>
        <p:spPr>
          <a:xfrm rot="5400000">
            <a:off x="-230578" y="319641"/>
            <a:ext cx="968826" cy="507672"/>
          </a:xfrm>
          <a:prstGeom prst="triangle">
            <a:avLst/>
          </a:prstGeom>
          <a:solidFill>
            <a:srgbClr val="B2646E">
              <a:alpha val="52999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defTabSz="685800">
              <a:defRPr sz="1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18207" y="4800044"/>
            <a:ext cx="197144" cy="208281"/>
          </a:xfrm>
          <a:prstGeom prst="rect">
            <a:avLst/>
          </a:prstGeom>
        </p:spPr>
        <p:txBody>
          <a:bodyPr lIns="34289" tIns="34289" rIns="34289" bIns="34289"/>
          <a:lstStyle>
            <a:lvl1pPr defTabSz="685800">
              <a:defRPr sz="9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pTitleLine"/>
          <p:cNvSpPr/>
          <p:nvPr/>
        </p:nvSpPr>
        <p:spPr>
          <a:xfrm>
            <a:off x="0" y="890587"/>
            <a:ext cx="9144000" cy="1"/>
          </a:xfrm>
          <a:prstGeom prst="line">
            <a:avLst/>
          </a:prstGeom>
          <a:ln w="28575">
            <a:solidFill>
              <a:srgbClr val="0082DA"/>
            </a:solidFill>
          </a:ln>
        </p:spPr>
        <p:txBody>
          <a:bodyPr lIns="45719" rIns="45719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32" name="Title Text"/>
          <p:cNvSpPr txBox="1">
            <a:spLocks noGrp="1"/>
          </p:cNvSpPr>
          <p:nvPr>
            <p:ph type="title"/>
          </p:nvPr>
        </p:nvSpPr>
        <p:spPr>
          <a:xfrm>
            <a:off x="468314" y="195262"/>
            <a:ext cx="7297737" cy="621508"/>
          </a:xfrm>
          <a:prstGeom prst="rect">
            <a:avLst/>
          </a:prstGeom>
        </p:spPr>
        <p:txBody>
          <a:bodyPr lIns="0" tIns="0" rIns="0" bIns="0" anchor="b"/>
          <a:lstStyle>
            <a:lvl1pPr defTabSz="914400">
              <a:defRPr sz="1900" b="1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4767262"/>
            <a:ext cx="2133600" cy="279401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Medicine5.jpg"/>
          <p:cNvSpPr>
            <a:spLocks noGrp="1"/>
          </p:cNvSpPr>
          <p:nvPr>
            <p:ph type="pic" idx="21"/>
          </p:nvPr>
        </p:nvSpPr>
        <p:spPr>
          <a:xfrm>
            <a:off x="-58341" y="-2749290"/>
            <a:ext cx="10615899" cy="706996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pic>
        <p:nvPicPr>
          <p:cNvPr id="341" name="top.png" descr="to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713849" cy="408256"/>
          </a:xfrm>
          <a:prstGeom prst="rect">
            <a:avLst/>
          </a:prstGeom>
          <a:ln w="12700">
            <a:miter lim="400000"/>
          </a:ln>
        </p:spPr>
      </p:pic>
      <p:sp>
        <p:nvSpPr>
          <p:cNvPr id="3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57700" y="4627562"/>
            <a:ext cx="1600200" cy="279401"/>
          </a:xfrm>
          <a:prstGeom prst="rect">
            <a:avLst/>
          </a:prstGeom>
        </p:spPr>
        <p:txBody>
          <a:bodyPr lIns="34289" tIns="34289" rIns="34289" bIns="34289"/>
          <a:lstStyle>
            <a:lvl1pPr defTabSz="685800">
              <a:defRPr sz="9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 copy 5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Red Maple.jpg" descr="Red Maple.jpg"/>
          <p:cNvPicPr>
            <a:picLocks/>
          </p:cNvPicPr>
          <p:nvPr/>
        </p:nvPicPr>
        <p:blipFill>
          <a:blip r:embed="rId3"/>
          <a:srcRect b="15554"/>
          <a:stretch>
            <a:fillRect/>
          </a:stretch>
        </p:blipFill>
        <p:spPr>
          <a:xfrm>
            <a:off x="0" y="135136"/>
            <a:ext cx="9143951" cy="4208339"/>
          </a:xfrm>
          <a:prstGeom prst="rect">
            <a:avLst/>
          </a:prstGeom>
          <a:ln w="12700">
            <a:miter lim="400000"/>
          </a:ln>
        </p:spPr>
      </p:pic>
      <p:pic>
        <p:nvPicPr>
          <p:cNvPr id="350" name="top.png" descr="top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9713849" cy="408256"/>
          </a:xfrm>
          <a:prstGeom prst="rect">
            <a:avLst/>
          </a:prstGeom>
          <a:ln w="12700">
            <a:miter lim="400000"/>
          </a:ln>
        </p:spPr>
      </p:pic>
      <p:sp>
        <p:nvSpPr>
          <p:cNvPr id="3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57700" y="4627562"/>
            <a:ext cx="1600200" cy="279401"/>
          </a:xfrm>
          <a:prstGeom prst="rect">
            <a:avLst/>
          </a:prstGeom>
        </p:spPr>
        <p:txBody>
          <a:bodyPr lIns="34289" tIns="34289" rIns="34289" bIns="34289"/>
          <a:lstStyle>
            <a:lvl1pPr defTabSz="685800">
              <a:defRPr sz="9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Title Text"/>
          <p:cNvSpPr txBox="1">
            <a:spLocks noGrp="1"/>
          </p:cNvSpPr>
          <p:nvPr>
            <p:ph type="title"/>
          </p:nvPr>
        </p:nvSpPr>
        <p:spPr>
          <a:xfrm>
            <a:off x="1452562" y="519521"/>
            <a:ext cx="5830975" cy="648073"/>
          </a:xfrm>
          <a:prstGeom prst="rect">
            <a:avLst/>
          </a:prstGeom>
        </p:spPr>
        <p:txBody>
          <a:bodyPr lIns="34289" tIns="34289" rIns="34289" bIns="34289"/>
          <a:lstStyle>
            <a:lvl1pPr defTabSz="685800">
              <a:defRPr sz="2000" b="1">
                <a:solidFill>
                  <a:srgbClr val="99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Title Text</a:t>
            </a:r>
          </a:p>
        </p:txBody>
      </p:sp>
      <p:sp>
        <p:nvSpPr>
          <p:cNvPr id="35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439651" y="1275606"/>
            <a:ext cx="5829301" cy="2815159"/>
          </a:xfrm>
          <a:prstGeom prst="rect">
            <a:avLst/>
          </a:prstGeom>
        </p:spPr>
        <p:txBody>
          <a:bodyPr lIns="34289" tIns="34289" rIns="34289" bIns="34289"/>
          <a:lstStyle>
            <a:lvl1pPr marL="240029" indent="-240029" defTabSz="685800">
              <a:spcBef>
                <a:spcPts val="300"/>
              </a:spcBef>
              <a:buClrTx/>
              <a:buFontTx/>
              <a:defRPr sz="1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657225" indent="-200025" defTabSz="685800">
              <a:spcBef>
                <a:spcPts val="300"/>
              </a:spcBef>
              <a:buClrTx/>
              <a:buFontTx/>
              <a:buChar char="–"/>
              <a:defRPr sz="1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074419" indent="-160019" defTabSz="685800">
              <a:spcBef>
                <a:spcPts val="300"/>
              </a:spcBef>
              <a:buClrTx/>
              <a:buFontTx/>
              <a:defRPr sz="1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531619" indent="-160019" defTabSz="685800">
              <a:spcBef>
                <a:spcPts val="300"/>
              </a:spcBef>
              <a:buClrTx/>
              <a:buFontTx/>
              <a:buChar char="–"/>
              <a:defRPr sz="1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988820" indent="-160020" defTabSz="685800">
              <a:spcBef>
                <a:spcPts val="300"/>
              </a:spcBef>
              <a:buClrTx/>
              <a:buFontTx/>
              <a:buChar char="»"/>
              <a:defRPr sz="1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360" name="top.png" descr="top.pn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808010" cy="340531"/>
          </a:xfrm>
          <a:prstGeom prst="rect">
            <a:avLst/>
          </a:prstGeom>
          <a:ln w="12700">
            <a:miter lim="400000"/>
          </a:ln>
        </p:spPr>
      </p:pic>
      <p:sp>
        <p:nvSpPr>
          <p:cNvPr id="3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57700" y="4627562"/>
            <a:ext cx="1600200" cy="279401"/>
          </a:xfrm>
          <a:prstGeom prst="rect">
            <a:avLst/>
          </a:prstGeom>
        </p:spPr>
        <p:txBody>
          <a:bodyPr lIns="34289" tIns="34289" rIns="34289" bIns="34289"/>
          <a:lstStyle>
            <a:lvl1pPr defTabSz="685800">
              <a:defRPr sz="9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2 copy 1">
    <p:bg>
      <p:bgPr>
        <a:gradFill flip="none" rotWithShape="1">
          <a:gsLst>
            <a:gs pos="0">
              <a:srgbClr val="77D5E8"/>
            </a:gs>
            <a:gs pos="100000">
              <a:srgbClr val="585DA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sparkback 1024.tiff" descr="sparkback 1024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908" y="-20092"/>
            <a:ext cx="6891487" cy="5170290"/>
          </a:xfrm>
          <a:prstGeom prst="rect">
            <a:avLst/>
          </a:prstGeom>
          <a:ln w="12700">
            <a:miter lim="400000"/>
          </a:ln>
        </p:spPr>
      </p:pic>
      <p:sp>
        <p:nvSpPr>
          <p:cNvPr id="369" name="Shape"/>
          <p:cNvSpPr/>
          <p:nvPr/>
        </p:nvSpPr>
        <p:spPr>
          <a:xfrm>
            <a:off x="1055935" y="-87065"/>
            <a:ext cx="7032130" cy="5316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  <a:moveTo>
                  <a:pt x="1054" y="697"/>
                </a:moveTo>
                <a:cubicBezTo>
                  <a:pt x="763" y="697"/>
                  <a:pt x="527" y="1009"/>
                  <a:pt x="527" y="1394"/>
                </a:cubicBezTo>
                <a:lnTo>
                  <a:pt x="527" y="4790"/>
                </a:lnTo>
                <a:cubicBezTo>
                  <a:pt x="527" y="5175"/>
                  <a:pt x="763" y="5487"/>
                  <a:pt x="1054" y="5487"/>
                </a:cubicBezTo>
                <a:lnTo>
                  <a:pt x="20546" y="5487"/>
                </a:lnTo>
                <a:cubicBezTo>
                  <a:pt x="20837" y="5487"/>
                  <a:pt x="21073" y="5175"/>
                  <a:pt x="21073" y="4790"/>
                </a:cubicBezTo>
                <a:lnTo>
                  <a:pt x="21073" y="1394"/>
                </a:lnTo>
                <a:cubicBezTo>
                  <a:pt x="21073" y="1009"/>
                  <a:pt x="20837" y="697"/>
                  <a:pt x="20546" y="697"/>
                </a:cubicBezTo>
                <a:lnTo>
                  <a:pt x="1054" y="697"/>
                </a:lnTo>
                <a:close/>
                <a:moveTo>
                  <a:pt x="1054" y="5835"/>
                </a:moveTo>
                <a:cubicBezTo>
                  <a:pt x="763" y="5835"/>
                  <a:pt x="527" y="6147"/>
                  <a:pt x="527" y="6532"/>
                </a:cubicBezTo>
                <a:lnTo>
                  <a:pt x="527" y="20206"/>
                </a:lnTo>
                <a:cubicBezTo>
                  <a:pt x="527" y="20591"/>
                  <a:pt x="763" y="20903"/>
                  <a:pt x="1054" y="20903"/>
                </a:cubicBezTo>
                <a:lnTo>
                  <a:pt x="20546" y="20903"/>
                </a:lnTo>
                <a:cubicBezTo>
                  <a:pt x="20837" y="20903"/>
                  <a:pt x="21073" y="20591"/>
                  <a:pt x="21073" y="20206"/>
                </a:cubicBezTo>
                <a:lnTo>
                  <a:pt x="21073" y="6532"/>
                </a:lnTo>
                <a:cubicBezTo>
                  <a:pt x="21073" y="6147"/>
                  <a:pt x="20837" y="5835"/>
                  <a:pt x="20546" y="5835"/>
                </a:cubicBezTo>
                <a:lnTo>
                  <a:pt x="1054" y="5835"/>
                </a:lnTo>
                <a:close/>
              </a:path>
            </a:pathLst>
          </a:custGeom>
          <a:gradFill>
            <a:gsLst>
              <a:gs pos="0">
                <a:srgbClr val="46198B"/>
              </a:gs>
              <a:gs pos="100000">
                <a:srgbClr val="000000"/>
              </a:gs>
            </a:gsLst>
            <a:lin ang="16200000"/>
          </a:gradFill>
          <a:ln w="12700">
            <a:solidFill>
              <a:srgbClr val="C1B6E4"/>
            </a:solidFill>
            <a:miter lim="400000"/>
          </a:ln>
          <a:effectLst>
            <a:outerShdw blurRad="63500" dist="38100" dir="2700000" rotWithShape="0">
              <a:srgbClr val="000000">
                <a:alpha val="50000"/>
              </a:srgbClr>
            </a:outerShdw>
          </a:effectLst>
        </p:spPr>
        <p:txBody>
          <a:bodyPr lIns="13394" tIns="13394" rIns="13394" bIns="13394" anchor="ctr"/>
          <a:lstStyle/>
          <a:p>
            <a:pPr algn="ctr" defTabSz="241101">
              <a:defRPr sz="1400" b="1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pic>
        <p:nvPicPr>
          <p:cNvPr id="370" name="L_2P_P.bmp" descr="L_2P_P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312" y="194220"/>
            <a:ext cx="581282" cy="351474"/>
          </a:xfrm>
          <a:prstGeom prst="rect">
            <a:avLst/>
          </a:prstGeom>
          <a:ln w="3175">
            <a:solidFill>
              <a:srgbClr val="000000"/>
            </a:solidFill>
            <a:prstDash val="sysDot"/>
            <a:miter lim="400000"/>
          </a:ln>
          <a:effectLst>
            <a:reflection stA="63513" endPos="40000" dir="5400000" sy="-100000" algn="bl" rotWithShape="0"/>
          </a:effectLst>
        </p:spPr>
      </p:pic>
      <p:sp>
        <p:nvSpPr>
          <p:cNvPr id="37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826121" y="1634132"/>
            <a:ext cx="5485061" cy="3134322"/>
          </a:xfrm>
          <a:prstGeom prst="rect">
            <a:avLst/>
          </a:prstGeom>
          <a:effectLst>
            <a:outerShdw blurRad="12700" dist="12700" dir="2700000" rotWithShape="0">
              <a:srgbClr val="000000">
                <a:alpha val="80000"/>
              </a:srgbClr>
            </a:outerShdw>
          </a:effectLst>
        </p:spPr>
        <p:txBody>
          <a:bodyPr lIns="20091" tIns="20091" rIns="20091" bIns="20091" anchor="ctr">
            <a:noAutofit/>
          </a:bodyPr>
          <a:lstStyle>
            <a:lvl1pPr marL="147052" indent="-147052" defTabSz="308074">
              <a:spcBef>
                <a:spcPts val="1000"/>
              </a:spcBef>
              <a:buClr>
                <a:srgbClr val="000000"/>
              </a:buClr>
              <a:buSzPct val="95000"/>
              <a:buBlip>
                <a:blip r:embed="rId4"/>
              </a:buBlip>
              <a:defRPr sz="2000">
                <a:solidFill>
                  <a:srgbClr val="FFFFFF"/>
                </a:solidFill>
              </a:defRPr>
            </a:lvl1pPr>
            <a:lvl2pPr marL="439410" indent="-119529" defTabSz="308074">
              <a:spcBef>
                <a:spcPts val="1000"/>
              </a:spcBef>
              <a:buClr>
                <a:srgbClr val="000000"/>
              </a:buClr>
              <a:buSzPct val="90000"/>
              <a:buBlip>
                <a:blip r:embed="rId5"/>
              </a:buBlip>
              <a:defRPr sz="1600">
                <a:solidFill>
                  <a:srgbClr val="FFFFFF"/>
                </a:solidFill>
              </a:defRPr>
            </a:lvl2pPr>
            <a:lvl3pPr marL="700881" indent="-127000" defTabSz="308074">
              <a:spcBef>
                <a:spcPts val="1000"/>
              </a:spcBef>
              <a:buClr>
                <a:srgbClr val="000000"/>
              </a:buClr>
              <a:buSzPct val="85000"/>
              <a:buBlip>
                <a:blip r:embed="rId6"/>
              </a:buBlip>
              <a:defRPr sz="1100">
                <a:solidFill>
                  <a:srgbClr val="FFFFFF"/>
                </a:solidFill>
              </a:defRPr>
            </a:lvl3pPr>
            <a:lvl4pPr marL="859631" indent="-82549" defTabSz="308074">
              <a:spcBef>
                <a:spcPts val="1000"/>
              </a:spcBef>
              <a:buClr>
                <a:srgbClr val="000000"/>
              </a:buClr>
              <a:buSzPct val="75000"/>
              <a:buBlip>
                <a:blip r:embed="rId4"/>
              </a:buBlip>
              <a:defRPr sz="1100">
                <a:solidFill>
                  <a:srgbClr val="FFFFFF"/>
                </a:solidFill>
              </a:defRPr>
            </a:lvl4pPr>
            <a:lvl5pPr marL="1062831" indent="-82550" defTabSz="308074">
              <a:spcBef>
                <a:spcPts val="1000"/>
              </a:spcBef>
              <a:buClr>
                <a:srgbClr val="000000"/>
              </a:buClr>
              <a:buSzPct val="75000"/>
              <a:buBlip>
                <a:blip r:embed="rId4"/>
              </a:buBlip>
              <a:defRPr sz="11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99830" y="4916041"/>
            <a:ext cx="137642" cy="127001"/>
          </a:xfrm>
          <a:prstGeom prst="rect">
            <a:avLst/>
          </a:prstGeom>
        </p:spPr>
        <p:txBody>
          <a:bodyPr lIns="20091" tIns="20091" rIns="20091" bIns="20091" anchor="b"/>
          <a:lstStyle>
            <a:lvl1pPr algn="ctr" defTabSz="308074">
              <a:defRPr sz="6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 copy 5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Rectangle"/>
          <p:cNvSpPr>
            <a:spLocks noGrp="1"/>
          </p:cNvSpPr>
          <p:nvPr>
            <p:ph type="body" sz="quarter" idx="21"/>
          </p:nvPr>
        </p:nvSpPr>
        <p:spPr>
          <a:xfrm>
            <a:off x="0" y="0"/>
            <a:ext cx="9144000" cy="476250"/>
          </a:xfrm>
          <a:prstGeom prst="rect">
            <a:avLst/>
          </a:prstGeom>
          <a:solidFill>
            <a:srgbClr val="F8F8F8"/>
          </a:solidFill>
          <a:ln w="3175"/>
          <a:effectLst>
            <a:outerShdw blurRad="101600" dir="5400000" rotWithShape="0">
              <a:srgbClr val="000000">
                <a:alpha val="18020"/>
              </a:srgbClr>
            </a:outerShdw>
          </a:effectLst>
        </p:spPr>
        <p:txBody>
          <a:bodyPr lIns="19050" tIns="19050" rIns="19050" bIns="19050" anchor="ctr">
            <a:noAutofit/>
          </a:bodyPr>
          <a:lstStyle/>
          <a:p>
            <a:pPr marL="0" indent="0" algn="ctr" defTabSz="309562">
              <a:spcBef>
                <a:spcPts val="0"/>
              </a:spcBef>
              <a:buClrTx/>
              <a:buSzTx/>
              <a:buFontTx/>
              <a:buNone/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80" name="COMPANY"/>
          <p:cNvSpPr txBox="1">
            <a:spLocks noGrp="1"/>
          </p:cNvSpPr>
          <p:nvPr>
            <p:ph type="body" sz="quarter" idx="22"/>
          </p:nvPr>
        </p:nvSpPr>
        <p:spPr>
          <a:xfrm>
            <a:off x="959432" y="94480"/>
            <a:ext cx="1214341" cy="28729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 defTabSz="171450">
              <a:lnSpc>
                <a:spcPct val="80000"/>
              </a:lnSpc>
              <a:spcBef>
                <a:spcPts val="500"/>
              </a:spcBef>
              <a:buClrTx/>
              <a:buSzTx/>
              <a:buFontTx/>
              <a:buNone/>
              <a:defRPr sz="1100" spc="-11">
                <a:solidFill>
                  <a:srgbClr val="555555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COMPANY</a:t>
            </a:r>
          </a:p>
        </p:txBody>
      </p:sp>
      <p:sp>
        <p:nvSpPr>
          <p:cNvPr id="381" name="AGENDA"/>
          <p:cNvSpPr txBox="1">
            <a:spLocks noGrp="1"/>
          </p:cNvSpPr>
          <p:nvPr>
            <p:ph type="body" sz="quarter" idx="23"/>
          </p:nvPr>
        </p:nvSpPr>
        <p:spPr>
          <a:xfrm>
            <a:off x="2398227" y="94480"/>
            <a:ext cx="1214341" cy="28729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 defTabSz="171450">
              <a:lnSpc>
                <a:spcPct val="80000"/>
              </a:lnSpc>
              <a:spcBef>
                <a:spcPts val="500"/>
              </a:spcBef>
              <a:buClrTx/>
              <a:buSzTx/>
              <a:buFontTx/>
              <a:buNone/>
              <a:defRPr sz="1100" spc="-11">
                <a:solidFill>
                  <a:srgbClr val="555555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AGENDA</a:t>
            </a:r>
          </a:p>
        </p:txBody>
      </p:sp>
      <p:sp>
        <p:nvSpPr>
          <p:cNvPr id="382" name="INTRODUCTION"/>
          <p:cNvSpPr txBox="1">
            <a:spLocks noGrp="1"/>
          </p:cNvSpPr>
          <p:nvPr>
            <p:ph type="body" sz="quarter" idx="24"/>
          </p:nvPr>
        </p:nvSpPr>
        <p:spPr>
          <a:xfrm>
            <a:off x="3964830" y="94480"/>
            <a:ext cx="1214340" cy="28729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 defTabSz="171450">
              <a:lnSpc>
                <a:spcPct val="80000"/>
              </a:lnSpc>
              <a:spcBef>
                <a:spcPts val="500"/>
              </a:spcBef>
              <a:buClrTx/>
              <a:buSzTx/>
              <a:buFontTx/>
              <a:buNone/>
              <a:defRPr sz="1100" spc="-11">
                <a:solidFill>
                  <a:srgbClr val="555555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INTRODUCTION</a:t>
            </a:r>
          </a:p>
        </p:txBody>
      </p:sp>
      <p:sp>
        <p:nvSpPr>
          <p:cNvPr id="383" name="TEAM"/>
          <p:cNvSpPr txBox="1">
            <a:spLocks noGrp="1"/>
          </p:cNvSpPr>
          <p:nvPr>
            <p:ph type="body" sz="quarter" idx="25"/>
          </p:nvPr>
        </p:nvSpPr>
        <p:spPr>
          <a:xfrm>
            <a:off x="5531432" y="94480"/>
            <a:ext cx="1214340" cy="28729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 defTabSz="171450">
              <a:lnSpc>
                <a:spcPct val="80000"/>
              </a:lnSpc>
              <a:spcBef>
                <a:spcPts val="500"/>
              </a:spcBef>
              <a:buClrTx/>
              <a:buSzTx/>
              <a:buFontTx/>
              <a:buNone/>
              <a:defRPr sz="1100" spc="-11">
                <a:solidFill>
                  <a:srgbClr val="555555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TEAM</a:t>
            </a:r>
          </a:p>
        </p:txBody>
      </p:sp>
      <p:sp>
        <p:nvSpPr>
          <p:cNvPr id="384" name="CONTACTS"/>
          <p:cNvSpPr txBox="1">
            <a:spLocks noGrp="1"/>
          </p:cNvSpPr>
          <p:nvPr>
            <p:ph type="body" sz="quarter" idx="26"/>
          </p:nvPr>
        </p:nvSpPr>
        <p:spPr>
          <a:xfrm>
            <a:off x="6960182" y="94480"/>
            <a:ext cx="1214340" cy="28729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 defTabSz="171450">
              <a:lnSpc>
                <a:spcPct val="80000"/>
              </a:lnSpc>
              <a:spcBef>
                <a:spcPts val="500"/>
              </a:spcBef>
              <a:buClrTx/>
              <a:buSzTx/>
              <a:buFontTx/>
              <a:buNone/>
              <a:defRPr sz="1100" spc="-11">
                <a:solidFill>
                  <a:srgbClr val="555555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CONTACTS</a:t>
            </a:r>
          </a:p>
        </p:txBody>
      </p:sp>
      <p:sp>
        <p:nvSpPr>
          <p:cNvPr id="385" name="Rectangle"/>
          <p:cNvSpPr>
            <a:spLocks noGrp="1"/>
          </p:cNvSpPr>
          <p:nvPr>
            <p:ph type="body" sz="quarter" idx="27"/>
          </p:nvPr>
        </p:nvSpPr>
        <p:spPr>
          <a:xfrm>
            <a:off x="5662352" y="428625"/>
            <a:ext cx="952501" cy="47625"/>
          </a:xfrm>
          <a:prstGeom prst="rect">
            <a:avLst/>
          </a:prstGeom>
          <a:solidFill>
            <a:srgbClr val="FE504C"/>
          </a:solidFill>
          <a:ln w="3175"/>
        </p:spPr>
        <p:txBody>
          <a:bodyPr lIns="19050" tIns="19050" rIns="19050" bIns="19050" anchor="ctr">
            <a:noAutofit/>
          </a:bodyPr>
          <a:lstStyle/>
          <a:p>
            <a:pPr marL="0" indent="0" algn="ctr" defTabSz="309562">
              <a:spcBef>
                <a:spcPts val="0"/>
              </a:spcBef>
              <a:buClrTx/>
              <a:buSzTx/>
              <a:buFontTx/>
              <a:buNone/>
              <a:defRPr sz="9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/>
          </a:p>
        </p:txBody>
      </p:sp>
      <p:sp>
        <p:nvSpPr>
          <p:cNvPr id="386" name="Rectangle"/>
          <p:cNvSpPr>
            <a:spLocks noGrp="1"/>
          </p:cNvSpPr>
          <p:nvPr>
            <p:ph type="body" sz="quarter" idx="28"/>
          </p:nvPr>
        </p:nvSpPr>
        <p:spPr>
          <a:xfrm>
            <a:off x="971550" y="1628775"/>
            <a:ext cx="1980977" cy="2995353"/>
          </a:xfrm>
          <a:prstGeom prst="rect">
            <a:avLst/>
          </a:prstGeom>
          <a:ln w="3175">
            <a:solidFill>
              <a:srgbClr val="555555"/>
            </a:solidFill>
          </a:ln>
        </p:spPr>
        <p:txBody>
          <a:bodyPr lIns="19050" tIns="19050" rIns="19050" bIns="19050" anchor="ctr">
            <a:noAutofit/>
          </a:bodyPr>
          <a:lstStyle/>
          <a:p>
            <a:pPr marL="0" indent="0" algn="ctr" defTabSz="309562">
              <a:spcBef>
                <a:spcPts val="0"/>
              </a:spcBef>
              <a:buClrTx/>
              <a:buSzTx/>
              <a:buFontTx/>
              <a:buNone/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87" name="Rectangle"/>
          <p:cNvSpPr>
            <a:spLocks noGrp="1"/>
          </p:cNvSpPr>
          <p:nvPr>
            <p:ph type="body" sz="quarter" idx="29"/>
          </p:nvPr>
        </p:nvSpPr>
        <p:spPr>
          <a:xfrm>
            <a:off x="3581511" y="1628775"/>
            <a:ext cx="1980978" cy="2995353"/>
          </a:xfrm>
          <a:prstGeom prst="rect">
            <a:avLst/>
          </a:prstGeom>
          <a:ln w="3175">
            <a:solidFill>
              <a:srgbClr val="555555"/>
            </a:solidFill>
          </a:ln>
        </p:spPr>
        <p:txBody>
          <a:bodyPr lIns="19050" tIns="19050" rIns="19050" bIns="19050" anchor="ctr">
            <a:noAutofit/>
          </a:bodyPr>
          <a:lstStyle/>
          <a:p>
            <a:pPr marL="0" indent="0" algn="ctr" defTabSz="309562">
              <a:spcBef>
                <a:spcPts val="0"/>
              </a:spcBef>
              <a:buClrTx/>
              <a:buSzTx/>
              <a:buFontTx/>
              <a:buNone/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88" name="Rectangle"/>
          <p:cNvSpPr>
            <a:spLocks noGrp="1"/>
          </p:cNvSpPr>
          <p:nvPr>
            <p:ph type="body" sz="quarter" idx="30"/>
          </p:nvPr>
        </p:nvSpPr>
        <p:spPr>
          <a:xfrm>
            <a:off x="6191473" y="1628775"/>
            <a:ext cx="1980977" cy="2995353"/>
          </a:xfrm>
          <a:prstGeom prst="rect">
            <a:avLst/>
          </a:prstGeom>
          <a:ln w="3175">
            <a:solidFill>
              <a:srgbClr val="555555"/>
            </a:solidFill>
          </a:ln>
        </p:spPr>
        <p:txBody>
          <a:bodyPr lIns="19050" tIns="19050" rIns="19050" bIns="19050" anchor="ctr">
            <a:noAutofit/>
          </a:bodyPr>
          <a:lstStyle/>
          <a:p>
            <a:pPr marL="0" indent="0" algn="ctr" defTabSz="309562">
              <a:spcBef>
                <a:spcPts val="0"/>
              </a:spcBef>
              <a:buClrTx/>
              <a:buSzTx/>
              <a:buFontTx/>
              <a:buNone/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89" name="Image"/>
          <p:cNvSpPr>
            <a:spLocks noGrp="1"/>
          </p:cNvSpPr>
          <p:nvPr>
            <p:ph type="pic" sz="quarter" idx="31"/>
          </p:nvPr>
        </p:nvSpPr>
        <p:spPr>
          <a:xfrm>
            <a:off x="-116867" y="2078840"/>
            <a:ext cx="3138487" cy="209258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90" name="Name Surname"/>
          <p:cNvSpPr txBox="1">
            <a:spLocks noGrp="1"/>
          </p:cNvSpPr>
          <p:nvPr>
            <p:ph type="body" sz="quarter" idx="32"/>
          </p:nvPr>
        </p:nvSpPr>
        <p:spPr>
          <a:xfrm>
            <a:off x="954738" y="1645752"/>
            <a:ext cx="2014601" cy="47625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 defTabSz="171450">
              <a:lnSpc>
                <a:spcPct val="80000"/>
              </a:lnSpc>
              <a:spcBef>
                <a:spcPts val="500"/>
              </a:spcBef>
              <a:buClrTx/>
              <a:buSzTx/>
              <a:buFontTx/>
              <a:buNone/>
              <a:defRPr sz="1400" spc="-14">
                <a:solidFill>
                  <a:srgbClr val="FE504C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Name Surname</a:t>
            </a:r>
          </a:p>
        </p:txBody>
      </p:sp>
      <p:sp>
        <p:nvSpPr>
          <p:cNvPr id="391" name="Claritas est etiam processus dynamicus, qui sequitur consuetudium lectorum."/>
          <p:cNvSpPr txBox="1">
            <a:spLocks noGrp="1"/>
          </p:cNvSpPr>
          <p:nvPr>
            <p:ph type="body" sz="quarter" idx="33"/>
          </p:nvPr>
        </p:nvSpPr>
        <p:spPr>
          <a:xfrm>
            <a:off x="1048617" y="3595520"/>
            <a:ext cx="1817317" cy="62334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marL="0" indent="0" algn="ctr" defTabSz="17145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sz="1000" spc="0">
                <a:solidFill>
                  <a:srgbClr val="555555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Claritas est etiam processus dynamicus, qui sequitur consuetudium lectorum.</a:t>
            </a:r>
          </a:p>
        </p:txBody>
      </p:sp>
      <p:sp>
        <p:nvSpPr>
          <p:cNvPr id="392" name="Name Surname"/>
          <p:cNvSpPr txBox="1">
            <a:spLocks noGrp="1"/>
          </p:cNvSpPr>
          <p:nvPr>
            <p:ph type="body" sz="quarter" idx="34"/>
          </p:nvPr>
        </p:nvSpPr>
        <p:spPr>
          <a:xfrm>
            <a:off x="3576749" y="1645752"/>
            <a:ext cx="2014601" cy="47625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 defTabSz="171450">
              <a:lnSpc>
                <a:spcPct val="80000"/>
              </a:lnSpc>
              <a:spcBef>
                <a:spcPts val="500"/>
              </a:spcBef>
              <a:buClrTx/>
              <a:buSzTx/>
              <a:buFontTx/>
              <a:buNone/>
              <a:defRPr sz="1400" spc="-14">
                <a:solidFill>
                  <a:srgbClr val="FE504C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Name Surname</a:t>
            </a:r>
          </a:p>
        </p:txBody>
      </p:sp>
      <p:sp>
        <p:nvSpPr>
          <p:cNvPr id="393" name="Claritas est etiam processus dynamicus, qui sequitur consuetudium lectorum."/>
          <p:cNvSpPr txBox="1">
            <a:spLocks noGrp="1"/>
          </p:cNvSpPr>
          <p:nvPr>
            <p:ph type="body" sz="quarter" idx="35"/>
          </p:nvPr>
        </p:nvSpPr>
        <p:spPr>
          <a:xfrm>
            <a:off x="3670628" y="3595520"/>
            <a:ext cx="1817317" cy="62334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marL="0" indent="0" algn="ctr" defTabSz="17145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sz="1000" spc="0">
                <a:solidFill>
                  <a:srgbClr val="555555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Claritas est etiam processus dynamicus, qui sequitur consuetudium lectorum.</a:t>
            </a:r>
          </a:p>
        </p:txBody>
      </p:sp>
      <p:sp>
        <p:nvSpPr>
          <p:cNvPr id="394" name="Name Surname"/>
          <p:cNvSpPr txBox="1">
            <a:spLocks noGrp="1"/>
          </p:cNvSpPr>
          <p:nvPr>
            <p:ph type="body" sz="quarter" idx="36"/>
          </p:nvPr>
        </p:nvSpPr>
        <p:spPr>
          <a:xfrm>
            <a:off x="6174661" y="1645752"/>
            <a:ext cx="2014601" cy="47625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 defTabSz="171450">
              <a:lnSpc>
                <a:spcPct val="80000"/>
              </a:lnSpc>
              <a:spcBef>
                <a:spcPts val="500"/>
              </a:spcBef>
              <a:buClrTx/>
              <a:buSzTx/>
              <a:buFontTx/>
              <a:buNone/>
              <a:defRPr sz="1400" spc="-14">
                <a:solidFill>
                  <a:srgbClr val="FE504C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Name Surname</a:t>
            </a:r>
          </a:p>
        </p:txBody>
      </p:sp>
      <p:sp>
        <p:nvSpPr>
          <p:cNvPr id="395" name="Claritas est etiam processus dynamicus, qui sequitur consuetudium lectorum."/>
          <p:cNvSpPr txBox="1">
            <a:spLocks noGrp="1"/>
          </p:cNvSpPr>
          <p:nvPr>
            <p:ph type="body" sz="quarter" idx="37"/>
          </p:nvPr>
        </p:nvSpPr>
        <p:spPr>
          <a:xfrm>
            <a:off x="6268541" y="3595520"/>
            <a:ext cx="1817317" cy="62334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marL="0" indent="0" algn="ctr" defTabSz="17145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sz="1000" spc="0">
                <a:solidFill>
                  <a:srgbClr val="555555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Claritas est etiam processus dynamicus, qui sequitur consuetudium lectorum.</a:t>
            </a:r>
          </a:p>
        </p:txBody>
      </p:sp>
      <p:sp>
        <p:nvSpPr>
          <p:cNvPr id="396" name="Image"/>
          <p:cNvSpPr>
            <a:spLocks noGrp="1"/>
          </p:cNvSpPr>
          <p:nvPr>
            <p:ph type="pic" sz="half" idx="38"/>
          </p:nvPr>
        </p:nvSpPr>
        <p:spPr>
          <a:xfrm>
            <a:off x="1815616" y="1863605"/>
            <a:ext cx="4355543" cy="290405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97" name="Image"/>
          <p:cNvSpPr>
            <a:spLocks noGrp="1"/>
          </p:cNvSpPr>
          <p:nvPr>
            <p:ph type="pic" idx="39"/>
          </p:nvPr>
        </p:nvSpPr>
        <p:spPr>
          <a:xfrm>
            <a:off x="3906422" y="557126"/>
            <a:ext cx="5788781" cy="385965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98" name="@username"/>
          <p:cNvSpPr>
            <a:spLocks noGrp="1"/>
          </p:cNvSpPr>
          <p:nvPr>
            <p:ph type="body" sz="quarter" idx="40"/>
          </p:nvPr>
        </p:nvSpPr>
        <p:spPr>
          <a:xfrm>
            <a:off x="1354868" y="4256885"/>
            <a:ext cx="1214341" cy="213003"/>
          </a:xfrm>
          <a:prstGeom prst="roundRect">
            <a:avLst>
              <a:gd name="adj" fmla="val 50000"/>
            </a:avLst>
          </a:prstGeom>
          <a:solidFill>
            <a:srgbClr val="FE504C"/>
          </a:solidFill>
          <a:ln w="3175"/>
          <a:effectLst>
            <a:outerShdw blurRad="12700" dir="5400000" rotWithShape="0">
              <a:srgbClr val="000000">
                <a:alpha val="50000"/>
              </a:srgbClr>
            </a:outerShdw>
          </a:effectLst>
        </p:spPr>
        <p:txBody>
          <a:bodyPr lIns="19050" tIns="19050" rIns="19050" bIns="19050" anchor="ctr">
            <a:noAutofit/>
          </a:bodyPr>
          <a:lstStyle>
            <a:lvl1pPr marL="0" indent="0" algn="ctr" defTabSz="309562">
              <a:spcBef>
                <a:spcPts val="0"/>
              </a:spcBef>
              <a:buClrTx/>
              <a:buSzTx/>
              <a:buFontTx/>
              <a:buNone/>
              <a:defRPr sz="9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@username</a:t>
            </a:r>
          </a:p>
        </p:txBody>
      </p:sp>
      <p:sp>
        <p:nvSpPr>
          <p:cNvPr id="399" name="@username"/>
          <p:cNvSpPr>
            <a:spLocks noGrp="1"/>
          </p:cNvSpPr>
          <p:nvPr>
            <p:ph type="body" sz="quarter" idx="41"/>
          </p:nvPr>
        </p:nvSpPr>
        <p:spPr>
          <a:xfrm>
            <a:off x="3964830" y="4256885"/>
            <a:ext cx="1214340" cy="213003"/>
          </a:xfrm>
          <a:prstGeom prst="roundRect">
            <a:avLst>
              <a:gd name="adj" fmla="val 50000"/>
            </a:avLst>
          </a:prstGeom>
          <a:solidFill>
            <a:srgbClr val="FE504C"/>
          </a:solidFill>
          <a:ln w="3175"/>
          <a:effectLst>
            <a:outerShdw blurRad="12700" dir="5400000" rotWithShape="0">
              <a:srgbClr val="000000">
                <a:alpha val="50000"/>
              </a:srgbClr>
            </a:outerShdw>
          </a:effectLst>
        </p:spPr>
        <p:txBody>
          <a:bodyPr lIns="19050" tIns="19050" rIns="19050" bIns="19050" anchor="ctr">
            <a:noAutofit/>
          </a:bodyPr>
          <a:lstStyle>
            <a:lvl1pPr marL="0" indent="0" algn="ctr" defTabSz="309562">
              <a:spcBef>
                <a:spcPts val="0"/>
              </a:spcBef>
              <a:buClrTx/>
              <a:buSzTx/>
              <a:buFontTx/>
              <a:buNone/>
              <a:defRPr sz="9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@username</a:t>
            </a:r>
          </a:p>
        </p:txBody>
      </p:sp>
      <p:sp>
        <p:nvSpPr>
          <p:cNvPr id="400" name="@username"/>
          <p:cNvSpPr>
            <a:spLocks noGrp="1"/>
          </p:cNvSpPr>
          <p:nvPr>
            <p:ph type="body" sz="quarter" idx="42"/>
          </p:nvPr>
        </p:nvSpPr>
        <p:spPr>
          <a:xfrm>
            <a:off x="6570029" y="4256885"/>
            <a:ext cx="1214341" cy="213003"/>
          </a:xfrm>
          <a:prstGeom prst="roundRect">
            <a:avLst>
              <a:gd name="adj" fmla="val 50000"/>
            </a:avLst>
          </a:prstGeom>
          <a:solidFill>
            <a:srgbClr val="FE504C"/>
          </a:solidFill>
          <a:ln w="3175"/>
          <a:effectLst>
            <a:outerShdw blurRad="12700" dir="5400000" rotWithShape="0">
              <a:srgbClr val="000000">
                <a:alpha val="50000"/>
              </a:srgbClr>
            </a:outerShdw>
          </a:effectLst>
        </p:spPr>
        <p:txBody>
          <a:bodyPr lIns="19050" tIns="19050" rIns="19050" bIns="19050" anchor="ctr">
            <a:noAutofit/>
          </a:bodyPr>
          <a:lstStyle>
            <a:lvl1pPr marL="0" indent="0" algn="ctr" defTabSz="309562">
              <a:spcBef>
                <a:spcPts val="0"/>
              </a:spcBef>
              <a:buClrTx/>
              <a:buSzTx/>
              <a:buFontTx/>
              <a:buNone/>
              <a:defRPr sz="9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@username</a:t>
            </a:r>
          </a:p>
        </p:txBody>
      </p:sp>
      <p:sp>
        <p:nvSpPr>
          <p:cNvPr id="401" name="Title Text"/>
          <p:cNvSpPr txBox="1">
            <a:spLocks noGrp="1"/>
          </p:cNvSpPr>
          <p:nvPr>
            <p:ph type="title"/>
          </p:nvPr>
        </p:nvSpPr>
        <p:spPr>
          <a:xfrm>
            <a:off x="666750" y="862012"/>
            <a:ext cx="7810500" cy="623345"/>
          </a:xfrm>
          <a:prstGeom prst="rect">
            <a:avLst/>
          </a:prstGeom>
        </p:spPr>
        <p:txBody>
          <a:bodyPr lIns="19050" tIns="19050" rIns="19050" bIns="19050"/>
          <a:lstStyle>
            <a:lvl1pPr algn="ctr" defTabSz="171450">
              <a:lnSpc>
                <a:spcPct val="80000"/>
              </a:lnSpc>
              <a:spcBef>
                <a:spcPts val="500"/>
              </a:spcBef>
              <a:defRPr sz="2600" spc="-26">
                <a:solidFill>
                  <a:srgbClr val="FE504C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Title Text</a:t>
            </a:r>
          </a:p>
        </p:txBody>
      </p:sp>
      <p:sp>
        <p:nvSpPr>
          <p:cNvPr id="4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99768" y="4857750"/>
            <a:ext cx="139701" cy="139700"/>
          </a:xfrm>
          <a:prstGeom prst="rect">
            <a:avLst/>
          </a:prstGeom>
        </p:spPr>
        <p:txBody>
          <a:bodyPr lIns="19050" tIns="19050" rIns="19050" bIns="19050" anchor="t"/>
          <a:lstStyle>
            <a:lvl1pPr algn="ctr" defTabSz="309562">
              <a:defRPr sz="700">
                <a:solidFill>
                  <a:srgbClr val="53585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Title Text"/>
          <p:cNvSpPr txBox="1">
            <a:spLocks noGrp="1"/>
          </p:cNvSpPr>
          <p:nvPr>
            <p:ph type="title"/>
          </p:nvPr>
        </p:nvSpPr>
        <p:spPr>
          <a:xfrm>
            <a:off x="1400174" y="171450"/>
            <a:ext cx="6343651" cy="600075"/>
          </a:xfrm>
          <a:prstGeom prst="rect">
            <a:avLst/>
          </a:prstGeom>
        </p:spPr>
        <p:txBody>
          <a:bodyPr lIns="34289" tIns="34289" rIns="34289" bIns="34289" anchor="b"/>
          <a:lstStyle>
            <a:lvl1pPr defTabSz="685800">
              <a:lnSpc>
                <a:spcPct val="90000"/>
              </a:lnSpc>
              <a:defRPr sz="1800" b="1">
                <a:solidFill>
                  <a:srgbClr val="7F134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51282" y="5001212"/>
            <a:ext cx="166038" cy="142288"/>
          </a:xfrm>
          <a:prstGeom prst="rect">
            <a:avLst/>
          </a:prstGeom>
        </p:spPr>
        <p:txBody>
          <a:bodyPr lIns="34289" tIns="34289" rIns="34289" bIns="34289" anchor="b"/>
          <a:lstStyle>
            <a:lvl1pPr defTabSz="685800">
              <a:defRPr sz="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1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400174" y="4388701"/>
            <a:ext cx="5543551" cy="754381"/>
          </a:xfrm>
          <a:prstGeom prst="rect">
            <a:avLst/>
          </a:prstGeom>
        </p:spPr>
        <p:txBody>
          <a:bodyPr lIns="34289" tIns="34289" rIns="34289" bIns="34289" anchor="b"/>
          <a:lstStyle>
            <a:lvl1pPr marL="0" indent="0" defTabSz="685800">
              <a:lnSpc>
                <a:spcPct val="90000"/>
              </a:lnSpc>
              <a:spcBef>
                <a:spcPts val="200"/>
              </a:spcBef>
              <a:buClrTx/>
              <a:buSzTx/>
              <a:buFontTx/>
              <a:buNone/>
              <a:defRPr sz="600">
                <a:solidFill>
                  <a:srgbClr val="000000"/>
                </a:solidFill>
              </a:defRPr>
            </a:lvl1pPr>
            <a:lvl2pPr marL="0" indent="228600" defTabSz="685800">
              <a:lnSpc>
                <a:spcPct val="90000"/>
              </a:lnSpc>
              <a:spcBef>
                <a:spcPts val="200"/>
              </a:spcBef>
              <a:buClrTx/>
              <a:buSzTx/>
              <a:buFontTx/>
              <a:buNone/>
              <a:defRPr sz="600">
                <a:solidFill>
                  <a:srgbClr val="000000"/>
                </a:solidFill>
              </a:defRPr>
            </a:lvl2pPr>
            <a:lvl3pPr marL="0" indent="457200" defTabSz="685800">
              <a:lnSpc>
                <a:spcPct val="90000"/>
              </a:lnSpc>
              <a:spcBef>
                <a:spcPts val="200"/>
              </a:spcBef>
              <a:buClrTx/>
              <a:buSzTx/>
              <a:buFontTx/>
              <a:buNone/>
              <a:defRPr sz="600">
                <a:solidFill>
                  <a:srgbClr val="000000"/>
                </a:solidFill>
              </a:defRPr>
            </a:lvl3pPr>
            <a:lvl4pPr marL="0" indent="685800" defTabSz="685800">
              <a:lnSpc>
                <a:spcPct val="90000"/>
              </a:lnSpc>
              <a:spcBef>
                <a:spcPts val="200"/>
              </a:spcBef>
              <a:buClrTx/>
              <a:buSzTx/>
              <a:buFontTx/>
              <a:buNone/>
              <a:defRPr sz="600">
                <a:solidFill>
                  <a:srgbClr val="000000"/>
                </a:solidFill>
              </a:defRPr>
            </a:lvl4pPr>
            <a:lvl5pPr marL="0" indent="914400" defTabSz="685800">
              <a:lnSpc>
                <a:spcPct val="90000"/>
              </a:lnSpc>
              <a:spcBef>
                <a:spcPts val="200"/>
              </a:spcBef>
              <a:buClrTx/>
              <a:buSzTx/>
              <a:buFontTx/>
              <a:buNone/>
              <a:defRPr sz="6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Title Text"/>
          <p:cNvSpPr txBox="1">
            <a:spLocks noGrp="1"/>
          </p:cNvSpPr>
          <p:nvPr>
            <p:ph type="title"/>
          </p:nvPr>
        </p:nvSpPr>
        <p:spPr>
          <a:xfrm>
            <a:off x="633412" y="133350"/>
            <a:ext cx="7877176" cy="857250"/>
          </a:xfrm>
          <a:prstGeom prst="rect">
            <a:avLst/>
          </a:prstGeom>
        </p:spPr>
        <p:txBody>
          <a:bodyPr lIns="19050" tIns="19050" rIns="19050" bIns="19050"/>
          <a:lstStyle>
            <a:lvl1pPr algn="ctr" defTabSz="309562">
              <a:defRPr sz="4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419" name="Body Level One…"/>
          <p:cNvSpPr txBox="1">
            <a:spLocks noGrp="1"/>
          </p:cNvSpPr>
          <p:nvPr>
            <p:ph type="body" idx="1"/>
          </p:nvPr>
        </p:nvSpPr>
        <p:spPr>
          <a:xfrm>
            <a:off x="633412" y="1181100"/>
            <a:ext cx="7877176" cy="3486150"/>
          </a:xfrm>
          <a:prstGeom prst="rect">
            <a:avLst/>
          </a:prstGeom>
        </p:spPr>
        <p:txBody>
          <a:bodyPr lIns="19050" tIns="19050" rIns="19050" bIns="19050" anchor="ctr"/>
          <a:lstStyle>
            <a:lvl1pPr marL="238125" indent="-238125" defTabSz="309562">
              <a:spcBef>
                <a:spcPts val="2200"/>
              </a:spcBef>
              <a:buClrTx/>
              <a:buSzPct val="125000"/>
              <a:buFontTx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873125" indent="-238125" defTabSz="309562">
              <a:spcBef>
                <a:spcPts val="2200"/>
              </a:spcBef>
              <a:buClrTx/>
              <a:buSzPct val="125000"/>
              <a:buFontTx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508125" indent="-238125" defTabSz="309562">
              <a:spcBef>
                <a:spcPts val="2200"/>
              </a:spcBef>
              <a:buClrTx/>
              <a:buSzPct val="125000"/>
              <a:buFontTx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143125" indent="-238125" defTabSz="309562">
              <a:spcBef>
                <a:spcPts val="2200"/>
              </a:spcBef>
              <a:buClrTx/>
              <a:buSzPct val="125000"/>
              <a:buFontTx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778125" indent="-238125" defTabSz="309562">
              <a:spcBef>
                <a:spcPts val="2200"/>
              </a:spcBef>
              <a:buClrTx/>
              <a:buSzPct val="125000"/>
              <a:buFontTx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0667" y="4905375"/>
            <a:ext cx="177903" cy="174485"/>
          </a:xfrm>
          <a:prstGeom prst="rect">
            <a:avLst/>
          </a:prstGeom>
        </p:spPr>
        <p:txBody>
          <a:bodyPr lIns="19050" tIns="19050" rIns="19050" bIns="19050" anchor="t"/>
          <a:lstStyle>
            <a:lvl1pPr algn="ctr" defTabSz="309562">
              <a:defRPr sz="9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Shape"/>
          <p:cNvSpPr/>
          <p:nvPr/>
        </p:nvSpPr>
        <p:spPr>
          <a:xfrm>
            <a:off x="5128121" y="5008500"/>
            <a:ext cx="4212001" cy="13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509" y="0"/>
                </a:lnTo>
                <a:lnTo>
                  <a:pt x="21600" y="0"/>
                </a:lnTo>
                <a:lnTo>
                  <a:pt x="21091" y="21600"/>
                </a:lnTo>
                <a:close/>
              </a:path>
            </a:pathLst>
          </a:custGeom>
          <a:solidFill>
            <a:srgbClr val="ED1C24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defTabSz="685800"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28" name="Shape"/>
          <p:cNvSpPr/>
          <p:nvPr/>
        </p:nvSpPr>
        <p:spPr>
          <a:xfrm>
            <a:off x="-107704" y="5008500"/>
            <a:ext cx="8235002" cy="13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60" y="0"/>
                </a:lnTo>
                <a:lnTo>
                  <a:pt x="21600" y="0"/>
                </a:lnTo>
                <a:lnTo>
                  <a:pt x="21340" y="21600"/>
                </a:lnTo>
                <a:close/>
              </a:path>
            </a:pathLst>
          </a:custGeom>
          <a:solidFill>
            <a:srgbClr val="153865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defTabSz="685800"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29" name="Title Text"/>
          <p:cNvSpPr txBox="1">
            <a:spLocks noGrp="1"/>
          </p:cNvSpPr>
          <p:nvPr>
            <p:ph type="title"/>
          </p:nvPr>
        </p:nvSpPr>
        <p:spPr>
          <a:xfrm>
            <a:off x="628650" y="1283"/>
            <a:ext cx="7886700" cy="684787"/>
          </a:xfrm>
          <a:prstGeom prst="rect">
            <a:avLst/>
          </a:prstGeom>
        </p:spPr>
        <p:txBody>
          <a:bodyPr lIns="34289" tIns="34289" rIns="34289" bIns="34289"/>
          <a:lstStyle>
            <a:lvl1pPr defTabSz="685800">
              <a:lnSpc>
                <a:spcPct val="90000"/>
              </a:lnSpc>
              <a:defRPr sz="3200">
                <a:solidFill>
                  <a:srgbClr val="153865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30" name="Shape"/>
          <p:cNvSpPr/>
          <p:nvPr/>
        </p:nvSpPr>
        <p:spPr>
          <a:xfrm>
            <a:off x="553397" y="691403"/>
            <a:ext cx="8046002" cy="54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107" y="0"/>
                </a:lnTo>
                <a:lnTo>
                  <a:pt x="21600" y="0"/>
                </a:lnTo>
                <a:lnTo>
                  <a:pt x="21493" y="21600"/>
                </a:lnTo>
                <a:close/>
              </a:path>
            </a:pathLst>
          </a:custGeom>
          <a:solidFill>
            <a:srgbClr val="153865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defTabSz="685800"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66893" y="4755509"/>
            <a:ext cx="208417" cy="191842"/>
          </a:xfrm>
          <a:prstGeom prst="rect">
            <a:avLst/>
          </a:prstGeom>
        </p:spPr>
        <p:txBody>
          <a:bodyPr lIns="34289" tIns="34289" rIns="34289" bIns="34289"/>
          <a:lstStyle>
            <a:lvl1pPr defTabSz="685800">
              <a:defRPr sz="9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 copy 7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Chemo Woman.jpg" descr="Chemo Woman.jpg"/>
          <p:cNvPicPr>
            <a:picLocks noChangeAspect="1"/>
          </p:cNvPicPr>
          <p:nvPr/>
        </p:nvPicPr>
        <p:blipFill>
          <a:blip r:embed="rId3"/>
          <a:srcRect t="17187" b="14558"/>
          <a:stretch>
            <a:fillRect/>
          </a:stretch>
        </p:blipFill>
        <p:spPr>
          <a:xfrm>
            <a:off x="-1" y="138635"/>
            <a:ext cx="9231490" cy="4190054"/>
          </a:xfrm>
          <a:prstGeom prst="rect">
            <a:avLst/>
          </a:prstGeom>
          <a:ln w="12700">
            <a:miter lim="400000"/>
          </a:ln>
        </p:spPr>
      </p:pic>
      <p:pic>
        <p:nvPicPr>
          <p:cNvPr id="439" name="top.png" descr="top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9713849" cy="408256"/>
          </a:xfrm>
          <a:prstGeom prst="rect">
            <a:avLst/>
          </a:prstGeom>
          <a:ln w="12700">
            <a:miter lim="400000"/>
          </a:ln>
        </p:spPr>
      </p:pic>
      <p:sp>
        <p:nvSpPr>
          <p:cNvPr id="44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57700" y="4627562"/>
            <a:ext cx="1600200" cy="279401"/>
          </a:xfrm>
          <a:prstGeom prst="rect">
            <a:avLst/>
          </a:prstGeom>
        </p:spPr>
        <p:txBody>
          <a:bodyPr lIns="34289" tIns="34289" rIns="34289" bIns="34289"/>
          <a:lstStyle>
            <a:lvl1pPr defTabSz="685800">
              <a:defRPr sz="9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4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200150"/>
            <a:ext cx="4038600" cy="3394473"/>
          </a:xfrm>
          <a:prstGeom prst="rect">
            <a:avLst/>
          </a:prstGeom>
        </p:spPr>
        <p:txBody>
          <a:bodyPr/>
          <a:lstStyle>
            <a:lvl2pPr marL="671512" indent="-214312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" name="Straight Connector 10"/>
          <p:cNvSpPr/>
          <p:nvPr/>
        </p:nvSpPr>
        <p:spPr>
          <a:xfrm>
            <a:off x="1505420" y="972232"/>
            <a:ext cx="7181380" cy="1"/>
          </a:xfrm>
          <a:prstGeom prst="line">
            <a:avLst/>
          </a:prstGeom>
          <a:ln w="19050">
            <a:solidFill>
              <a:srgbClr val="00AD59"/>
            </a:solidFill>
            <a:prstDash val="dot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49" name="Picture 9" descr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921654"/>
            <a:ext cx="983895" cy="72524"/>
          </a:xfrm>
          <a:prstGeom prst="rect">
            <a:avLst/>
          </a:prstGeom>
          <a:ln w="12700">
            <a:miter lim="400000"/>
          </a:ln>
        </p:spPr>
      </p:pic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8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59" name="Title Text"/>
          <p:cNvSpPr txBox="1">
            <a:spLocks noGrp="1"/>
          </p:cNvSpPr>
          <p:nvPr>
            <p:ph type="title"/>
          </p:nvPr>
        </p:nvSpPr>
        <p:spPr>
          <a:xfrm>
            <a:off x="457200" y="1917542"/>
            <a:ext cx="8229600" cy="857251"/>
          </a:xfrm>
          <a:prstGeom prst="rect">
            <a:avLst/>
          </a:prstGeom>
        </p:spPr>
        <p:txBody>
          <a:bodyPr/>
          <a:lstStyle>
            <a:lvl1pPr algn="ctr">
              <a:defRPr sz="3600"/>
            </a:lvl1pPr>
          </a:lstStyle>
          <a:p>
            <a:r>
              <a:t>Title Text</a:t>
            </a:r>
          </a:p>
        </p:txBody>
      </p:sp>
      <p:pic>
        <p:nvPicPr>
          <p:cNvPr id="60" name="Picture 5" descr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0791" y="1792283"/>
            <a:ext cx="1120143" cy="82567"/>
          </a:xfrm>
          <a:prstGeom prst="rect">
            <a:avLst/>
          </a:prstGeom>
          <a:ln w="12700">
            <a:miter lim="400000"/>
          </a:ln>
        </p:spPr>
      </p:pic>
      <p:sp>
        <p:nvSpPr>
          <p:cNvPr id="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18494" y="4879223"/>
            <a:ext cx="232877" cy="256541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"/>
          <p:cNvSpPr/>
          <p:nvPr/>
        </p:nvSpPr>
        <p:spPr>
          <a:xfrm>
            <a:off x="96721" y="101429"/>
            <a:ext cx="9006631" cy="906495"/>
          </a:xfrm>
          <a:prstGeom prst="rect">
            <a:avLst/>
          </a:prstGeom>
          <a:solidFill>
            <a:srgbClr val="373C4C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ctr" defTabSz="309562">
              <a:defRPr sz="1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9" name="Thème"/>
          <p:cNvSpPr txBox="1">
            <a:spLocks noGrp="1"/>
          </p:cNvSpPr>
          <p:nvPr>
            <p:ph type="body" sz="quarter" idx="21"/>
          </p:nvPr>
        </p:nvSpPr>
        <p:spPr>
          <a:xfrm>
            <a:off x="4092186" y="338776"/>
            <a:ext cx="1015701" cy="431801"/>
          </a:xfrm>
          <a:prstGeom prst="rect">
            <a:avLst/>
          </a:prstGeom>
        </p:spPr>
        <p:txBody>
          <a:bodyPr wrap="none" lIns="19050" tIns="19050" rIns="19050" bIns="19050" anchor="ctr">
            <a:spAutoFit/>
          </a:bodyPr>
          <a:lstStyle>
            <a:lvl1pPr marL="0" indent="0" algn="ctr" defTabSz="257175">
              <a:spcBef>
                <a:spcPts val="0"/>
              </a:spcBef>
              <a:buClrTx/>
              <a:buSzTx/>
              <a:buFontTx/>
              <a:buNone/>
              <a:defRPr sz="2600" cap="small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Thème</a:t>
            </a:r>
          </a:p>
        </p:txBody>
      </p:sp>
      <p:sp>
        <p:nvSpPr>
          <p:cNvPr id="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0667" y="4905375"/>
            <a:ext cx="177903" cy="174485"/>
          </a:xfrm>
          <a:prstGeom prst="rect">
            <a:avLst/>
          </a:prstGeom>
        </p:spPr>
        <p:txBody>
          <a:bodyPr lIns="19050" tIns="19050" rIns="19050" bIns="19050" anchor="t"/>
          <a:lstStyle>
            <a:lvl1pPr algn="ctr" defTabSz="309562">
              <a:defRPr sz="9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8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127AB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685800">
              <a:defRPr sz="1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8" name="Title Text"/>
          <p:cNvSpPr txBox="1">
            <a:spLocks noGrp="1"/>
          </p:cNvSpPr>
          <p:nvPr>
            <p:ph type="title"/>
          </p:nvPr>
        </p:nvSpPr>
        <p:spPr>
          <a:xfrm>
            <a:off x="466088" y="0"/>
            <a:ext cx="8225792" cy="457202"/>
          </a:xfrm>
          <a:prstGeom prst="rect">
            <a:avLst/>
          </a:prstGeom>
        </p:spPr>
        <p:txBody>
          <a:bodyPr lIns="34289" tIns="34289" rIns="34289" bIns="34289"/>
          <a:lstStyle>
            <a:lvl1pPr defTabSz="514350">
              <a:lnSpc>
                <a:spcPct val="90000"/>
              </a:lnSpc>
              <a:defRPr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Title Text</a:t>
            </a:r>
          </a:p>
        </p:txBody>
      </p:sp>
      <p:pic>
        <p:nvPicPr>
          <p:cNvPr id="79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1" y="4785995"/>
            <a:ext cx="569783" cy="337502"/>
          </a:xfrm>
          <a:prstGeom prst="rect">
            <a:avLst/>
          </a:prstGeom>
          <a:ln w="12700">
            <a:miter lim="400000"/>
          </a:ln>
        </p:spPr>
      </p:pic>
      <p:sp>
        <p:nvSpPr>
          <p:cNvPr id="8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87164" y="4688523"/>
            <a:ext cx="166036" cy="157479"/>
          </a:xfrm>
          <a:prstGeom prst="rect">
            <a:avLst/>
          </a:prstGeom>
        </p:spPr>
        <p:txBody>
          <a:bodyPr lIns="34289" tIns="34289" rIns="34289" bIns="34289"/>
          <a:lstStyle>
            <a:lvl1pPr defTabSz="685800">
              <a:defRPr sz="600">
                <a:solidFill>
                  <a:srgbClr val="595959"/>
                </a:solidFill>
                <a:latin typeface="Trade Gothic LT Std Light"/>
                <a:ea typeface="Trade Gothic LT Std Light"/>
                <a:cs typeface="Trade Gothic LT Std Light"/>
                <a:sym typeface="Trade Gothic LT Std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itle Text"/>
          <p:cNvSpPr txBox="1">
            <a:spLocks noGrp="1"/>
          </p:cNvSpPr>
          <p:nvPr>
            <p:ph type="title"/>
          </p:nvPr>
        </p:nvSpPr>
        <p:spPr>
          <a:xfrm>
            <a:off x="628650" y="273843"/>
            <a:ext cx="7886700" cy="994174"/>
          </a:xfrm>
          <a:prstGeom prst="rect">
            <a:avLst/>
          </a:prstGeom>
        </p:spPr>
        <p:txBody>
          <a:bodyPr lIns="34289" tIns="34289" rIns="34289" bIns="34289"/>
          <a:lstStyle>
            <a:lvl1pPr defTabSz="685800">
              <a:lnSpc>
                <a:spcPct val="90000"/>
              </a:lnSpc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88" name="Body Level One…"/>
          <p:cNvSpPr txBox="1"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5"/>
          </a:xfrm>
          <a:prstGeom prst="rect">
            <a:avLst/>
          </a:prstGeom>
        </p:spPr>
        <p:txBody>
          <a:bodyPr lIns="34289" tIns="34289" rIns="34289" bIns="34289"/>
          <a:lstStyle>
            <a:lvl1pPr marL="163285" indent="-163285" defTabSz="685800">
              <a:lnSpc>
                <a:spcPct val="90000"/>
              </a:lnSpc>
              <a:spcBef>
                <a:spcPts val="700"/>
              </a:spcBef>
              <a:buClrTx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647700" indent="-190500" defTabSz="685800">
              <a:lnSpc>
                <a:spcPct val="90000"/>
              </a:lnSpc>
              <a:spcBef>
                <a:spcPts val="700"/>
              </a:spcBef>
              <a:buClrTx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143000" indent="-228600" defTabSz="685800">
              <a:lnSpc>
                <a:spcPct val="90000"/>
              </a:lnSpc>
              <a:spcBef>
                <a:spcPts val="700"/>
              </a:spcBef>
              <a:buClrTx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625600" indent="-254000" defTabSz="685800">
              <a:lnSpc>
                <a:spcPct val="90000"/>
              </a:lnSpc>
              <a:spcBef>
                <a:spcPts val="700"/>
              </a:spcBef>
              <a:buClrTx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082800" indent="-254000" defTabSz="685800">
              <a:lnSpc>
                <a:spcPct val="90000"/>
              </a:lnSpc>
              <a:spcBef>
                <a:spcPts val="700"/>
              </a:spcBef>
              <a:buClrTx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18207" y="4800044"/>
            <a:ext cx="197144" cy="208281"/>
          </a:xfrm>
          <a:prstGeom prst="rect">
            <a:avLst/>
          </a:prstGeom>
        </p:spPr>
        <p:txBody>
          <a:bodyPr lIns="34289" tIns="34289" rIns="34289" bIns="34289"/>
          <a:lstStyle>
            <a:lvl1pPr defTabSz="685800">
              <a:defRPr sz="9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Blank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21"/>
          <p:cNvSpPr/>
          <p:nvPr/>
        </p:nvSpPr>
        <p:spPr>
          <a:xfrm>
            <a:off x="0" y="0"/>
            <a:ext cx="9144000" cy="810000"/>
          </a:xfrm>
          <a:prstGeom prst="rect">
            <a:avLst/>
          </a:prstGeom>
          <a:gradFill>
            <a:gsLst>
              <a:gs pos="0">
                <a:srgbClr val="127AB8"/>
              </a:gs>
              <a:gs pos="100000">
                <a:srgbClr val="3F3F3F"/>
              </a:gs>
            </a:gsLst>
            <a:lin ang="5400000"/>
          </a:gra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defTabSz="685800">
              <a:defRPr sz="1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7" name="Shape 23"/>
          <p:cNvSpPr/>
          <p:nvPr/>
        </p:nvSpPr>
        <p:spPr>
          <a:xfrm>
            <a:off x="0" y="825276"/>
            <a:ext cx="9144000" cy="1"/>
          </a:xfrm>
          <a:prstGeom prst="line">
            <a:avLst/>
          </a:prstGeom>
          <a:ln w="38100">
            <a:solidFill>
              <a:srgbClr val="AFD687"/>
            </a:solidFill>
            <a:miter/>
          </a:ln>
        </p:spPr>
        <p:txBody>
          <a:bodyPr lIns="34289" tIns="34289" rIns="34289" bIns="34289"/>
          <a:lstStyle/>
          <a:p>
            <a:pPr defTabSz="685800">
              <a:defRPr sz="10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98" name="Title Text"/>
          <p:cNvSpPr txBox="1">
            <a:spLocks noGrp="1"/>
          </p:cNvSpPr>
          <p:nvPr>
            <p:ph type="title"/>
          </p:nvPr>
        </p:nvSpPr>
        <p:spPr>
          <a:xfrm>
            <a:off x="459105" y="176400"/>
            <a:ext cx="8225790" cy="457201"/>
          </a:xfrm>
          <a:prstGeom prst="rect">
            <a:avLst/>
          </a:prstGeom>
        </p:spPr>
        <p:txBody>
          <a:bodyPr lIns="34275" tIns="34275" rIns="34275" bIns="34275"/>
          <a:lstStyle>
            <a:lvl1pPr defTabSz="685800">
              <a:lnSpc>
                <a:spcPct val="90000"/>
              </a:lnSpc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pic>
        <p:nvPicPr>
          <p:cNvPr id="99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27" y="4696869"/>
            <a:ext cx="752874" cy="343114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</p:spPr>
        <p:txBody>
          <a:bodyPr lIns="34275" tIns="34275" rIns="34275" bIns="34275"/>
          <a:lstStyle>
            <a:lvl1pPr defTabSz="685800">
              <a:defRPr sz="600">
                <a:solidFill>
                  <a:srgbClr val="595959"/>
                </a:solidFill>
                <a:latin typeface="Oswald Light"/>
                <a:ea typeface="Oswald Light"/>
                <a:cs typeface="Oswald Light"/>
                <a:sym typeface="Oswald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Picture 6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traight Connector 6"/>
          <p:cNvSpPr/>
          <p:nvPr/>
        </p:nvSpPr>
        <p:spPr>
          <a:xfrm>
            <a:off x="1505420" y="972232"/>
            <a:ext cx="7181380" cy="1"/>
          </a:xfrm>
          <a:prstGeom prst="line">
            <a:avLst/>
          </a:prstGeom>
          <a:ln w="19050">
            <a:solidFill>
              <a:srgbClr val="00AD59"/>
            </a:solidFill>
            <a:prstDash val="dot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6" name="Picture 10" descr="Picture 10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457200" y="921654"/>
            <a:ext cx="983895" cy="72524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</p:sldLayoutIdLst>
  <p:transition spd="med"/>
  <p:txStyles>
    <p:titleStyle>
      <a:lvl1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rgbClr val="00648C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rgbClr val="00648C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rgbClr val="00648C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rgbClr val="00648C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rgbClr val="00648C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rgbClr val="00648C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rgbClr val="00648C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rgbClr val="00648C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rgbClr val="00648C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400"/>
        </a:spcBef>
        <a:spcAft>
          <a:spcPts val="0"/>
        </a:spcAft>
        <a:buClr>
          <a:srgbClr val="00AD59"/>
        </a:buClr>
        <a:buSzPct val="100000"/>
        <a:buFont typeface="Arial"/>
        <a:buChar char="•"/>
        <a:tabLst/>
        <a:defRPr sz="1800" b="0" i="0" u="none" strike="noStrike" cap="none" spc="0" baseline="0">
          <a:solidFill>
            <a:srgbClr val="595959"/>
          </a:solidFill>
          <a:uFillTx/>
          <a:latin typeface="Arial"/>
          <a:ea typeface="Arial"/>
          <a:cs typeface="Arial"/>
          <a:sym typeface="Arial"/>
        </a:defRPr>
      </a:lvl1pPr>
      <a:lvl2pPr marL="778668" marR="0" indent="-321468" algn="l" defTabSz="457200" rtl="0" latinLnBrk="0">
        <a:lnSpc>
          <a:spcPct val="100000"/>
        </a:lnSpc>
        <a:spcBef>
          <a:spcPts val="400"/>
        </a:spcBef>
        <a:spcAft>
          <a:spcPts val="0"/>
        </a:spcAft>
        <a:buClr>
          <a:srgbClr val="00AD59"/>
        </a:buClr>
        <a:buSzPct val="100000"/>
        <a:buFont typeface="Arial"/>
        <a:buChar char="•"/>
        <a:tabLst/>
        <a:defRPr sz="1800" b="0" i="0" u="none" strike="noStrike" cap="none" spc="0" baseline="0">
          <a:solidFill>
            <a:srgbClr val="595959"/>
          </a:solidFill>
          <a:uFillTx/>
          <a:latin typeface="Arial"/>
          <a:ea typeface="Arial"/>
          <a:cs typeface="Arial"/>
          <a:sym typeface="Arial"/>
        </a:defRPr>
      </a:lvl2pPr>
      <a:lvl3pPr marL="1171575" marR="0" indent="-257175" algn="l" defTabSz="457200" rtl="0" latinLnBrk="0">
        <a:lnSpc>
          <a:spcPct val="100000"/>
        </a:lnSpc>
        <a:spcBef>
          <a:spcPts val="400"/>
        </a:spcBef>
        <a:spcAft>
          <a:spcPts val="0"/>
        </a:spcAft>
        <a:buClr>
          <a:srgbClr val="00AD59"/>
        </a:buClr>
        <a:buSzPct val="100000"/>
        <a:buFont typeface="Arial"/>
        <a:buChar char="•"/>
        <a:tabLst/>
        <a:defRPr sz="1800" b="0" i="0" u="none" strike="noStrike" cap="none" spc="0" baseline="0">
          <a:solidFill>
            <a:srgbClr val="595959"/>
          </a:solidFill>
          <a:uFillTx/>
          <a:latin typeface="Arial"/>
          <a:ea typeface="Arial"/>
          <a:cs typeface="Arial"/>
          <a:sym typeface="Arial"/>
        </a:defRPr>
      </a:lvl3pPr>
      <a:lvl4pPr marL="1665514" marR="0" indent="-293914" algn="l" defTabSz="457200" rtl="0" latinLnBrk="0">
        <a:lnSpc>
          <a:spcPct val="100000"/>
        </a:lnSpc>
        <a:spcBef>
          <a:spcPts val="400"/>
        </a:spcBef>
        <a:spcAft>
          <a:spcPts val="0"/>
        </a:spcAft>
        <a:buClr>
          <a:srgbClr val="00AD59"/>
        </a:buClr>
        <a:buSzPct val="100000"/>
        <a:buFont typeface="Arial"/>
        <a:buChar char="•"/>
        <a:tabLst/>
        <a:defRPr sz="1800" b="0" i="0" u="none" strike="noStrike" cap="none" spc="0" baseline="0">
          <a:solidFill>
            <a:srgbClr val="595959"/>
          </a:solidFill>
          <a:uFillTx/>
          <a:latin typeface="Arial"/>
          <a:ea typeface="Arial"/>
          <a:cs typeface="Arial"/>
          <a:sym typeface="Arial"/>
        </a:defRPr>
      </a:lvl4pPr>
      <a:lvl5pPr marL="2122714" marR="0" indent="-293914" algn="l" defTabSz="457200" rtl="0" latinLnBrk="0">
        <a:lnSpc>
          <a:spcPct val="100000"/>
        </a:lnSpc>
        <a:spcBef>
          <a:spcPts val="400"/>
        </a:spcBef>
        <a:spcAft>
          <a:spcPts val="0"/>
        </a:spcAft>
        <a:buClr>
          <a:srgbClr val="00AD59"/>
        </a:buClr>
        <a:buSzPct val="100000"/>
        <a:buFont typeface="Arial"/>
        <a:buChar char="•"/>
        <a:tabLst/>
        <a:defRPr sz="1800" b="0" i="0" u="none" strike="noStrike" cap="none" spc="0" baseline="0">
          <a:solidFill>
            <a:srgbClr val="595959"/>
          </a:solidFill>
          <a:uFillTx/>
          <a:latin typeface="Arial"/>
          <a:ea typeface="Arial"/>
          <a:cs typeface="Arial"/>
          <a:sym typeface="Arial"/>
        </a:defRPr>
      </a:lvl5pPr>
      <a:lvl6pPr marL="2491739" marR="0" indent="-205739" algn="l" defTabSz="457200" rtl="0" latinLnBrk="0">
        <a:lnSpc>
          <a:spcPct val="100000"/>
        </a:lnSpc>
        <a:spcBef>
          <a:spcPts val="400"/>
        </a:spcBef>
        <a:spcAft>
          <a:spcPts val="0"/>
        </a:spcAft>
        <a:buClr>
          <a:srgbClr val="00AD59"/>
        </a:buClr>
        <a:buSzPct val="100000"/>
        <a:buFont typeface="Arial"/>
        <a:buChar char="•"/>
        <a:tabLst/>
        <a:defRPr sz="1800" b="0" i="0" u="none" strike="noStrike" cap="none" spc="0" baseline="0">
          <a:solidFill>
            <a:srgbClr val="595959"/>
          </a:solidFill>
          <a:uFillTx/>
          <a:latin typeface="Arial"/>
          <a:ea typeface="Arial"/>
          <a:cs typeface="Arial"/>
          <a:sym typeface="Arial"/>
        </a:defRPr>
      </a:lvl6pPr>
      <a:lvl7pPr marL="2948939" marR="0" indent="-205739" algn="l" defTabSz="457200" rtl="0" latinLnBrk="0">
        <a:lnSpc>
          <a:spcPct val="100000"/>
        </a:lnSpc>
        <a:spcBef>
          <a:spcPts val="400"/>
        </a:spcBef>
        <a:spcAft>
          <a:spcPts val="0"/>
        </a:spcAft>
        <a:buClr>
          <a:srgbClr val="00AD59"/>
        </a:buClr>
        <a:buSzPct val="100000"/>
        <a:buFont typeface="Arial"/>
        <a:buChar char="•"/>
        <a:tabLst/>
        <a:defRPr sz="1800" b="0" i="0" u="none" strike="noStrike" cap="none" spc="0" baseline="0">
          <a:solidFill>
            <a:srgbClr val="595959"/>
          </a:solidFill>
          <a:uFillTx/>
          <a:latin typeface="Arial"/>
          <a:ea typeface="Arial"/>
          <a:cs typeface="Arial"/>
          <a:sym typeface="Arial"/>
        </a:defRPr>
      </a:lvl7pPr>
      <a:lvl8pPr marL="3406140" marR="0" indent="-205740" algn="l" defTabSz="457200" rtl="0" latinLnBrk="0">
        <a:lnSpc>
          <a:spcPct val="100000"/>
        </a:lnSpc>
        <a:spcBef>
          <a:spcPts val="400"/>
        </a:spcBef>
        <a:spcAft>
          <a:spcPts val="0"/>
        </a:spcAft>
        <a:buClr>
          <a:srgbClr val="00AD59"/>
        </a:buClr>
        <a:buSzPct val="100000"/>
        <a:buFont typeface="Arial"/>
        <a:buChar char="•"/>
        <a:tabLst/>
        <a:defRPr sz="1800" b="0" i="0" u="none" strike="noStrike" cap="none" spc="0" baseline="0">
          <a:solidFill>
            <a:srgbClr val="595959"/>
          </a:solidFill>
          <a:uFillTx/>
          <a:latin typeface="Arial"/>
          <a:ea typeface="Arial"/>
          <a:cs typeface="Arial"/>
          <a:sym typeface="Arial"/>
        </a:defRPr>
      </a:lvl8pPr>
      <a:lvl9pPr marL="3863340" marR="0" indent="-205740" algn="l" defTabSz="457200" rtl="0" latinLnBrk="0">
        <a:lnSpc>
          <a:spcPct val="100000"/>
        </a:lnSpc>
        <a:spcBef>
          <a:spcPts val="400"/>
        </a:spcBef>
        <a:spcAft>
          <a:spcPts val="0"/>
        </a:spcAft>
        <a:buClr>
          <a:srgbClr val="00AD59"/>
        </a:buClr>
        <a:buSzPct val="100000"/>
        <a:buFont typeface="Arial"/>
        <a:buChar char="•"/>
        <a:tabLst/>
        <a:defRPr sz="1800" b="0" i="0" u="none" strike="noStrike" cap="none" spc="0" baseline="0">
          <a:solidFill>
            <a:srgbClr val="595959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0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0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5" Type="http://schemas.openxmlformats.org/officeDocument/2006/relationships/image" Target="../media/image7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5" Type="http://schemas.openxmlformats.org/officeDocument/2006/relationships/image" Target="../media/image7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0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0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03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1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15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2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2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26.png"/><Relationship Id="rId4" Type="http://schemas.openxmlformats.org/officeDocument/2006/relationships/image" Target="../media/image12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4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26.png"/><Relationship Id="rId4" Type="http://schemas.openxmlformats.org/officeDocument/2006/relationships/image" Target="../media/image125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1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5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15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5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5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67.png"/><Relationship Id="rId5" Type="http://schemas.openxmlformats.org/officeDocument/2006/relationships/image" Target="../media/image166.png"/><Relationship Id="rId4" Type="http://schemas.openxmlformats.org/officeDocument/2006/relationships/image" Target="../media/image165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3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3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3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Medicine5.jpg" descr="Medicine5.jpg"/>
          <p:cNvPicPr>
            <a:picLocks/>
          </p:cNvPicPr>
          <p:nvPr/>
        </p:nvPicPr>
        <p:blipFill>
          <a:blip r:embed="rId2"/>
          <a:srcRect t="7720" b="7720"/>
          <a:stretch>
            <a:fillRect/>
          </a:stretch>
        </p:blipFill>
        <p:spPr>
          <a:xfrm>
            <a:off x="0" y="0"/>
            <a:ext cx="9144084" cy="5150187"/>
          </a:xfrm>
          <a:prstGeom prst="rect">
            <a:avLst/>
          </a:prstGeom>
          <a:ln w="12700">
            <a:miter lim="400000"/>
          </a:ln>
        </p:spPr>
      </p:pic>
      <p:sp>
        <p:nvSpPr>
          <p:cNvPr id="450" name="Rectangle"/>
          <p:cNvSpPr/>
          <p:nvPr/>
        </p:nvSpPr>
        <p:spPr>
          <a:xfrm>
            <a:off x="2465765" y="2139701"/>
            <a:ext cx="6678236" cy="918103"/>
          </a:xfrm>
          <a:prstGeom prst="rect">
            <a:avLst/>
          </a:prstGeom>
          <a:solidFill>
            <a:srgbClr val="000000">
              <a:alpha val="75000"/>
            </a:srgbClr>
          </a:solidFill>
          <a:ln w="12700">
            <a:miter lim="400000"/>
          </a:ln>
        </p:spPr>
        <p:txBody>
          <a:bodyPr lIns="34289" tIns="34289" rIns="34289" bIns="34289"/>
          <a:lstStyle/>
          <a:p>
            <a:pPr algn="r" defTabSz="685800"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451" name="Rectangle"/>
          <p:cNvSpPr/>
          <p:nvPr/>
        </p:nvSpPr>
        <p:spPr>
          <a:xfrm>
            <a:off x="2465765" y="3111810"/>
            <a:ext cx="6678236" cy="240991"/>
          </a:xfrm>
          <a:prstGeom prst="rect">
            <a:avLst/>
          </a:prstGeom>
          <a:solidFill>
            <a:srgbClr val="000000">
              <a:alpha val="75000"/>
            </a:srgbClr>
          </a:solidFill>
          <a:ln w="12700">
            <a:miter lim="400000"/>
          </a:ln>
        </p:spPr>
        <p:txBody>
          <a:bodyPr lIns="34289" tIns="34289" rIns="34289" bIns="34289"/>
          <a:lstStyle/>
          <a:p>
            <a:pPr algn="r" defTabSz="685800"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452" name="Early Breast Cancer in 2023…"/>
          <p:cNvSpPr txBox="1"/>
          <p:nvPr/>
        </p:nvSpPr>
        <p:spPr>
          <a:xfrm>
            <a:off x="2547155" y="2240674"/>
            <a:ext cx="6248316" cy="5945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 anchor="ctr">
            <a:spAutoFit/>
          </a:bodyPr>
          <a:lstStyle/>
          <a:p>
            <a:pPr defTabSz="685800"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Early Breast Cancer in 2023</a:t>
            </a:r>
          </a:p>
          <a:p>
            <a:pPr defTabSz="685800">
              <a:defRPr b="1">
                <a:solidFill>
                  <a:srgbClr val="FFFB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Present and Future</a:t>
            </a:r>
          </a:p>
        </p:txBody>
      </p:sp>
      <p:sp>
        <p:nvSpPr>
          <p:cNvPr id="453" name="Dr. Sandy Sehdev, Medical Oncology, The Ottawa Hospital Cancer Centre"/>
          <p:cNvSpPr txBox="1"/>
          <p:nvPr/>
        </p:nvSpPr>
        <p:spPr>
          <a:xfrm>
            <a:off x="2547155" y="3123901"/>
            <a:ext cx="5373217" cy="191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 anchor="ctr">
            <a:spAutoFit/>
          </a:bodyPr>
          <a:lstStyle>
            <a:lvl1pPr defTabSz="685800">
              <a:spcBef>
                <a:spcPts val="200"/>
              </a:spcBef>
              <a:defRPr sz="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Dr. Sandy Sehdev, Medical Oncology, The Ottawa Hospital Cancer Centre</a:t>
            </a:r>
          </a:p>
        </p:txBody>
      </p:sp>
      <p:sp>
        <p:nvSpPr>
          <p:cNvPr id="454" name="Rectangle"/>
          <p:cNvSpPr/>
          <p:nvPr/>
        </p:nvSpPr>
        <p:spPr>
          <a:xfrm>
            <a:off x="2409263" y="2139701"/>
            <a:ext cx="58885" cy="918103"/>
          </a:xfrm>
          <a:prstGeom prst="rect">
            <a:avLst/>
          </a:prstGeom>
          <a:solidFill>
            <a:srgbClr val="2F1A45"/>
          </a:solidFill>
          <a:ln w="12700">
            <a:miter lim="400000"/>
          </a:ln>
        </p:spPr>
        <p:txBody>
          <a:bodyPr lIns="34289" tIns="34289" rIns="34289" bIns="34289"/>
          <a:lstStyle/>
          <a:p>
            <a:pPr algn="r" defTabSz="685800">
              <a:defRPr>
                <a:solidFill>
                  <a:srgbClr val="A69C95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grpSp>
        <p:nvGrpSpPr>
          <p:cNvPr id="457" name="Group"/>
          <p:cNvGrpSpPr/>
          <p:nvPr/>
        </p:nvGrpSpPr>
        <p:grpSpPr>
          <a:xfrm>
            <a:off x="2409264" y="3111810"/>
            <a:ext cx="58884" cy="240991"/>
            <a:chOff x="0" y="0"/>
            <a:chExt cx="58882" cy="240989"/>
          </a:xfrm>
        </p:grpSpPr>
        <p:sp>
          <p:nvSpPr>
            <p:cNvPr id="455" name="Rectangle"/>
            <p:cNvSpPr/>
            <p:nvPr/>
          </p:nvSpPr>
          <p:spPr>
            <a:xfrm>
              <a:off x="0" y="0"/>
              <a:ext cx="58883" cy="240990"/>
            </a:xfrm>
            <a:prstGeom prst="rect">
              <a:avLst/>
            </a:prstGeom>
            <a:solidFill>
              <a:srgbClr val="2F1A45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algn="r" defTabSz="685800">
                <a:defRPr>
                  <a:solidFill>
                    <a:srgbClr val="A69C95"/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pPr>
              <a:endParaRPr/>
            </a:p>
          </p:txBody>
        </p:sp>
        <p:sp>
          <p:nvSpPr>
            <p:cNvPr id="456" name="Text"/>
            <p:cNvSpPr/>
            <p:nvPr/>
          </p:nvSpPr>
          <p:spPr>
            <a:xfrm>
              <a:off x="0" y="0"/>
              <a:ext cx="58883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 algn="r" defTabSz="685800">
                <a:defRPr>
                  <a:solidFill>
                    <a:srgbClr val="A69C95"/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r>
                <a:t> </a:t>
              </a:r>
            </a:p>
          </p:txBody>
        </p:sp>
      </p:grpSp>
      <p:sp>
        <p:nvSpPr>
          <p:cNvPr id="458" name="Rectangle"/>
          <p:cNvSpPr/>
          <p:nvPr/>
        </p:nvSpPr>
        <p:spPr>
          <a:xfrm>
            <a:off x="5152" y="4293082"/>
            <a:ext cx="9133697" cy="850289"/>
          </a:xfrm>
          <a:prstGeom prst="rect">
            <a:avLst/>
          </a:prstGeom>
          <a:solidFill>
            <a:srgbClr val="000000">
              <a:alpha val="75000"/>
            </a:srgbClr>
          </a:solidFill>
          <a:ln w="12700">
            <a:miter lim="400000"/>
          </a:ln>
        </p:spPr>
        <p:txBody>
          <a:bodyPr lIns="34289" tIns="34289" rIns="34289" bIns="34289"/>
          <a:lstStyle/>
          <a:p>
            <a:pPr algn="r" defTabSz="685800"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459" name="Rectangle"/>
          <p:cNvSpPr txBox="1"/>
          <p:nvPr/>
        </p:nvSpPr>
        <p:spPr>
          <a:xfrm>
            <a:off x="5152" y="3994521"/>
            <a:ext cx="9117028" cy="478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/>
          <a:lstStyle>
            <a:lvl1pPr algn="r" defTabSz="685800">
              <a:defRPr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 </a:t>
            </a:r>
          </a:p>
        </p:txBody>
      </p:sp>
      <p:pic>
        <p:nvPicPr>
          <p:cNvPr id="460" name="uOttawa_HOR_WHITE.png" descr="uOttawa_HOR_WHIT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3173" y="4676286"/>
            <a:ext cx="1231213" cy="329307"/>
          </a:xfrm>
          <a:prstGeom prst="rect">
            <a:avLst/>
          </a:prstGeom>
          <a:ln w="12700">
            <a:miter lim="400000"/>
          </a:ln>
        </p:spPr>
      </p:pic>
      <p:pic>
        <p:nvPicPr>
          <p:cNvPr id="461" name="top.png" descr="top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1" y="-51675"/>
            <a:ext cx="9107370" cy="3827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Stages"/>
          <p:cNvSpPr txBox="1">
            <a:spLocks noGrp="1"/>
          </p:cNvSpPr>
          <p:nvPr>
            <p:ph type="title"/>
          </p:nvPr>
        </p:nvSpPr>
        <p:spPr>
          <a:xfrm>
            <a:off x="3125164" y="104762"/>
            <a:ext cx="5830974" cy="64807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t>Stages</a:t>
            </a:r>
          </a:p>
        </p:txBody>
      </p:sp>
      <p:pic>
        <p:nvPicPr>
          <p:cNvPr id="519" name="stage-4-breast-cancer-429891-01-4aaaca2549c1417fa0f6af12f99fc8f6.png" descr="stage-4-breast-cancer-429891-01-4aaaca2549c1417fa0f6af12f99fc8f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3936" y="1781290"/>
            <a:ext cx="3632943" cy="2421962"/>
          </a:xfrm>
          <a:prstGeom prst="rect">
            <a:avLst/>
          </a:prstGeom>
          <a:ln w="12700">
            <a:miter lim="400000"/>
          </a:ln>
        </p:spPr>
      </p:pic>
      <p:pic>
        <p:nvPicPr>
          <p:cNvPr id="520" name="overview-of-stages-of-breast-cancer-l.jpg" descr="overview-of-stages-of-breast-cancer-l.jpg"/>
          <p:cNvPicPr>
            <a:picLocks noChangeAspect="1"/>
          </p:cNvPicPr>
          <p:nvPr/>
        </p:nvPicPr>
        <p:blipFill>
          <a:blip r:embed="rId4"/>
          <a:srcRect l="3227" t="22810" r="3227" b="11980"/>
          <a:stretch>
            <a:fillRect/>
          </a:stretch>
        </p:blipFill>
        <p:spPr>
          <a:xfrm>
            <a:off x="273663" y="1781290"/>
            <a:ext cx="4630511" cy="2420906"/>
          </a:xfrm>
          <a:prstGeom prst="rect">
            <a:avLst/>
          </a:prstGeom>
          <a:ln w="12700">
            <a:miter lim="400000"/>
          </a:ln>
        </p:spPr>
      </p:pic>
      <p:sp>
        <p:nvSpPr>
          <p:cNvPr id="521" name="Can be confusing…"/>
          <p:cNvSpPr/>
          <p:nvPr/>
        </p:nvSpPr>
        <p:spPr>
          <a:xfrm>
            <a:off x="273663" y="512299"/>
            <a:ext cx="4630342" cy="1097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/>
          <a:p>
            <a:pPr>
              <a:defRPr sz="1400"/>
            </a:pPr>
            <a:r>
              <a:t>Can be confusing</a:t>
            </a:r>
          </a:p>
          <a:p>
            <a:pPr>
              <a:defRPr sz="1400"/>
            </a:pPr>
            <a:r>
              <a:t>AJCC7:  Anatomic Stage — based on TNM (tumour, nodes, mets)</a:t>
            </a:r>
          </a:p>
          <a:p>
            <a:pPr>
              <a:defRPr sz="1400"/>
            </a:pPr>
            <a:r>
              <a:t>AJCC8:  Pathologic Stage — since 2017, adjusts for biology</a:t>
            </a:r>
          </a:p>
        </p:txBody>
      </p:sp>
      <p:sp>
        <p:nvSpPr>
          <p:cNvPr id="522" name="T: tumour size ( ≤ 2cm, 2-5cm, &gt; 5cm)…"/>
          <p:cNvSpPr/>
          <p:nvPr/>
        </p:nvSpPr>
        <p:spPr>
          <a:xfrm>
            <a:off x="5173936" y="577557"/>
            <a:ext cx="3440849" cy="1097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/>
          <a:p>
            <a:pPr>
              <a:defRPr sz="1400"/>
            </a:pPr>
            <a:r>
              <a:t>T: tumour size ( </a:t>
            </a:r>
            <a:r>
              <a:rPr b="1" i="1">
                <a:latin typeface="Adobe Caslon Pro Bold"/>
                <a:ea typeface="Adobe Caslon Pro Bold"/>
                <a:cs typeface="Adobe Caslon Pro Bold"/>
                <a:sym typeface="Adobe Caslon Pro"/>
              </a:rPr>
              <a:t>≤</a:t>
            </a:r>
            <a:r>
              <a:t> 2cm, 2-5cm, &gt; 5cm)</a:t>
            </a:r>
          </a:p>
          <a:p>
            <a:pPr>
              <a:defRPr sz="1400"/>
            </a:pPr>
            <a:r>
              <a:t>N: nodes (0, 1-3, 4 or more)</a:t>
            </a:r>
          </a:p>
          <a:p>
            <a:pPr>
              <a:defRPr sz="1400"/>
            </a:pPr>
            <a:r>
              <a:t>M:  distant spread</a:t>
            </a:r>
          </a:p>
          <a:p>
            <a:pPr defTabSz="685800">
              <a:spcBef>
                <a:spcPts val="100"/>
              </a:spcBef>
              <a:defRPr sz="1400" b="1">
                <a:solidFill>
                  <a:srgbClr val="0433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www.cancer.gov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Stages"/>
          <p:cNvSpPr txBox="1">
            <a:spLocks noGrp="1"/>
          </p:cNvSpPr>
          <p:nvPr>
            <p:ph type="title"/>
          </p:nvPr>
        </p:nvSpPr>
        <p:spPr>
          <a:xfrm>
            <a:off x="3125164" y="104762"/>
            <a:ext cx="5830974" cy="64807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t>Stages</a:t>
            </a:r>
          </a:p>
        </p:txBody>
      </p:sp>
      <p:pic>
        <p:nvPicPr>
          <p:cNvPr id="527" name="Screen Shot 2022-06-26 at 17.14.24 .png" descr="Screen Shot 2022-06-26 at 17.14.24 .pn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32393" y="469057"/>
            <a:ext cx="3649868" cy="3429923"/>
          </a:xfrm>
          <a:prstGeom prst="rect">
            <a:avLst/>
          </a:prstGeom>
          <a:ln w="12700">
            <a:miter lim="400000"/>
          </a:ln>
        </p:spPr>
      </p:pic>
      <p:pic>
        <p:nvPicPr>
          <p:cNvPr id="528" name="41379_2020_650_Fig1_HTML.png" descr="41379_2020_650_Fig1_HTML.pn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067671" y="752834"/>
            <a:ext cx="4826706" cy="3429923"/>
          </a:xfrm>
          <a:prstGeom prst="rect">
            <a:avLst/>
          </a:prstGeom>
          <a:ln w="12700">
            <a:miter lim="400000"/>
          </a:ln>
        </p:spPr>
      </p:pic>
      <p:sp>
        <p:nvSpPr>
          <p:cNvPr id="529" name="Rectangle"/>
          <p:cNvSpPr/>
          <p:nvPr/>
        </p:nvSpPr>
        <p:spPr>
          <a:xfrm>
            <a:off x="220127" y="1492207"/>
            <a:ext cx="3549434" cy="1795146"/>
          </a:xfrm>
          <a:prstGeom prst="rect">
            <a:avLst/>
          </a:prstGeom>
          <a:ln w="38100">
            <a:solidFill>
              <a:srgbClr val="FF2600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530" name="EARLY BR CA"/>
          <p:cNvSpPr/>
          <p:nvPr/>
        </p:nvSpPr>
        <p:spPr>
          <a:xfrm rot="16200000">
            <a:off x="2626055" y="2232214"/>
            <a:ext cx="1681523" cy="315131"/>
          </a:xfrm>
          <a:prstGeom prst="rect">
            <a:avLst/>
          </a:prstGeom>
          <a:solidFill>
            <a:srgbClr val="FF26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t>EARLY BR CA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Late Recurrences"/>
          <p:cNvSpPr txBox="1">
            <a:spLocks noGrp="1"/>
          </p:cNvSpPr>
          <p:nvPr>
            <p:ph type="title"/>
          </p:nvPr>
        </p:nvSpPr>
        <p:spPr>
          <a:xfrm>
            <a:off x="3125164" y="104762"/>
            <a:ext cx="5830974" cy="64807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t>Late Recurrences</a:t>
            </a:r>
          </a:p>
        </p:txBody>
      </p:sp>
      <p:pic>
        <p:nvPicPr>
          <p:cNvPr id="535" name="Screen Shot 2022-06-07 at 13.17.11 .png" descr="Screen Shot 2022-06-07 at 13.17.11 .png"/>
          <p:cNvPicPr>
            <a:picLocks/>
          </p:cNvPicPr>
          <p:nvPr/>
        </p:nvPicPr>
        <p:blipFill>
          <a:blip r:embed="rId3"/>
          <a:srcRect l="59852" t="13041" r="818" b="19680"/>
          <a:stretch>
            <a:fillRect/>
          </a:stretch>
        </p:blipFill>
        <p:spPr>
          <a:xfrm>
            <a:off x="4572000" y="824940"/>
            <a:ext cx="4490074" cy="3310442"/>
          </a:xfrm>
          <a:prstGeom prst="rect">
            <a:avLst/>
          </a:prstGeom>
          <a:ln w="12700">
            <a:miter lim="400000"/>
          </a:ln>
        </p:spPr>
      </p:pic>
      <p:pic>
        <p:nvPicPr>
          <p:cNvPr id="536" name="Screen Shot 2022-06-07 at 13.29.03 .png" descr="Screen Shot 2022-06-07 at 13.29.03 .png"/>
          <p:cNvPicPr>
            <a:picLocks/>
          </p:cNvPicPr>
          <p:nvPr/>
        </p:nvPicPr>
        <p:blipFill>
          <a:blip r:embed="rId4"/>
          <a:srcRect l="10957" t="24254" r="57038" b="10737"/>
          <a:stretch>
            <a:fillRect/>
          </a:stretch>
        </p:blipFill>
        <p:spPr>
          <a:xfrm>
            <a:off x="315103" y="597175"/>
            <a:ext cx="4417177" cy="33102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Early Breast Cancer Goals"/>
          <p:cNvSpPr txBox="1">
            <a:spLocks noGrp="1"/>
          </p:cNvSpPr>
          <p:nvPr>
            <p:ph type="title"/>
          </p:nvPr>
        </p:nvSpPr>
        <p:spPr>
          <a:xfrm>
            <a:off x="3125164" y="104762"/>
            <a:ext cx="5830974" cy="64807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t>Early Breast Cancer Goals</a:t>
            </a:r>
          </a:p>
        </p:txBody>
      </p:sp>
      <p:sp>
        <p:nvSpPr>
          <p:cNvPr id="541" name="Prevent recurrent spread to other organs…"/>
          <p:cNvSpPr txBox="1">
            <a:spLocks noGrp="1"/>
          </p:cNvSpPr>
          <p:nvPr>
            <p:ph type="body" idx="1"/>
          </p:nvPr>
        </p:nvSpPr>
        <p:spPr>
          <a:xfrm>
            <a:off x="513520" y="1022463"/>
            <a:ext cx="7903545" cy="2815159"/>
          </a:xfrm>
          <a:prstGeom prst="rect">
            <a:avLst/>
          </a:prstGeom>
        </p:spPr>
        <p:txBody>
          <a:bodyPr/>
          <a:lstStyle/>
          <a:p>
            <a:pPr marL="200025" indent="-200025">
              <a:spcBef>
                <a:spcPts val="0"/>
              </a:spcBef>
              <a:buChar char="–"/>
            </a:pPr>
            <a:r>
              <a:rPr dirty="0"/>
              <a:t>Prevent recurrent spread to other organs</a:t>
            </a:r>
          </a:p>
          <a:p>
            <a:pPr lvl="1">
              <a:spcBef>
                <a:spcPts val="0"/>
              </a:spcBef>
              <a:spcAft>
                <a:spcPts val="2000"/>
              </a:spcAft>
            </a:pPr>
            <a:r>
              <a:rPr dirty="0"/>
              <a:t>save lives</a:t>
            </a:r>
          </a:p>
          <a:p>
            <a:pPr marL="200025" indent="-200025">
              <a:spcBef>
                <a:spcPts val="0"/>
              </a:spcBef>
              <a:buChar char="–"/>
            </a:pPr>
            <a:r>
              <a:rPr b="1" dirty="0">
                <a:solidFill>
                  <a:srgbClr val="0433FF"/>
                </a:solidFill>
              </a:rPr>
              <a:t>ADJUVANT RX:</a:t>
            </a:r>
            <a:r>
              <a:rPr dirty="0"/>
              <a:t>  Preventive treatments</a:t>
            </a:r>
          </a:p>
          <a:p>
            <a:pPr lvl="1">
              <a:spcBef>
                <a:spcPts val="0"/>
              </a:spcBef>
            </a:pPr>
            <a:r>
              <a:rPr dirty="0"/>
              <a:t>cancer free as far as we can tell</a:t>
            </a:r>
          </a:p>
          <a:p>
            <a:pPr lvl="1">
              <a:spcBef>
                <a:spcPts val="0"/>
              </a:spcBef>
            </a:pPr>
            <a:r>
              <a:rPr dirty="0"/>
              <a:t>we know there is a significant risk of sleeper cells elsewhere</a:t>
            </a:r>
          </a:p>
          <a:p>
            <a:pPr lvl="1">
              <a:spcBef>
                <a:spcPts val="0"/>
              </a:spcBef>
              <a:spcAft>
                <a:spcPts val="2000"/>
              </a:spcAft>
            </a:pPr>
            <a:r>
              <a:rPr dirty="0"/>
              <a:t>medications can kill rogue cells before they can grow back</a:t>
            </a:r>
          </a:p>
          <a:p>
            <a:pPr marL="200025" indent="-200025">
              <a:spcBef>
                <a:spcPts val="0"/>
              </a:spcBef>
              <a:buChar char="–"/>
              <a:defRPr b="1">
                <a:solidFill>
                  <a:srgbClr val="0433FF"/>
                </a:solidFill>
              </a:defRPr>
            </a:pPr>
            <a:r>
              <a:rPr dirty="0"/>
              <a:t>NEOADJUVANT RX:</a:t>
            </a:r>
          </a:p>
          <a:p>
            <a:pPr lvl="1">
              <a:spcBef>
                <a:spcPts val="0"/>
              </a:spcBef>
            </a:pPr>
            <a:r>
              <a:rPr dirty="0"/>
              <a:t>Treatments before surgery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" name="Medicine5.jpg" descr="Medicine5.jpg"/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l="5191" r="5191"/>
          <a:stretch>
            <a:fillRect/>
          </a:stretch>
        </p:blipFill>
        <p:spPr>
          <a:xfrm>
            <a:off x="-58341" y="-2391197"/>
            <a:ext cx="9202286" cy="6711873"/>
          </a:xfrm>
          <a:prstGeom prst="rect">
            <a:avLst/>
          </a:prstGeom>
        </p:spPr>
      </p:pic>
      <p:pic>
        <p:nvPicPr>
          <p:cNvPr id="546" name="top.png" descr="top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9713849" cy="408256"/>
          </a:xfrm>
          <a:prstGeom prst="rect">
            <a:avLst/>
          </a:prstGeom>
          <a:ln w="12700">
            <a:miter lim="400000"/>
          </a:ln>
        </p:spPr>
      </p:pic>
      <p:sp>
        <p:nvSpPr>
          <p:cNvPr id="547" name="Rectangle"/>
          <p:cNvSpPr/>
          <p:nvPr/>
        </p:nvSpPr>
        <p:spPr>
          <a:xfrm>
            <a:off x="3608765" y="1404668"/>
            <a:ext cx="5535235" cy="2014707"/>
          </a:xfrm>
          <a:prstGeom prst="rect">
            <a:avLst/>
          </a:prstGeom>
          <a:solidFill>
            <a:srgbClr val="000000">
              <a:alpha val="75000"/>
            </a:srgbClr>
          </a:solidFill>
          <a:ln w="12700">
            <a:miter lim="400000"/>
          </a:ln>
        </p:spPr>
        <p:txBody>
          <a:bodyPr lIns="34289" tIns="34289" rIns="34289" bIns="34289"/>
          <a:lstStyle/>
          <a:p>
            <a:pPr algn="r" defTabSz="685800"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548" name="Early detection:  screening…"/>
          <p:cNvSpPr txBox="1"/>
          <p:nvPr/>
        </p:nvSpPr>
        <p:spPr>
          <a:xfrm>
            <a:off x="3770783" y="2113251"/>
            <a:ext cx="5373217" cy="1051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 anchor="ctr">
            <a:spAutoFit/>
          </a:bodyPr>
          <a:lstStyle/>
          <a:p>
            <a:pPr marL="290512" indent="-176212" defTabSz="685800">
              <a:spcBef>
                <a:spcPts val="700"/>
              </a:spcBef>
              <a:buSzPct val="30000"/>
              <a:buBlip>
                <a:blip r:embed="rId5"/>
              </a:buBlip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Early detection:  screening</a:t>
            </a:r>
          </a:p>
          <a:p>
            <a:pPr marL="290512" indent="-176212" defTabSz="685800">
              <a:spcBef>
                <a:spcPts val="700"/>
              </a:spcBef>
              <a:buSzPct val="30000"/>
              <a:buBlip>
                <a:blip r:embed="rId5"/>
              </a:buBlip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Adjuvant treatments (by the bucket)</a:t>
            </a:r>
          </a:p>
          <a:p>
            <a:pPr marL="290512" indent="-176212" defTabSz="685800">
              <a:spcBef>
                <a:spcPts val="700"/>
              </a:spcBef>
              <a:buSzPct val="30000"/>
              <a:buBlip>
                <a:blip r:embed="rId5"/>
              </a:buBlip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Radiation dosing/schedules</a:t>
            </a:r>
          </a:p>
        </p:txBody>
      </p:sp>
      <p:sp>
        <p:nvSpPr>
          <p:cNvPr id="549" name="Advancements"/>
          <p:cNvSpPr txBox="1"/>
          <p:nvPr/>
        </p:nvSpPr>
        <p:spPr>
          <a:xfrm>
            <a:off x="3849567" y="1644791"/>
            <a:ext cx="1730349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rgbClr val="FFFB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Advancements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" name="Medicine5.jpg" descr="Medicine5.jpg"/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l="5191" r="5191"/>
          <a:stretch>
            <a:fillRect/>
          </a:stretch>
        </p:blipFill>
        <p:spPr>
          <a:xfrm>
            <a:off x="-58341" y="-2391197"/>
            <a:ext cx="9202286" cy="6711873"/>
          </a:xfrm>
          <a:prstGeom prst="rect">
            <a:avLst/>
          </a:prstGeom>
        </p:spPr>
      </p:pic>
      <p:pic>
        <p:nvPicPr>
          <p:cNvPr id="554" name="top.png" descr="top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9713849" cy="408256"/>
          </a:xfrm>
          <a:prstGeom prst="rect">
            <a:avLst/>
          </a:prstGeom>
          <a:ln w="12700">
            <a:miter lim="400000"/>
          </a:ln>
        </p:spPr>
      </p:pic>
      <p:sp>
        <p:nvSpPr>
          <p:cNvPr id="555" name="Rectangle"/>
          <p:cNvSpPr/>
          <p:nvPr/>
        </p:nvSpPr>
        <p:spPr>
          <a:xfrm>
            <a:off x="3608765" y="1404668"/>
            <a:ext cx="5535235" cy="2014707"/>
          </a:xfrm>
          <a:prstGeom prst="rect">
            <a:avLst/>
          </a:prstGeom>
          <a:solidFill>
            <a:srgbClr val="000000">
              <a:alpha val="75000"/>
            </a:srgbClr>
          </a:solidFill>
          <a:ln w="12700">
            <a:miter lim="400000"/>
          </a:ln>
        </p:spPr>
        <p:txBody>
          <a:bodyPr lIns="34289" tIns="34289" rIns="34289" bIns="34289"/>
          <a:lstStyle/>
          <a:p>
            <a:pPr algn="r" defTabSz="685800"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556" name="Early detection:  screening…"/>
          <p:cNvSpPr txBox="1"/>
          <p:nvPr/>
        </p:nvSpPr>
        <p:spPr>
          <a:xfrm>
            <a:off x="3770783" y="2113251"/>
            <a:ext cx="5373217" cy="1051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 anchor="ctr">
            <a:spAutoFit/>
          </a:bodyPr>
          <a:lstStyle/>
          <a:p>
            <a:pPr marL="290512" indent="-176212" defTabSz="685800">
              <a:spcBef>
                <a:spcPts val="700"/>
              </a:spcBef>
              <a:buSzPct val="30000"/>
              <a:buBlip>
                <a:blip r:embed="rId5"/>
              </a:buBlip>
              <a:defRPr strike="sngStrike">
                <a:solidFill>
                  <a:srgbClr val="A9A9A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Early detection:  screening</a:t>
            </a:r>
          </a:p>
          <a:p>
            <a:pPr marL="290512" indent="-176212" defTabSz="685800">
              <a:spcBef>
                <a:spcPts val="700"/>
              </a:spcBef>
              <a:buSzPct val="30000"/>
              <a:buBlip>
                <a:blip r:embed="rId5"/>
              </a:buBlip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Adjuvant treatments (</a:t>
            </a:r>
            <a:r>
              <a:rPr b="1">
                <a:solidFill>
                  <a:srgbClr val="FFFB00"/>
                </a:solidFill>
              </a:rPr>
              <a:t>by the bucket</a:t>
            </a:r>
            <a:r>
              <a:t>)</a:t>
            </a:r>
          </a:p>
          <a:p>
            <a:pPr marL="290512" indent="-176212" defTabSz="685800">
              <a:spcBef>
                <a:spcPts val="700"/>
              </a:spcBef>
              <a:buSzPct val="30000"/>
              <a:buBlip>
                <a:blip r:embed="rId5"/>
              </a:buBlip>
              <a:defRPr strike="sngStrike">
                <a:solidFill>
                  <a:srgbClr val="A9A9A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Radiation dosing/schedules</a:t>
            </a:r>
          </a:p>
        </p:txBody>
      </p:sp>
      <p:sp>
        <p:nvSpPr>
          <p:cNvPr id="557" name="Advancements"/>
          <p:cNvSpPr txBox="1"/>
          <p:nvPr/>
        </p:nvSpPr>
        <p:spPr>
          <a:xfrm>
            <a:off x="3849567" y="1644791"/>
            <a:ext cx="1730349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rgbClr val="FFFB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Advancements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" name="top.png" descr="to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713849" cy="408256"/>
          </a:xfrm>
          <a:prstGeom prst="rect">
            <a:avLst/>
          </a:prstGeom>
          <a:ln w="12700">
            <a:miter lim="400000"/>
          </a:ln>
        </p:spPr>
      </p:pic>
      <p:sp>
        <p:nvSpPr>
          <p:cNvPr id="562" name="Approaches"/>
          <p:cNvSpPr txBox="1">
            <a:spLocks noGrp="1"/>
          </p:cNvSpPr>
          <p:nvPr>
            <p:ph type="title" idx="4294967295"/>
          </p:nvPr>
        </p:nvSpPr>
        <p:spPr>
          <a:xfrm>
            <a:off x="3939802" y="96582"/>
            <a:ext cx="7810501" cy="623345"/>
          </a:xfrm>
          <a:prstGeom prst="rect">
            <a:avLst/>
          </a:prstGeom>
        </p:spPr>
        <p:txBody>
          <a:bodyPr lIns="19050" tIns="19050" rIns="19050" bIns="19050"/>
          <a:lstStyle>
            <a:lvl1pPr algn="ctr" defTabSz="171450">
              <a:lnSpc>
                <a:spcPct val="80000"/>
              </a:lnSpc>
              <a:spcBef>
                <a:spcPts val="500"/>
              </a:spcBef>
              <a:defRPr sz="2600" spc="-26">
                <a:solidFill>
                  <a:srgbClr val="A21522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Approaches</a:t>
            </a:r>
          </a:p>
        </p:txBody>
      </p:sp>
      <p:sp>
        <p:nvSpPr>
          <p:cNvPr id="563" name="Rectangle"/>
          <p:cNvSpPr/>
          <p:nvPr/>
        </p:nvSpPr>
        <p:spPr>
          <a:xfrm>
            <a:off x="160759" y="1239975"/>
            <a:ext cx="1980978" cy="2995353"/>
          </a:xfrm>
          <a:prstGeom prst="rect">
            <a:avLst/>
          </a:prstGeom>
          <a:ln w="3175">
            <a:solidFill>
              <a:srgbClr val="555555"/>
            </a:solidFill>
            <a:miter lim="400000"/>
          </a:ln>
        </p:spPr>
        <p:txBody>
          <a:bodyPr lIns="19050" tIns="19050" rIns="19050" bIns="19050" anchor="ctr"/>
          <a:lstStyle/>
          <a:p>
            <a:pPr algn="ctr" defTabSz="309562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564" name="Rectangle"/>
          <p:cNvSpPr/>
          <p:nvPr/>
        </p:nvSpPr>
        <p:spPr>
          <a:xfrm>
            <a:off x="2387766" y="1239975"/>
            <a:ext cx="1980977" cy="2995353"/>
          </a:xfrm>
          <a:prstGeom prst="rect">
            <a:avLst/>
          </a:prstGeom>
          <a:ln w="3175">
            <a:solidFill>
              <a:srgbClr val="555555"/>
            </a:solidFill>
            <a:miter lim="400000"/>
          </a:ln>
        </p:spPr>
        <p:txBody>
          <a:bodyPr lIns="19050" tIns="19050" rIns="19050" bIns="19050" anchor="ctr"/>
          <a:lstStyle/>
          <a:p>
            <a:pPr algn="ctr" defTabSz="309562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565" name="Rectangle"/>
          <p:cNvSpPr/>
          <p:nvPr/>
        </p:nvSpPr>
        <p:spPr>
          <a:xfrm>
            <a:off x="4573587" y="1239975"/>
            <a:ext cx="1980978" cy="2995353"/>
          </a:xfrm>
          <a:prstGeom prst="rect">
            <a:avLst/>
          </a:prstGeom>
          <a:ln w="3175">
            <a:solidFill>
              <a:srgbClr val="555555"/>
            </a:solidFill>
            <a:miter lim="400000"/>
          </a:ln>
        </p:spPr>
        <p:txBody>
          <a:bodyPr lIns="19050" tIns="19050" rIns="19050" bIns="19050" anchor="ctr"/>
          <a:lstStyle/>
          <a:p>
            <a:pPr algn="ctr" defTabSz="309562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566" name="breast-lift-surgery.jpg" descr="breast-lift-surgery.jpg"/>
          <p:cNvPicPr>
            <a:picLocks noChangeAspect="1"/>
          </p:cNvPicPr>
          <p:nvPr/>
        </p:nvPicPr>
        <p:blipFill>
          <a:blip r:embed="rId4"/>
          <a:srcRect l="3130" r="3130"/>
          <a:stretch>
            <a:fillRect/>
          </a:stretch>
        </p:blipFill>
        <p:spPr>
          <a:xfrm>
            <a:off x="175046" y="1716225"/>
            <a:ext cx="1961928" cy="1393739"/>
          </a:xfrm>
          <a:prstGeom prst="rect">
            <a:avLst/>
          </a:prstGeom>
          <a:ln w="12700">
            <a:miter lim="400000"/>
          </a:ln>
        </p:spPr>
      </p:pic>
      <p:sp>
        <p:nvSpPr>
          <p:cNvPr id="567" name="Surgery"/>
          <p:cNvSpPr txBox="1"/>
          <p:nvPr/>
        </p:nvSpPr>
        <p:spPr>
          <a:xfrm>
            <a:off x="169908" y="1239975"/>
            <a:ext cx="2014601" cy="476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 defTabSz="171450">
              <a:lnSpc>
                <a:spcPct val="80000"/>
              </a:lnSpc>
              <a:spcBef>
                <a:spcPts val="500"/>
              </a:spcBef>
              <a:defRPr sz="1400" b="1" spc="-14">
                <a:solidFill>
                  <a:srgbClr val="FE504C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Surgery</a:t>
            </a:r>
          </a:p>
        </p:txBody>
      </p:sp>
      <p:sp>
        <p:nvSpPr>
          <p:cNvPr id="568" name="Curative…"/>
          <p:cNvSpPr txBox="1"/>
          <p:nvPr/>
        </p:nvSpPr>
        <p:spPr>
          <a:xfrm>
            <a:off x="237827" y="3206721"/>
            <a:ext cx="1817316" cy="623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pPr algn="ctr" defTabSz="171450">
              <a:lnSpc>
                <a:spcPct val="110000"/>
              </a:lnSpc>
              <a:defRPr sz="1000" spc="0">
                <a:solidFill>
                  <a:srgbClr val="555555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Curative</a:t>
            </a:r>
          </a:p>
          <a:p>
            <a:pPr algn="ctr" defTabSz="171450">
              <a:lnSpc>
                <a:spcPct val="110000"/>
              </a:lnSpc>
              <a:defRPr sz="1000" spc="0">
                <a:solidFill>
                  <a:srgbClr val="555555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Nodal</a:t>
            </a:r>
          </a:p>
        </p:txBody>
      </p:sp>
      <p:sp>
        <p:nvSpPr>
          <p:cNvPr id="569" name="Radiation"/>
          <p:cNvSpPr txBox="1"/>
          <p:nvPr/>
        </p:nvSpPr>
        <p:spPr>
          <a:xfrm>
            <a:off x="2398227" y="1645752"/>
            <a:ext cx="2014602" cy="476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 defTabSz="171450">
              <a:lnSpc>
                <a:spcPct val="80000"/>
              </a:lnSpc>
              <a:spcBef>
                <a:spcPts val="500"/>
              </a:spcBef>
              <a:defRPr sz="1400" b="1" spc="-14">
                <a:solidFill>
                  <a:srgbClr val="FE504C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Radiation</a:t>
            </a:r>
          </a:p>
        </p:txBody>
      </p:sp>
      <p:sp>
        <p:nvSpPr>
          <p:cNvPr id="570" name="Prevent local or…"/>
          <p:cNvSpPr txBox="1"/>
          <p:nvPr/>
        </p:nvSpPr>
        <p:spPr>
          <a:xfrm>
            <a:off x="2476883" y="3206721"/>
            <a:ext cx="1817317" cy="623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pPr algn="ctr" defTabSz="171450">
              <a:lnSpc>
                <a:spcPct val="110000"/>
              </a:lnSpc>
              <a:defRPr sz="1000" spc="0">
                <a:solidFill>
                  <a:srgbClr val="555555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Prevent local or</a:t>
            </a:r>
          </a:p>
          <a:p>
            <a:pPr algn="ctr" defTabSz="171450">
              <a:lnSpc>
                <a:spcPct val="110000"/>
              </a:lnSpc>
              <a:defRPr sz="1000" spc="0">
                <a:solidFill>
                  <a:srgbClr val="555555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regional relapse</a:t>
            </a:r>
          </a:p>
        </p:txBody>
      </p:sp>
      <p:sp>
        <p:nvSpPr>
          <p:cNvPr id="571" name="Systemic Rx"/>
          <p:cNvSpPr txBox="1"/>
          <p:nvPr/>
        </p:nvSpPr>
        <p:spPr>
          <a:xfrm>
            <a:off x="4572000" y="1645752"/>
            <a:ext cx="2014601" cy="476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 defTabSz="171450">
              <a:lnSpc>
                <a:spcPct val="80000"/>
              </a:lnSpc>
              <a:spcBef>
                <a:spcPts val="500"/>
              </a:spcBef>
              <a:defRPr sz="1400" b="1" spc="-14">
                <a:solidFill>
                  <a:srgbClr val="FE504C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Systemic Rx</a:t>
            </a:r>
          </a:p>
        </p:txBody>
      </p:sp>
      <p:sp>
        <p:nvSpPr>
          <p:cNvPr id="572" name="Chemotherapy…"/>
          <p:cNvSpPr txBox="1"/>
          <p:nvPr/>
        </p:nvSpPr>
        <p:spPr>
          <a:xfrm>
            <a:off x="4650655" y="3206721"/>
            <a:ext cx="1817316" cy="623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pPr algn="ctr" defTabSz="171450">
              <a:lnSpc>
                <a:spcPct val="110000"/>
              </a:lnSpc>
              <a:defRPr sz="1000" spc="0">
                <a:solidFill>
                  <a:srgbClr val="555555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Chemotherapy</a:t>
            </a:r>
          </a:p>
          <a:p>
            <a:pPr algn="ctr" defTabSz="171450">
              <a:lnSpc>
                <a:spcPct val="110000"/>
              </a:lnSpc>
              <a:defRPr sz="1000" spc="0">
                <a:solidFill>
                  <a:srgbClr val="555555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Hormonal Rx</a:t>
            </a:r>
          </a:p>
          <a:p>
            <a:pPr algn="ctr" defTabSz="171450">
              <a:lnSpc>
                <a:spcPct val="110000"/>
              </a:lnSpc>
              <a:defRPr sz="1000" spc="0">
                <a:solidFill>
                  <a:srgbClr val="555555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Targeted Therapy</a:t>
            </a:r>
          </a:p>
        </p:txBody>
      </p:sp>
      <p:pic>
        <p:nvPicPr>
          <p:cNvPr id="573" name="radiationtherapy_170208_018.jpg" descr="radiationtherapy_170208_018.jpg"/>
          <p:cNvPicPr>
            <a:picLocks noChangeAspect="1"/>
          </p:cNvPicPr>
          <p:nvPr/>
        </p:nvPicPr>
        <p:blipFill>
          <a:blip r:embed="rId5"/>
          <a:srcRect l="3196" r="3196"/>
          <a:stretch>
            <a:fillRect/>
          </a:stretch>
        </p:blipFill>
        <p:spPr>
          <a:xfrm>
            <a:off x="2399778" y="1716225"/>
            <a:ext cx="1956953" cy="1393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574" name="Cash and pills.jpg" descr="Cash and pills.jpg"/>
          <p:cNvPicPr>
            <a:picLocks noChangeAspect="1"/>
          </p:cNvPicPr>
          <p:nvPr/>
        </p:nvPicPr>
        <p:blipFill>
          <a:blip r:embed="rId6"/>
          <a:srcRect l="2988" r="2988"/>
          <a:stretch>
            <a:fillRect/>
          </a:stretch>
        </p:blipFill>
        <p:spPr>
          <a:xfrm>
            <a:off x="4583038" y="1716225"/>
            <a:ext cx="1971452" cy="13937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79" name="Group"/>
          <p:cNvGrpSpPr/>
          <p:nvPr/>
        </p:nvGrpSpPr>
        <p:grpSpPr>
          <a:xfrm>
            <a:off x="6837752" y="1239975"/>
            <a:ext cx="2014601" cy="2995353"/>
            <a:chOff x="0" y="0"/>
            <a:chExt cx="2014600" cy="2995352"/>
          </a:xfrm>
        </p:grpSpPr>
        <p:sp>
          <p:nvSpPr>
            <p:cNvPr id="575" name="Rectangle"/>
            <p:cNvSpPr/>
            <p:nvPr/>
          </p:nvSpPr>
          <p:spPr>
            <a:xfrm>
              <a:off x="16811" y="0"/>
              <a:ext cx="1980978" cy="2995353"/>
            </a:xfrm>
            <a:prstGeom prst="rect">
              <a:avLst/>
            </a:prstGeom>
            <a:noFill/>
            <a:ln w="3175" cap="flat">
              <a:solidFill>
                <a:srgbClr val="555555"/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2">
                <a:defRPr sz="1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576" name="ImmunoRx"/>
            <p:cNvSpPr txBox="1"/>
            <p:nvPr/>
          </p:nvSpPr>
          <p:spPr>
            <a:xfrm>
              <a:off x="0" y="16977"/>
              <a:ext cx="2014601" cy="4762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 defTabSz="171450">
                <a:lnSpc>
                  <a:spcPct val="80000"/>
                </a:lnSpc>
                <a:spcBef>
                  <a:spcPts val="500"/>
                </a:spcBef>
                <a:defRPr sz="1400" b="1" spc="-14">
                  <a:solidFill>
                    <a:srgbClr val="FE504C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ImmunoRx</a:t>
              </a:r>
            </a:p>
          </p:txBody>
        </p:sp>
        <p:sp>
          <p:nvSpPr>
            <p:cNvPr id="577" name="Triple negative CA"/>
            <p:cNvSpPr txBox="1"/>
            <p:nvPr/>
          </p:nvSpPr>
          <p:spPr>
            <a:xfrm>
              <a:off x="93879" y="1966745"/>
              <a:ext cx="1817317" cy="6233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 defTabSz="171450">
                <a:lnSpc>
                  <a:spcPct val="110000"/>
                </a:lnSpc>
                <a:defRPr sz="1000" spc="0">
                  <a:solidFill>
                    <a:srgbClr val="555555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lvl1pPr>
            </a:lstStyle>
            <a:p>
              <a:r>
                <a:t>Triple negative CA</a:t>
              </a:r>
            </a:p>
          </p:txBody>
        </p:sp>
        <p:pic>
          <p:nvPicPr>
            <p:cNvPr id="578" name="cover_large.jpg" descr="cover_large.jpg"/>
            <p:cNvPicPr>
              <a:picLocks noChangeAspect="1"/>
            </p:cNvPicPr>
            <p:nvPr/>
          </p:nvPicPr>
          <p:blipFill>
            <a:blip r:embed="rId7"/>
            <a:srcRect t="22994" b="22994"/>
            <a:stretch>
              <a:fillRect/>
            </a:stretch>
          </p:blipFill>
          <p:spPr>
            <a:xfrm>
              <a:off x="26262" y="476250"/>
              <a:ext cx="1971453" cy="13937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80" name="Radiation"/>
          <p:cNvSpPr txBox="1"/>
          <p:nvPr/>
        </p:nvSpPr>
        <p:spPr>
          <a:xfrm>
            <a:off x="2350361" y="1238388"/>
            <a:ext cx="2014601" cy="476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 defTabSz="171450">
              <a:lnSpc>
                <a:spcPct val="80000"/>
              </a:lnSpc>
              <a:spcBef>
                <a:spcPts val="500"/>
              </a:spcBef>
              <a:defRPr sz="1400" b="1" spc="-14">
                <a:solidFill>
                  <a:srgbClr val="FE504C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Radiation</a:t>
            </a:r>
          </a:p>
        </p:txBody>
      </p:sp>
      <p:sp>
        <p:nvSpPr>
          <p:cNvPr id="581" name="Systemic Rx"/>
          <p:cNvSpPr txBox="1"/>
          <p:nvPr/>
        </p:nvSpPr>
        <p:spPr>
          <a:xfrm>
            <a:off x="4541551" y="1239975"/>
            <a:ext cx="2014601" cy="476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 defTabSz="171450">
              <a:lnSpc>
                <a:spcPct val="80000"/>
              </a:lnSpc>
              <a:spcBef>
                <a:spcPts val="500"/>
              </a:spcBef>
              <a:defRPr sz="1400" b="1" spc="-14">
                <a:solidFill>
                  <a:srgbClr val="FE504C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Systemic Rx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9" grpId="1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top.png" descr="to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713849" cy="408256"/>
          </a:xfrm>
          <a:prstGeom prst="rect">
            <a:avLst/>
          </a:prstGeom>
          <a:ln w="12700">
            <a:miter lim="400000"/>
          </a:ln>
        </p:spPr>
      </p:pic>
      <p:sp>
        <p:nvSpPr>
          <p:cNvPr id="586" name="Approaches"/>
          <p:cNvSpPr txBox="1">
            <a:spLocks noGrp="1"/>
          </p:cNvSpPr>
          <p:nvPr>
            <p:ph type="title" idx="4294967295"/>
          </p:nvPr>
        </p:nvSpPr>
        <p:spPr>
          <a:xfrm>
            <a:off x="3939802" y="96582"/>
            <a:ext cx="7810501" cy="623345"/>
          </a:xfrm>
          <a:prstGeom prst="rect">
            <a:avLst/>
          </a:prstGeom>
        </p:spPr>
        <p:txBody>
          <a:bodyPr lIns="19050" tIns="19050" rIns="19050" bIns="19050"/>
          <a:lstStyle>
            <a:lvl1pPr algn="ctr" defTabSz="171450">
              <a:lnSpc>
                <a:spcPct val="80000"/>
              </a:lnSpc>
              <a:spcBef>
                <a:spcPts val="500"/>
              </a:spcBef>
              <a:defRPr sz="2600" spc="-26">
                <a:solidFill>
                  <a:srgbClr val="A21522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Approaches</a:t>
            </a:r>
          </a:p>
        </p:txBody>
      </p:sp>
      <p:sp>
        <p:nvSpPr>
          <p:cNvPr id="587" name="Rectangle"/>
          <p:cNvSpPr/>
          <p:nvPr/>
        </p:nvSpPr>
        <p:spPr>
          <a:xfrm>
            <a:off x="239294" y="1005355"/>
            <a:ext cx="1980978" cy="2995353"/>
          </a:xfrm>
          <a:prstGeom prst="rect">
            <a:avLst/>
          </a:prstGeom>
          <a:ln w="3175">
            <a:solidFill>
              <a:srgbClr val="555555"/>
            </a:solidFill>
            <a:miter lim="400000"/>
          </a:ln>
        </p:spPr>
        <p:txBody>
          <a:bodyPr lIns="19050" tIns="19050" rIns="19050" bIns="19050" anchor="ctr"/>
          <a:lstStyle/>
          <a:p>
            <a:pPr algn="ctr" defTabSz="309562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588" name="Systemic Rx"/>
          <p:cNvSpPr txBox="1"/>
          <p:nvPr/>
        </p:nvSpPr>
        <p:spPr>
          <a:xfrm>
            <a:off x="237706" y="1411132"/>
            <a:ext cx="2014602" cy="476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 defTabSz="171450">
              <a:lnSpc>
                <a:spcPct val="80000"/>
              </a:lnSpc>
              <a:spcBef>
                <a:spcPts val="500"/>
              </a:spcBef>
              <a:defRPr sz="1400" b="1" spc="-14">
                <a:solidFill>
                  <a:srgbClr val="FE504C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Systemic Rx</a:t>
            </a:r>
          </a:p>
        </p:txBody>
      </p:sp>
      <p:sp>
        <p:nvSpPr>
          <p:cNvPr id="589" name="Chemotherapy…"/>
          <p:cNvSpPr txBox="1"/>
          <p:nvPr/>
        </p:nvSpPr>
        <p:spPr>
          <a:xfrm>
            <a:off x="316362" y="2972101"/>
            <a:ext cx="1817316" cy="623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pPr algn="ctr" defTabSz="171450">
              <a:lnSpc>
                <a:spcPct val="110000"/>
              </a:lnSpc>
              <a:defRPr sz="1000" spc="0">
                <a:solidFill>
                  <a:srgbClr val="555555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Chemotherapy</a:t>
            </a:r>
          </a:p>
          <a:p>
            <a:pPr algn="ctr" defTabSz="171450">
              <a:lnSpc>
                <a:spcPct val="110000"/>
              </a:lnSpc>
              <a:defRPr sz="1000" spc="0">
                <a:solidFill>
                  <a:srgbClr val="555555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Hormonal Rx</a:t>
            </a:r>
          </a:p>
          <a:p>
            <a:pPr algn="ctr" defTabSz="171450">
              <a:lnSpc>
                <a:spcPct val="110000"/>
              </a:lnSpc>
              <a:defRPr sz="1000" spc="0">
                <a:solidFill>
                  <a:srgbClr val="555555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Targeted Therapy</a:t>
            </a:r>
          </a:p>
        </p:txBody>
      </p:sp>
      <p:pic>
        <p:nvPicPr>
          <p:cNvPr id="590" name="Pills-on-white.jpg" descr="Pills-on-white.jpg"/>
          <p:cNvPicPr>
            <a:picLocks noChangeAspect="1"/>
          </p:cNvPicPr>
          <p:nvPr/>
        </p:nvPicPr>
        <p:blipFill>
          <a:blip r:embed="rId4"/>
          <a:srcRect l="10242" r="10242"/>
          <a:stretch>
            <a:fillRect/>
          </a:stretch>
        </p:blipFill>
        <p:spPr>
          <a:xfrm>
            <a:off x="248744" y="1481605"/>
            <a:ext cx="1971453" cy="1393739"/>
          </a:xfrm>
          <a:prstGeom prst="rect">
            <a:avLst/>
          </a:prstGeom>
          <a:ln w="12700">
            <a:miter lim="400000"/>
          </a:ln>
        </p:spPr>
      </p:pic>
      <p:sp>
        <p:nvSpPr>
          <p:cNvPr id="591" name="Systemic Rx"/>
          <p:cNvSpPr txBox="1"/>
          <p:nvPr/>
        </p:nvSpPr>
        <p:spPr>
          <a:xfrm>
            <a:off x="207258" y="1005355"/>
            <a:ext cx="2014601" cy="476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 defTabSz="171450">
              <a:lnSpc>
                <a:spcPct val="80000"/>
              </a:lnSpc>
              <a:spcBef>
                <a:spcPts val="500"/>
              </a:spcBef>
              <a:defRPr sz="1400" b="1" spc="-14">
                <a:solidFill>
                  <a:srgbClr val="FE504C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Systemic Rx</a:t>
            </a:r>
          </a:p>
        </p:txBody>
      </p:sp>
      <p:sp>
        <p:nvSpPr>
          <p:cNvPr id="592" name="Who needs treatment?…"/>
          <p:cNvSpPr txBox="1">
            <a:spLocks noGrp="1"/>
          </p:cNvSpPr>
          <p:nvPr>
            <p:ph type="body" sz="half" idx="4294967295"/>
          </p:nvPr>
        </p:nvSpPr>
        <p:spPr>
          <a:xfrm>
            <a:off x="2617068" y="1022463"/>
            <a:ext cx="5799997" cy="2961137"/>
          </a:xfrm>
          <a:prstGeom prst="rect">
            <a:avLst/>
          </a:prstGeom>
        </p:spPr>
        <p:txBody>
          <a:bodyPr lIns="34289" tIns="34289" rIns="34289" bIns="34289"/>
          <a:lstStyle/>
          <a:p>
            <a:pPr marL="200025" indent="-200025" defTabSz="685800">
              <a:spcBef>
                <a:spcPts val="0"/>
              </a:spcBef>
              <a:buClrTx/>
              <a:buFontTx/>
              <a:buChar char="–"/>
              <a:defRPr sz="1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b="1" dirty="0">
                <a:solidFill>
                  <a:srgbClr val="0433FF"/>
                </a:solidFill>
              </a:rPr>
              <a:t>Who needs treatment?</a:t>
            </a:r>
          </a:p>
          <a:p>
            <a:pPr marL="657225" lvl="1" indent="-200025" defTabSz="685800">
              <a:spcBef>
                <a:spcPts val="0"/>
              </a:spcBef>
              <a:buClrTx/>
              <a:buFontTx/>
              <a:buChar char="–"/>
              <a:defRPr sz="1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most benefit</a:t>
            </a:r>
          </a:p>
          <a:p>
            <a:pPr marL="657225" lvl="1" indent="-200025" defTabSz="685800">
              <a:spcBef>
                <a:spcPts val="0"/>
              </a:spcBef>
              <a:buClrTx/>
              <a:buFontTx/>
              <a:buChar char="–"/>
              <a:defRPr sz="1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amount of benefit depends on risk, ~ 30% less</a:t>
            </a:r>
          </a:p>
          <a:p>
            <a:pPr marL="1114425" lvl="2" indent="-200025" defTabSz="685800">
              <a:spcBef>
                <a:spcPts val="0"/>
              </a:spcBef>
              <a:spcAft>
                <a:spcPts val="2000"/>
              </a:spcAft>
              <a:buClrTx/>
              <a:buFontTx/>
              <a:buChar char="–"/>
              <a:defRPr sz="1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about 1 of 3 lives could be saved</a:t>
            </a:r>
          </a:p>
          <a:p>
            <a:pPr marL="200025" indent="-200025" defTabSz="685800">
              <a:spcBef>
                <a:spcPts val="0"/>
              </a:spcBef>
              <a:buClrTx/>
              <a:buFontTx/>
              <a:buChar char="–"/>
              <a:defRPr sz="1400" b="1">
                <a:solidFill>
                  <a:srgbClr val="0433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What type of treatment?</a:t>
            </a:r>
          </a:p>
          <a:p>
            <a:pPr marL="657225" lvl="1" indent="-200025" defTabSz="685800">
              <a:spcBef>
                <a:spcPts val="0"/>
              </a:spcBef>
              <a:buClrTx/>
              <a:buFontTx/>
              <a:buChar char="–"/>
              <a:defRPr sz="1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Type of cancer</a:t>
            </a:r>
          </a:p>
          <a:p>
            <a:pPr marL="657225" lvl="1" indent="-200025" defTabSz="685800">
              <a:spcBef>
                <a:spcPts val="0"/>
              </a:spcBef>
              <a:buClrTx/>
              <a:buFontTx/>
              <a:buChar char="–"/>
              <a:defRPr sz="1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High risk:  more treatment?  chemo?</a:t>
            </a:r>
          </a:p>
          <a:p>
            <a:pPr marL="657225" lvl="1" indent="-200025" defTabSz="685800">
              <a:spcBef>
                <a:spcPts val="0"/>
              </a:spcBef>
              <a:buClrTx/>
              <a:buFontTx/>
              <a:buChar char="–"/>
              <a:defRPr sz="1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Only if benefit proven:  choosing treatments based on the cancer features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6" name="top.png" descr="to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713849" cy="408256"/>
          </a:xfrm>
          <a:prstGeom prst="rect">
            <a:avLst/>
          </a:prstGeom>
          <a:ln w="12700">
            <a:miter lim="400000"/>
          </a:ln>
        </p:spPr>
      </p:pic>
      <p:sp>
        <p:nvSpPr>
          <p:cNvPr id="597" name="NHS Predict"/>
          <p:cNvSpPr txBox="1">
            <a:spLocks noGrp="1"/>
          </p:cNvSpPr>
          <p:nvPr>
            <p:ph type="title" idx="4294967295"/>
          </p:nvPr>
        </p:nvSpPr>
        <p:spPr>
          <a:xfrm>
            <a:off x="3939802" y="96582"/>
            <a:ext cx="7810501" cy="623345"/>
          </a:xfrm>
          <a:prstGeom prst="rect">
            <a:avLst/>
          </a:prstGeom>
        </p:spPr>
        <p:txBody>
          <a:bodyPr lIns="19050" tIns="19050" rIns="19050" bIns="19050"/>
          <a:lstStyle>
            <a:lvl1pPr algn="ctr" defTabSz="171450">
              <a:lnSpc>
                <a:spcPct val="80000"/>
              </a:lnSpc>
              <a:spcBef>
                <a:spcPts val="500"/>
              </a:spcBef>
              <a:defRPr sz="2600" spc="-26">
                <a:solidFill>
                  <a:srgbClr val="A21522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NHS Predict</a:t>
            </a:r>
          </a:p>
        </p:txBody>
      </p:sp>
      <p:pic>
        <p:nvPicPr>
          <p:cNvPr id="598" name="IMG_8100.jpg" descr="IMG_8100.jp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211067" y="588053"/>
            <a:ext cx="2447161" cy="3623218"/>
          </a:xfrm>
          <a:prstGeom prst="rect">
            <a:avLst/>
          </a:prstGeom>
          <a:ln w="12700">
            <a:miter lim="400000"/>
          </a:ln>
        </p:spPr>
      </p:pic>
      <p:pic>
        <p:nvPicPr>
          <p:cNvPr id="599" name="IMG_8101.jpg" descr="IMG_8101.jpg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2895074" y="588053"/>
            <a:ext cx="2350826" cy="3623218"/>
          </a:xfrm>
          <a:prstGeom prst="rect">
            <a:avLst/>
          </a:prstGeom>
          <a:ln w="12700">
            <a:miter lim="400000"/>
          </a:ln>
        </p:spPr>
      </p:pic>
      <p:pic>
        <p:nvPicPr>
          <p:cNvPr id="600" name="IMG_8102.jpg" descr="IMG_8102.jpg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5649970" y="970887"/>
            <a:ext cx="3257047" cy="32017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" name="Medicine5.jpg" descr="Medicine5.jpg"/>
          <p:cNvPicPr>
            <a:picLocks/>
          </p:cNvPicPr>
          <p:nvPr/>
        </p:nvPicPr>
        <p:blipFill>
          <a:blip r:embed="rId2"/>
          <a:srcRect t="12307" b="12307"/>
          <a:stretch>
            <a:fillRect/>
          </a:stretch>
        </p:blipFill>
        <p:spPr>
          <a:xfrm>
            <a:off x="0" y="0"/>
            <a:ext cx="9144084" cy="5150187"/>
          </a:xfrm>
          <a:prstGeom prst="rect">
            <a:avLst/>
          </a:prstGeom>
          <a:ln w="12700">
            <a:miter lim="400000"/>
          </a:ln>
        </p:spPr>
      </p:pic>
      <p:sp>
        <p:nvSpPr>
          <p:cNvPr id="605" name="Rectangle"/>
          <p:cNvSpPr/>
          <p:nvPr/>
        </p:nvSpPr>
        <p:spPr>
          <a:xfrm>
            <a:off x="2465765" y="1267808"/>
            <a:ext cx="6678236" cy="1789996"/>
          </a:xfrm>
          <a:prstGeom prst="rect">
            <a:avLst/>
          </a:prstGeom>
          <a:solidFill>
            <a:srgbClr val="000000">
              <a:alpha val="75000"/>
            </a:srgbClr>
          </a:solidFill>
          <a:ln w="12700">
            <a:miter lim="400000"/>
          </a:ln>
        </p:spPr>
        <p:txBody>
          <a:bodyPr lIns="34289" tIns="34289" rIns="34289" bIns="34289"/>
          <a:lstStyle/>
          <a:p>
            <a:pPr algn="r" defTabSz="685800"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606" name="Hormone Receptor + (ER or PR)+ Breast Cancer…"/>
          <p:cNvSpPr txBox="1"/>
          <p:nvPr/>
        </p:nvSpPr>
        <p:spPr>
          <a:xfrm>
            <a:off x="2623355" y="1407940"/>
            <a:ext cx="5986424" cy="1509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 anchor="ctr">
            <a:spAutoFit/>
          </a:bodyPr>
          <a:lstStyle/>
          <a:p>
            <a:pPr defTabSz="685800">
              <a:defRPr b="1">
                <a:solidFill>
                  <a:srgbClr val="FFFB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Hormone Receptor + (ER or PR)+ Breast Cancer</a:t>
            </a:r>
          </a:p>
          <a:p>
            <a:pPr defTabSz="685800"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596900" indent="-266700" defTabSz="685800">
              <a:buClr>
                <a:srgbClr val="FFFFFF"/>
              </a:buClr>
              <a:buSzPct val="100000"/>
              <a:buChar char="๏"/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Anti-estrogens</a:t>
            </a:r>
          </a:p>
          <a:p>
            <a:pPr marL="596900" indent="-266700" defTabSz="685800">
              <a:buClr>
                <a:srgbClr val="FFFFFF"/>
              </a:buClr>
              <a:buSzPct val="100000"/>
              <a:buChar char="๏"/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Menopause</a:t>
            </a:r>
          </a:p>
          <a:p>
            <a:pPr marL="596900" indent="-266700" defTabSz="685800">
              <a:buClr>
                <a:srgbClr val="FFFFFF"/>
              </a:buClr>
              <a:buSzPct val="100000"/>
              <a:buChar char="๏"/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Newer therapies:  CDK 4/6 inhibitors (abemaciclib)</a:t>
            </a:r>
          </a:p>
        </p:txBody>
      </p:sp>
      <p:sp>
        <p:nvSpPr>
          <p:cNvPr id="607" name="Rectangle"/>
          <p:cNvSpPr/>
          <p:nvPr/>
        </p:nvSpPr>
        <p:spPr>
          <a:xfrm>
            <a:off x="2350382" y="1267808"/>
            <a:ext cx="117766" cy="1789996"/>
          </a:xfrm>
          <a:prstGeom prst="rect">
            <a:avLst/>
          </a:prstGeom>
          <a:solidFill>
            <a:srgbClr val="2F1A45"/>
          </a:solidFill>
          <a:ln w="12700">
            <a:miter lim="400000"/>
          </a:ln>
        </p:spPr>
        <p:txBody>
          <a:bodyPr lIns="34289" tIns="34289" rIns="34289" bIns="34289"/>
          <a:lstStyle/>
          <a:p>
            <a:pPr algn="r" defTabSz="685800">
              <a:defRPr>
                <a:solidFill>
                  <a:srgbClr val="A69C95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608" name="Rectangle"/>
          <p:cNvSpPr/>
          <p:nvPr/>
        </p:nvSpPr>
        <p:spPr>
          <a:xfrm>
            <a:off x="5152" y="4293082"/>
            <a:ext cx="9133697" cy="850289"/>
          </a:xfrm>
          <a:prstGeom prst="rect">
            <a:avLst/>
          </a:prstGeom>
          <a:solidFill>
            <a:srgbClr val="000000">
              <a:alpha val="75000"/>
            </a:srgbClr>
          </a:solidFill>
          <a:ln w="12700">
            <a:miter lim="400000"/>
          </a:ln>
        </p:spPr>
        <p:txBody>
          <a:bodyPr lIns="34289" tIns="34289" rIns="34289" bIns="34289"/>
          <a:lstStyle/>
          <a:p>
            <a:pPr algn="r" defTabSz="685800"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609" name="Rectangle"/>
          <p:cNvSpPr txBox="1"/>
          <p:nvPr/>
        </p:nvSpPr>
        <p:spPr>
          <a:xfrm>
            <a:off x="5152" y="3994521"/>
            <a:ext cx="9117028" cy="478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/>
          <a:lstStyle>
            <a:lvl1pPr algn="r" defTabSz="685800">
              <a:defRPr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 </a:t>
            </a:r>
          </a:p>
        </p:txBody>
      </p:sp>
      <p:pic>
        <p:nvPicPr>
          <p:cNvPr id="610" name="uOttawa_HOR_WHITE.png" descr="uOttawa_HOR_WHIT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3173" y="4676286"/>
            <a:ext cx="1231213" cy="329307"/>
          </a:xfrm>
          <a:prstGeom prst="rect">
            <a:avLst/>
          </a:prstGeom>
          <a:ln w="12700">
            <a:miter lim="400000"/>
          </a:ln>
        </p:spPr>
      </p:pic>
      <p:pic>
        <p:nvPicPr>
          <p:cNvPr id="611" name="top.png" descr="top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1" y="-51675"/>
            <a:ext cx="9107370" cy="3827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Rectangle"/>
          <p:cNvSpPr txBox="1"/>
          <p:nvPr/>
        </p:nvSpPr>
        <p:spPr>
          <a:xfrm>
            <a:off x="5152" y="3994521"/>
            <a:ext cx="9117028" cy="478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/>
          <a:lstStyle>
            <a:lvl1pPr algn="r" defTabSz="685800">
              <a:defRPr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 </a:t>
            </a:r>
          </a:p>
        </p:txBody>
      </p:sp>
      <p:pic>
        <p:nvPicPr>
          <p:cNvPr id="464" name="uOttawa_HOR_WHITE.png" descr="uOttawa_HOR_WHIT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3173" y="4676286"/>
            <a:ext cx="1231213" cy="329307"/>
          </a:xfrm>
          <a:prstGeom prst="rect">
            <a:avLst/>
          </a:prstGeom>
          <a:ln w="12700">
            <a:miter lim="400000"/>
          </a:ln>
        </p:spPr>
      </p:pic>
      <p:pic>
        <p:nvPicPr>
          <p:cNvPr id="465" name="top.png" descr="to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1" y="-51675"/>
            <a:ext cx="9107370" cy="382767"/>
          </a:xfrm>
          <a:prstGeom prst="rect">
            <a:avLst/>
          </a:prstGeom>
          <a:ln w="12700">
            <a:miter lim="400000"/>
          </a:ln>
        </p:spPr>
      </p:pic>
      <p:pic>
        <p:nvPicPr>
          <p:cNvPr id="466" name="CBCN Lecture EBC June 2022.png" descr="CBCN Lecture EBC June 2022.png"/>
          <p:cNvPicPr>
            <a:picLocks noChangeAspect="1"/>
          </p:cNvPicPr>
          <p:nvPr/>
        </p:nvPicPr>
        <p:blipFill>
          <a:blip r:embed="rId4"/>
          <a:srcRect t="7546" b="48744"/>
          <a:stretch>
            <a:fillRect/>
          </a:stretch>
        </p:blipFill>
        <p:spPr>
          <a:xfrm>
            <a:off x="105231" y="597532"/>
            <a:ext cx="5048920" cy="3636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467" name="CBCN Lecture EBC June 2022.png" descr="CBCN Lecture EBC June 2022.png"/>
          <p:cNvPicPr>
            <a:picLocks/>
          </p:cNvPicPr>
          <p:nvPr/>
        </p:nvPicPr>
        <p:blipFill>
          <a:blip r:embed="rId4"/>
          <a:srcRect t="50000"/>
          <a:stretch>
            <a:fillRect/>
          </a:stretch>
        </p:blipFill>
        <p:spPr>
          <a:xfrm>
            <a:off x="5027453" y="530596"/>
            <a:ext cx="4220273" cy="3616402"/>
          </a:xfrm>
          <a:prstGeom prst="rect">
            <a:avLst/>
          </a:prstGeom>
          <a:ln w="12700">
            <a:miter lim="400000"/>
          </a:ln>
        </p:spPr>
      </p:pic>
      <p:sp>
        <p:nvSpPr>
          <p:cNvPr id="468" name="Rectangle"/>
          <p:cNvSpPr/>
          <p:nvPr/>
        </p:nvSpPr>
        <p:spPr>
          <a:xfrm>
            <a:off x="7563243" y="1400652"/>
            <a:ext cx="1161007" cy="794061"/>
          </a:xfrm>
          <a:prstGeom prst="rect">
            <a:avLst/>
          </a:prstGeom>
          <a:solidFill>
            <a:srgbClr val="89C4C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3" name="Medicine5.jpg" descr="Medicine5.jpg"/>
          <p:cNvPicPr>
            <a:picLocks/>
          </p:cNvPicPr>
          <p:nvPr/>
        </p:nvPicPr>
        <p:blipFill>
          <a:blip r:embed="rId2"/>
          <a:srcRect t="12307" b="12307"/>
          <a:stretch>
            <a:fillRect/>
          </a:stretch>
        </p:blipFill>
        <p:spPr>
          <a:xfrm>
            <a:off x="0" y="0"/>
            <a:ext cx="9144084" cy="5150187"/>
          </a:xfrm>
          <a:prstGeom prst="rect">
            <a:avLst/>
          </a:prstGeom>
          <a:ln w="12700">
            <a:miter lim="400000"/>
          </a:ln>
        </p:spPr>
      </p:pic>
      <p:sp>
        <p:nvSpPr>
          <p:cNvPr id="614" name="Rectangle"/>
          <p:cNvSpPr/>
          <p:nvPr/>
        </p:nvSpPr>
        <p:spPr>
          <a:xfrm>
            <a:off x="2465765" y="1267808"/>
            <a:ext cx="6678236" cy="1789996"/>
          </a:xfrm>
          <a:prstGeom prst="rect">
            <a:avLst/>
          </a:prstGeom>
          <a:solidFill>
            <a:srgbClr val="000000">
              <a:alpha val="75000"/>
            </a:srgbClr>
          </a:solidFill>
          <a:ln w="12700">
            <a:miter lim="400000"/>
          </a:ln>
        </p:spPr>
        <p:txBody>
          <a:bodyPr lIns="34289" tIns="34289" rIns="34289" bIns="34289"/>
          <a:lstStyle/>
          <a:p>
            <a:pPr algn="r" defTabSz="685800"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615" name="Background…"/>
          <p:cNvSpPr txBox="1"/>
          <p:nvPr/>
        </p:nvSpPr>
        <p:spPr>
          <a:xfrm>
            <a:off x="2623355" y="1407940"/>
            <a:ext cx="5986424" cy="1509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 anchor="ctr">
            <a:spAutoFit/>
          </a:bodyPr>
          <a:lstStyle/>
          <a:p>
            <a:pPr defTabSz="685800">
              <a:defRPr b="1">
                <a:solidFill>
                  <a:srgbClr val="FFFB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Background</a:t>
            </a:r>
          </a:p>
          <a:p>
            <a:pPr defTabSz="685800"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596900" indent="-266700" defTabSz="685800">
              <a:buClr>
                <a:srgbClr val="FFFFFF"/>
              </a:buClr>
              <a:buSzPct val="100000"/>
              <a:buChar char="๏"/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How do treatments work?</a:t>
            </a:r>
          </a:p>
          <a:p>
            <a:pPr marL="596900" indent="-266700" defTabSz="685800">
              <a:buClr>
                <a:srgbClr val="FFFFFF"/>
              </a:buClr>
              <a:buSzPct val="100000"/>
              <a:buChar char="๏"/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What treatments have we used?</a:t>
            </a:r>
          </a:p>
          <a:p>
            <a:pPr marL="596900" indent="-266700" defTabSz="685800">
              <a:buClr>
                <a:srgbClr val="FFFFFF"/>
              </a:buClr>
              <a:buSzPct val="100000"/>
              <a:buChar char="๏"/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How long should pts take them?</a:t>
            </a:r>
          </a:p>
        </p:txBody>
      </p:sp>
      <p:sp>
        <p:nvSpPr>
          <p:cNvPr id="616" name="Rectangle"/>
          <p:cNvSpPr/>
          <p:nvPr/>
        </p:nvSpPr>
        <p:spPr>
          <a:xfrm>
            <a:off x="2350382" y="1267808"/>
            <a:ext cx="117766" cy="1789996"/>
          </a:xfrm>
          <a:prstGeom prst="rect">
            <a:avLst/>
          </a:prstGeom>
          <a:solidFill>
            <a:srgbClr val="2F1A45"/>
          </a:solidFill>
          <a:ln w="12700">
            <a:miter lim="400000"/>
          </a:ln>
        </p:spPr>
        <p:txBody>
          <a:bodyPr lIns="34289" tIns="34289" rIns="34289" bIns="34289"/>
          <a:lstStyle/>
          <a:p>
            <a:pPr algn="r" defTabSz="685800">
              <a:defRPr>
                <a:solidFill>
                  <a:srgbClr val="A69C95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617" name="Rectangle"/>
          <p:cNvSpPr/>
          <p:nvPr/>
        </p:nvSpPr>
        <p:spPr>
          <a:xfrm>
            <a:off x="5152" y="4293082"/>
            <a:ext cx="9133697" cy="850289"/>
          </a:xfrm>
          <a:prstGeom prst="rect">
            <a:avLst/>
          </a:prstGeom>
          <a:solidFill>
            <a:srgbClr val="000000">
              <a:alpha val="75000"/>
            </a:srgbClr>
          </a:solidFill>
          <a:ln w="12700">
            <a:miter lim="400000"/>
          </a:ln>
        </p:spPr>
        <p:txBody>
          <a:bodyPr lIns="34289" tIns="34289" rIns="34289" bIns="34289"/>
          <a:lstStyle/>
          <a:p>
            <a:pPr algn="r" defTabSz="685800"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618" name="Rectangle"/>
          <p:cNvSpPr txBox="1"/>
          <p:nvPr/>
        </p:nvSpPr>
        <p:spPr>
          <a:xfrm>
            <a:off x="5152" y="3994521"/>
            <a:ext cx="9117028" cy="478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/>
          <a:lstStyle>
            <a:lvl1pPr algn="r" defTabSz="685800">
              <a:defRPr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 </a:t>
            </a:r>
          </a:p>
        </p:txBody>
      </p:sp>
      <p:pic>
        <p:nvPicPr>
          <p:cNvPr id="619" name="uOttawa_HOR_WHITE.png" descr="uOttawa_HOR_WHIT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3173" y="4676286"/>
            <a:ext cx="1231213" cy="329307"/>
          </a:xfrm>
          <a:prstGeom prst="rect">
            <a:avLst/>
          </a:prstGeom>
          <a:ln w="12700">
            <a:miter lim="400000"/>
          </a:ln>
        </p:spPr>
      </p:pic>
      <p:pic>
        <p:nvPicPr>
          <p:cNvPr id="620" name="top.png" descr="top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1" y="-51675"/>
            <a:ext cx="9107370" cy="3827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0" name="Group"/>
          <p:cNvGrpSpPr/>
          <p:nvPr/>
        </p:nvGrpSpPr>
        <p:grpSpPr>
          <a:xfrm>
            <a:off x="3159035" y="555193"/>
            <a:ext cx="5649236" cy="4292844"/>
            <a:chOff x="0" y="1054324"/>
            <a:chExt cx="5649235" cy="4292843"/>
          </a:xfrm>
        </p:grpSpPr>
        <p:grpSp>
          <p:nvGrpSpPr>
            <p:cNvPr id="624" name="Beige Circle_smaller.png"/>
            <p:cNvGrpSpPr/>
            <p:nvPr/>
          </p:nvGrpSpPr>
          <p:grpSpPr>
            <a:xfrm>
              <a:off x="3286188" y="3389875"/>
              <a:ext cx="1281410" cy="1344169"/>
              <a:chOff x="0" y="0"/>
              <a:chExt cx="1281408" cy="1344167"/>
            </a:xfrm>
          </p:grpSpPr>
          <p:sp>
            <p:nvSpPr>
              <p:cNvPr id="622" name="Rectangle"/>
              <p:cNvSpPr/>
              <p:nvPr/>
            </p:nvSpPr>
            <p:spPr>
              <a:xfrm>
                <a:off x="0" y="0"/>
                <a:ext cx="1281409" cy="1344168"/>
              </a:xfrm>
              <a:prstGeom prst="rect">
                <a:avLst/>
              </a:prstGeom>
              <a:solidFill>
                <a:srgbClr val="FFFFFF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800">
                  <a:defRPr sz="12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pic>
            <p:nvPicPr>
              <p:cNvPr id="623" name="image3.png" descr="image3.pn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0"/>
                <a:ext cx="1281409" cy="134416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625" name="Detailed Circle Shadow.png" descr="Detailed Circle Shadow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07174" y="3945695"/>
              <a:ext cx="1506664" cy="610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6" name="Blue Gray Cell Membrane Wall.png" descr="Blue Gray Cell Membrane Wall.png"/>
            <p:cNvPicPr>
              <a:picLocks noChangeAspect="1"/>
            </p:cNvPicPr>
            <p:nvPr/>
          </p:nvPicPr>
          <p:blipFill>
            <a:blip r:embed="rId4"/>
            <a:srcRect l="33609" r="8415"/>
            <a:stretch>
              <a:fillRect/>
            </a:stretch>
          </p:blipFill>
          <p:spPr>
            <a:xfrm>
              <a:off x="475450" y="1054324"/>
              <a:ext cx="4317834" cy="28117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27" name="CYTOPLASM"/>
            <p:cNvSpPr/>
            <p:nvPr/>
          </p:nvSpPr>
          <p:spPr>
            <a:xfrm>
              <a:off x="4126111" y="1901721"/>
              <a:ext cx="48141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342891">
                <a:defRPr sz="600" b="1"/>
              </a:lvl1pPr>
            </a:lstStyle>
            <a:p>
              <a:r>
                <a:t>CYTOPLASM</a:t>
              </a:r>
            </a:p>
          </p:txBody>
        </p:sp>
        <p:pic>
          <p:nvPicPr>
            <p:cNvPr id="628" name="Beige Circle_larger.png" descr="Beige Circle_larger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9129" y="3124676"/>
              <a:ext cx="1522477" cy="15201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29" name="NUCLEUS"/>
            <p:cNvSpPr/>
            <p:nvPr/>
          </p:nvSpPr>
          <p:spPr>
            <a:xfrm>
              <a:off x="892371" y="4152508"/>
              <a:ext cx="598882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342891">
                <a:defRPr sz="600" b="1"/>
              </a:lvl1pPr>
            </a:lstStyle>
            <a:p>
              <a:r>
                <a:t>NUCLEUS</a:t>
              </a:r>
            </a:p>
          </p:txBody>
        </p:sp>
        <p:sp>
          <p:nvSpPr>
            <p:cNvPr id="630" name="CELL MEMBRANE"/>
            <p:cNvSpPr/>
            <p:nvPr/>
          </p:nvSpPr>
          <p:spPr>
            <a:xfrm>
              <a:off x="3990582" y="1511493"/>
              <a:ext cx="77736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342891">
                <a:defRPr sz="600" b="1"/>
              </a:lvl1pPr>
            </a:lstStyle>
            <a:p>
              <a:r>
                <a:t>CELL MEMBRANE</a:t>
              </a:r>
            </a:p>
          </p:txBody>
        </p:sp>
        <p:pic>
          <p:nvPicPr>
            <p:cNvPr id="631" name="Blue DNA.png" descr="Blue DNA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41703" y="3890043"/>
              <a:ext cx="172523" cy="274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2" name="Blue DNA.png" descr="Blue DNA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39091" y="4191075"/>
              <a:ext cx="172523" cy="274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33" name="CELL CYCLE"/>
            <p:cNvSpPr/>
            <p:nvPr/>
          </p:nvSpPr>
          <p:spPr>
            <a:xfrm>
              <a:off x="3611107" y="4223408"/>
              <a:ext cx="481412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342891">
                <a:defRPr sz="600" b="1"/>
              </a:lvl1pPr>
            </a:lstStyle>
            <a:p>
              <a:r>
                <a:t>CELL CYCLE</a:t>
              </a:r>
            </a:p>
          </p:txBody>
        </p:sp>
        <p:grpSp>
          <p:nvGrpSpPr>
            <p:cNvPr id="636" name="Group"/>
            <p:cNvGrpSpPr/>
            <p:nvPr/>
          </p:nvGrpSpPr>
          <p:grpSpPr>
            <a:xfrm>
              <a:off x="3567858" y="3675416"/>
              <a:ext cx="1331723" cy="1331723"/>
              <a:chOff x="1777" y="1777"/>
              <a:chExt cx="1331722" cy="1331722"/>
            </a:xfrm>
          </p:grpSpPr>
          <p:sp>
            <p:nvSpPr>
              <p:cNvPr id="634" name="Circle"/>
              <p:cNvSpPr/>
              <p:nvPr/>
            </p:nvSpPr>
            <p:spPr>
              <a:xfrm>
                <a:off x="1777" y="1777"/>
                <a:ext cx="123446" cy="123446"/>
              </a:xfrm>
              <a:prstGeom prst="ellipse">
                <a:avLst/>
              </a:prstGeom>
              <a:solidFill>
                <a:srgbClr val="E7D5E8"/>
              </a:solidFill>
              <a:ln w="3175" cap="flat">
                <a:solidFill>
                  <a:srgbClr val="5D6770"/>
                </a:solidFill>
                <a:prstDash val="solid"/>
                <a:round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defTabSz="342891">
                  <a:defRPr sz="12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635" name="Rb"/>
              <p:cNvSpPr/>
              <p:nvPr/>
            </p:nvSpPr>
            <p:spPr>
              <a:xfrm>
                <a:off x="63500" y="63500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0" tIns="0" rIns="0" bIns="0" numCol="1" anchor="ctr">
                <a:spAutoFit/>
              </a:bodyPr>
              <a:lstStyle>
                <a:lvl1pPr algn="ctr" defTabSz="342891">
                  <a:defRPr sz="600" b="1"/>
                </a:lvl1pPr>
              </a:lstStyle>
              <a:p>
                <a:r>
                  <a:t>Rb</a:t>
                </a:r>
              </a:p>
            </p:txBody>
          </p:sp>
        </p:grpSp>
        <p:grpSp>
          <p:nvGrpSpPr>
            <p:cNvPr id="639" name="Group"/>
            <p:cNvGrpSpPr/>
            <p:nvPr/>
          </p:nvGrpSpPr>
          <p:grpSpPr>
            <a:xfrm>
              <a:off x="3488650" y="3772352"/>
              <a:ext cx="279845" cy="108251"/>
              <a:chOff x="0" y="0"/>
              <a:chExt cx="279843" cy="108249"/>
            </a:xfrm>
          </p:grpSpPr>
          <p:pic>
            <p:nvPicPr>
              <p:cNvPr id="637" name="E2F.png" descr="E2F.png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1416" y="5379"/>
                <a:ext cx="180595" cy="10287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38" name="E2F"/>
              <p:cNvSpPr/>
              <p:nvPr/>
            </p:nvSpPr>
            <p:spPr>
              <a:xfrm>
                <a:off x="0" y="-1"/>
                <a:ext cx="279844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ctr" defTabSz="342891">
                  <a:defRPr sz="600" b="1"/>
                </a:lvl1pPr>
              </a:lstStyle>
              <a:p>
                <a:r>
                  <a:t>E2F</a:t>
                </a:r>
              </a:p>
            </p:txBody>
          </p:sp>
        </p:grpSp>
        <p:grpSp>
          <p:nvGrpSpPr>
            <p:cNvPr id="642" name="Group"/>
            <p:cNvGrpSpPr/>
            <p:nvPr/>
          </p:nvGrpSpPr>
          <p:grpSpPr>
            <a:xfrm>
              <a:off x="4080128" y="4077170"/>
              <a:ext cx="279845" cy="108251"/>
              <a:chOff x="0" y="0"/>
              <a:chExt cx="279843" cy="108249"/>
            </a:xfrm>
          </p:grpSpPr>
          <p:pic>
            <p:nvPicPr>
              <p:cNvPr id="640" name="E2F.png" descr="E2F.png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1416" y="5379"/>
                <a:ext cx="180595" cy="10287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41" name="E2F"/>
              <p:cNvSpPr/>
              <p:nvPr/>
            </p:nvSpPr>
            <p:spPr>
              <a:xfrm>
                <a:off x="0" y="-1"/>
                <a:ext cx="279844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ctr" defTabSz="342891">
                  <a:defRPr sz="600" b="1"/>
                </a:lvl1pPr>
              </a:lstStyle>
              <a:p>
                <a:r>
                  <a:t>E2F</a:t>
                </a:r>
              </a:p>
            </p:txBody>
          </p:sp>
        </p:grpSp>
        <p:pic>
          <p:nvPicPr>
            <p:cNvPr id="643" name="Blue Green Cell Wall.png" descr="Blue Green Cell Wall.png"/>
            <p:cNvPicPr>
              <a:picLocks noChangeAspect="1"/>
            </p:cNvPicPr>
            <p:nvPr/>
          </p:nvPicPr>
          <p:blipFill>
            <a:blip r:embed="rId8"/>
            <a:srcRect l="17682" t="13755" r="17559" b="36481"/>
            <a:stretch>
              <a:fillRect/>
            </a:stretch>
          </p:blipFill>
          <p:spPr>
            <a:xfrm>
              <a:off x="3630329" y="3632363"/>
              <a:ext cx="648411" cy="5187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656" name="Group"/>
            <p:cNvGrpSpPr/>
            <p:nvPr/>
          </p:nvGrpSpPr>
          <p:grpSpPr>
            <a:xfrm>
              <a:off x="4199660" y="3918967"/>
              <a:ext cx="1449576" cy="1428201"/>
              <a:chOff x="34936" y="32917"/>
              <a:chExt cx="1449574" cy="1428200"/>
            </a:xfrm>
          </p:grpSpPr>
          <p:grpSp>
            <p:nvGrpSpPr>
              <p:cNvPr id="646" name="Group"/>
              <p:cNvGrpSpPr/>
              <p:nvPr/>
            </p:nvGrpSpPr>
            <p:grpSpPr>
              <a:xfrm>
                <a:off x="85166" y="60127"/>
                <a:ext cx="1331723" cy="1331723"/>
                <a:chOff x="1777" y="1777"/>
                <a:chExt cx="1331722" cy="1331722"/>
              </a:xfrm>
            </p:grpSpPr>
            <p:sp>
              <p:nvSpPr>
                <p:cNvPr id="644" name="Circle"/>
                <p:cNvSpPr/>
                <p:nvPr/>
              </p:nvSpPr>
              <p:spPr>
                <a:xfrm>
                  <a:off x="1777" y="1777"/>
                  <a:ext cx="123446" cy="123446"/>
                </a:xfrm>
                <a:prstGeom prst="ellipse">
                  <a:avLst/>
                </a:prstGeom>
                <a:solidFill>
                  <a:srgbClr val="E7D5E8"/>
                </a:solidFill>
                <a:ln w="3175" cap="flat">
                  <a:solidFill>
                    <a:srgbClr val="5D6770"/>
                  </a:solidFill>
                  <a:prstDash val="solid"/>
                  <a:round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defTabSz="342891">
                    <a:defRPr sz="1200"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45" name="Rb"/>
                <p:cNvSpPr/>
                <p:nvPr/>
              </p:nvSpPr>
              <p:spPr>
                <a:xfrm>
                  <a:off x="63500" y="63500"/>
                  <a:ext cx="1270001" cy="1270001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none" lIns="0" tIns="0" rIns="0" bIns="0" numCol="1" anchor="ctr">
                  <a:spAutoFit/>
                </a:bodyPr>
                <a:lstStyle>
                  <a:lvl1pPr algn="ctr" defTabSz="342891">
                    <a:defRPr sz="600" b="1"/>
                  </a:lvl1pPr>
                </a:lstStyle>
                <a:p>
                  <a:r>
                    <a:t>Rb</a:t>
                  </a:r>
                </a:p>
              </p:txBody>
            </p:sp>
          </p:grpSp>
          <p:grpSp>
            <p:nvGrpSpPr>
              <p:cNvPr id="649" name="Group"/>
              <p:cNvGrpSpPr/>
              <p:nvPr/>
            </p:nvGrpSpPr>
            <p:grpSpPr>
              <a:xfrm>
                <a:off x="34936" y="64778"/>
                <a:ext cx="1298565" cy="1300583"/>
                <a:chOff x="34936" y="32917"/>
                <a:chExt cx="1298563" cy="1300582"/>
              </a:xfrm>
            </p:grpSpPr>
            <p:sp>
              <p:nvSpPr>
                <p:cNvPr id="647" name="Rounded Rectangle"/>
                <p:cNvSpPr/>
                <p:nvPr/>
              </p:nvSpPr>
              <p:spPr>
                <a:xfrm>
                  <a:off x="34936" y="32917"/>
                  <a:ext cx="57128" cy="61166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AA21B"/>
                </a:solidFill>
                <a:ln w="3175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defTabSz="342891">
                    <a:defRPr sz="1200"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48" name="P"/>
                <p:cNvSpPr/>
                <p:nvPr/>
              </p:nvSpPr>
              <p:spPr>
                <a:xfrm>
                  <a:off x="63500" y="63500"/>
                  <a:ext cx="1270001" cy="1270001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none" lIns="0" tIns="0" rIns="0" bIns="0" numCol="1" anchor="ctr">
                  <a:spAutoFit/>
                </a:bodyPr>
                <a:lstStyle>
                  <a:lvl1pPr algn="ctr" defTabSz="342891">
                    <a:defRPr sz="300" b="1"/>
                  </a:lvl1pPr>
                </a:lstStyle>
                <a:p>
                  <a:r>
                    <a:t>P</a:t>
                  </a:r>
                </a:p>
              </p:txBody>
            </p:sp>
          </p:grpSp>
          <p:grpSp>
            <p:nvGrpSpPr>
              <p:cNvPr id="652" name="Group"/>
              <p:cNvGrpSpPr/>
              <p:nvPr/>
            </p:nvGrpSpPr>
            <p:grpSpPr>
              <a:xfrm>
                <a:off x="185947" y="32917"/>
                <a:ext cx="1298565" cy="1300583"/>
                <a:chOff x="34936" y="32917"/>
                <a:chExt cx="1298563" cy="1300582"/>
              </a:xfrm>
            </p:grpSpPr>
            <p:sp>
              <p:nvSpPr>
                <p:cNvPr id="650" name="Rounded Rectangle"/>
                <p:cNvSpPr/>
                <p:nvPr/>
              </p:nvSpPr>
              <p:spPr>
                <a:xfrm>
                  <a:off x="34936" y="32917"/>
                  <a:ext cx="57128" cy="61166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AA21B"/>
                </a:solidFill>
                <a:ln w="3175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defTabSz="342891">
                    <a:defRPr sz="1200"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51" name="P"/>
                <p:cNvSpPr/>
                <p:nvPr/>
              </p:nvSpPr>
              <p:spPr>
                <a:xfrm>
                  <a:off x="63500" y="63500"/>
                  <a:ext cx="1270001" cy="1270001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none" lIns="0" tIns="0" rIns="0" bIns="0" numCol="1" anchor="ctr">
                  <a:spAutoFit/>
                </a:bodyPr>
                <a:lstStyle>
                  <a:lvl1pPr algn="ctr" defTabSz="342891">
                    <a:defRPr sz="300" b="1"/>
                  </a:lvl1pPr>
                </a:lstStyle>
                <a:p>
                  <a:r>
                    <a:t>P</a:t>
                  </a:r>
                </a:p>
              </p:txBody>
            </p:sp>
          </p:grpSp>
          <p:grpSp>
            <p:nvGrpSpPr>
              <p:cNvPr id="655" name="Group"/>
              <p:cNvGrpSpPr/>
              <p:nvPr/>
            </p:nvGrpSpPr>
            <p:grpSpPr>
              <a:xfrm>
                <a:off x="170392" y="160535"/>
                <a:ext cx="1298565" cy="1300583"/>
                <a:chOff x="34936" y="32917"/>
                <a:chExt cx="1298563" cy="1300582"/>
              </a:xfrm>
            </p:grpSpPr>
            <p:sp>
              <p:nvSpPr>
                <p:cNvPr id="653" name="Rounded Rectangle"/>
                <p:cNvSpPr/>
                <p:nvPr/>
              </p:nvSpPr>
              <p:spPr>
                <a:xfrm>
                  <a:off x="34936" y="32917"/>
                  <a:ext cx="57128" cy="61166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AA21B"/>
                </a:solidFill>
                <a:ln w="3175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defTabSz="342891">
                    <a:defRPr sz="1200"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54" name="P"/>
                <p:cNvSpPr/>
                <p:nvPr/>
              </p:nvSpPr>
              <p:spPr>
                <a:xfrm>
                  <a:off x="63500" y="63500"/>
                  <a:ext cx="1270001" cy="1270001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none" lIns="0" tIns="0" rIns="0" bIns="0" numCol="1" anchor="ctr">
                  <a:spAutoFit/>
                </a:bodyPr>
                <a:lstStyle>
                  <a:lvl1pPr algn="ctr" defTabSz="342891">
                    <a:defRPr sz="300" b="1"/>
                  </a:lvl1pPr>
                </a:lstStyle>
                <a:p>
                  <a:r>
                    <a:t>P</a:t>
                  </a:r>
                </a:p>
              </p:txBody>
            </p:sp>
          </p:grpSp>
        </p:grpSp>
        <p:sp>
          <p:nvSpPr>
            <p:cNvPr id="657" name="Line"/>
            <p:cNvSpPr/>
            <p:nvPr/>
          </p:nvSpPr>
          <p:spPr>
            <a:xfrm>
              <a:off x="3976000" y="4216277"/>
              <a:ext cx="117584" cy="303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49" h="21600" extrusionOk="0">
                  <a:moveTo>
                    <a:pt x="0" y="21600"/>
                  </a:moveTo>
                  <a:cubicBezTo>
                    <a:pt x="12171" y="16467"/>
                    <a:pt x="21600" y="10435"/>
                    <a:pt x="17112" y="0"/>
                  </a:cubicBezTo>
                </a:path>
              </a:pathLst>
            </a:custGeom>
            <a:noFill/>
            <a:ln w="3175" cap="flat">
              <a:solidFill>
                <a:srgbClr val="5D6770"/>
              </a:solidFill>
              <a:prstDash val="sysDot"/>
              <a:miter lim="800000"/>
              <a:headEnd type="stealth" w="med" len="med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342891"/>
              <a:endParaRPr/>
            </a:p>
          </p:txBody>
        </p:sp>
        <p:sp>
          <p:nvSpPr>
            <p:cNvPr id="658" name="M"/>
            <p:cNvSpPr/>
            <p:nvPr/>
          </p:nvSpPr>
          <p:spPr>
            <a:xfrm>
              <a:off x="3478772" y="4300687"/>
              <a:ext cx="97424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342891">
                <a:defRPr sz="600" b="1"/>
              </a:lvl1pPr>
            </a:lstStyle>
            <a:p>
              <a:r>
                <a:t>M</a:t>
              </a:r>
            </a:p>
          </p:txBody>
        </p:sp>
        <p:sp>
          <p:nvSpPr>
            <p:cNvPr id="659" name="G2"/>
            <p:cNvSpPr/>
            <p:nvPr/>
          </p:nvSpPr>
          <p:spPr>
            <a:xfrm>
              <a:off x="3897069" y="4497170"/>
              <a:ext cx="97424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342891">
                <a:defRPr sz="600" b="1"/>
              </a:lvl1pPr>
            </a:lstStyle>
            <a:p>
              <a:r>
                <a:t>G2</a:t>
              </a:r>
            </a:p>
          </p:txBody>
        </p:sp>
        <p:sp>
          <p:nvSpPr>
            <p:cNvPr id="660" name="S"/>
            <p:cNvSpPr/>
            <p:nvPr/>
          </p:nvSpPr>
          <p:spPr>
            <a:xfrm>
              <a:off x="4031416" y="4116497"/>
              <a:ext cx="97425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342891">
                <a:defRPr sz="600" b="1"/>
              </a:lvl1pPr>
            </a:lstStyle>
            <a:p>
              <a:r>
                <a:t>S</a:t>
              </a:r>
            </a:p>
          </p:txBody>
        </p:sp>
        <p:sp>
          <p:nvSpPr>
            <p:cNvPr id="661" name="Line"/>
            <p:cNvSpPr/>
            <p:nvPr/>
          </p:nvSpPr>
          <p:spPr>
            <a:xfrm rot="5830979">
              <a:off x="3651288" y="4306501"/>
              <a:ext cx="134323" cy="37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474" h="21600" extrusionOk="0">
                  <a:moveTo>
                    <a:pt x="0" y="21600"/>
                  </a:moveTo>
                  <a:cubicBezTo>
                    <a:pt x="9407" y="17912"/>
                    <a:pt x="21600" y="11395"/>
                    <a:pt x="14192" y="0"/>
                  </a:cubicBezTo>
                </a:path>
              </a:pathLst>
            </a:custGeom>
            <a:noFill/>
            <a:ln w="3175" cap="flat">
              <a:solidFill>
                <a:srgbClr val="5D6770"/>
              </a:solidFill>
              <a:prstDash val="sysDot"/>
              <a:miter lim="800000"/>
              <a:headEnd type="stealth" w="med" len="med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342891"/>
              <a:endParaRPr/>
            </a:p>
          </p:txBody>
        </p:sp>
        <p:sp>
          <p:nvSpPr>
            <p:cNvPr id="662" name="Line"/>
            <p:cNvSpPr/>
            <p:nvPr/>
          </p:nvSpPr>
          <p:spPr>
            <a:xfrm rot="10800000">
              <a:off x="3517670" y="4067422"/>
              <a:ext cx="95035" cy="247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extrusionOk="0">
                  <a:moveTo>
                    <a:pt x="0" y="21600"/>
                  </a:moveTo>
                  <a:cubicBezTo>
                    <a:pt x="14114" y="14825"/>
                    <a:pt x="21600" y="13028"/>
                    <a:pt x="19624" y="0"/>
                  </a:cubicBezTo>
                </a:path>
              </a:pathLst>
            </a:custGeom>
            <a:noFill/>
            <a:ln w="3175" cap="flat">
              <a:solidFill>
                <a:srgbClr val="5D6770"/>
              </a:solidFill>
              <a:prstDash val="sysDot"/>
              <a:miter lim="800000"/>
              <a:headEnd type="stealth" w="med" len="med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342891"/>
              <a:endParaRPr/>
            </a:p>
          </p:txBody>
        </p:sp>
        <p:sp>
          <p:nvSpPr>
            <p:cNvPr id="663" name="Line"/>
            <p:cNvSpPr/>
            <p:nvPr/>
          </p:nvSpPr>
          <p:spPr>
            <a:xfrm rot="16630979">
              <a:off x="3855480" y="3887508"/>
              <a:ext cx="110905" cy="318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04" h="21600" extrusionOk="0">
                  <a:moveTo>
                    <a:pt x="0" y="21600"/>
                  </a:moveTo>
                  <a:cubicBezTo>
                    <a:pt x="9376" y="16307"/>
                    <a:pt x="21600" y="13125"/>
                    <a:pt x="15621" y="0"/>
                  </a:cubicBezTo>
                </a:path>
              </a:pathLst>
            </a:custGeom>
            <a:noFill/>
            <a:ln w="3175" cap="flat">
              <a:solidFill>
                <a:srgbClr val="5D6770"/>
              </a:solidFill>
              <a:prstDash val="sysDot"/>
              <a:miter lim="800000"/>
              <a:headEnd type="stealth" w="med" len="med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342891"/>
              <a:endParaRPr/>
            </a:p>
          </p:txBody>
        </p:sp>
        <p:sp>
          <p:nvSpPr>
            <p:cNvPr id="664" name="Line"/>
            <p:cNvSpPr/>
            <p:nvPr/>
          </p:nvSpPr>
          <p:spPr>
            <a:xfrm rot="5077203">
              <a:off x="3649006" y="4041532"/>
              <a:ext cx="96073" cy="963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26" extrusionOk="0">
                  <a:moveTo>
                    <a:pt x="0" y="20826"/>
                  </a:moveTo>
                  <a:cubicBezTo>
                    <a:pt x="14254" y="18456"/>
                    <a:pt x="20458" y="21600"/>
                    <a:pt x="21600" y="0"/>
                  </a:cubicBezTo>
                </a:path>
              </a:pathLst>
            </a:custGeom>
            <a:noFill/>
            <a:ln w="3175" cap="flat">
              <a:solidFill>
                <a:srgbClr val="5D6770"/>
              </a:solidFill>
              <a:prstDash val="sysDot"/>
              <a:miter lim="800000"/>
              <a:headEnd type="stealth" w="med" len="med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342891"/>
              <a:endParaRPr/>
            </a:p>
          </p:txBody>
        </p:sp>
        <p:sp>
          <p:nvSpPr>
            <p:cNvPr id="665" name="Line"/>
            <p:cNvSpPr/>
            <p:nvPr/>
          </p:nvSpPr>
          <p:spPr>
            <a:xfrm rot="15544081">
              <a:off x="3701488" y="3993467"/>
              <a:ext cx="96073" cy="963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26" extrusionOk="0">
                  <a:moveTo>
                    <a:pt x="0" y="20826"/>
                  </a:moveTo>
                  <a:cubicBezTo>
                    <a:pt x="14254" y="18456"/>
                    <a:pt x="20458" y="21600"/>
                    <a:pt x="21600" y="0"/>
                  </a:cubicBezTo>
                </a:path>
              </a:pathLst>
            </a:custGeom>
            <a:noFill/>
            <a:ln w="3175" cap="flat">
              <a:solidFill>
                <a:srgbClr val="5D6770"/>
              </a:solidFill>
              <a:prstDash val="sysDot"/>
              <a:miter lim="800000"/>
              <a:headEnd type="stealth" w="med" len="med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342891"/>
              <a:endParaRPr/>
            </a:p>
          </p:txBody>
        </p:sp>
        <p:sp>
          <p:nvSpPr>
            <p:cNvPr id="666" name="G1"/>
            <p:cNvSpPr/>
            <p:nvPr/>
          </p:nvSpPr>
          <p:spPr>
            <a:xfrm>
              <a:off x="3613233" y="3956053"/>
              <a:ext cx="97425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342891">
                <a:defRPr sz="600" b="1"/>
              </a:lvl1pPr>
            </a:lstStyle>
            <a:p>
              <a:r>
                <a:t>G1</a:t>
              </a:r>
            </a:p>
          </p:txBody>
        </p:sp>
        <p:sp>
          <p:nvSpPr>
            <p:cNvPr id="667" name="G0"/>
            <p:cNvSpPr/>
            <p:nvPr/>
          </p:nvSpPr>
          <p:spPr>
            <a:xfrm>
              <a:off x="3740001" y="4060805"/>
              <a:ext cx="97424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342891">
                <a:defRPr sz="600" b="1"/>
              </a:lvl1pPr>
            </a:lstStyle>
            <a:p>
              <a:r>
                <a:t>G0</a:t>
              </a:r>
            </a:p>
          </p:txBody>
        </p:sp>
        <p:sp>
          <p:nvSpPr>
            <p:cNvPr id="668" name="Line"/>
            <p:cNvSpPr/>
            <p:nvPr/>
          </p:nvSpPr>
          <p:spPr>
            <a:xfrm>
              <a:off x="3700805" y="3679907"/>
              <a:ext cx="559551" cy="264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892" extrusionOk="0">
                  <a:moveTo>
                    <a:pt x="21600" y="16892"/>
                  </a:moveTo>
                  <a:cubicBezTo>
                    <a:pt x="20947" y="2560"/>
                    <a:pt x="6997" y="-4708"/>
                    <a:pt x="0" y="3339"/>
                  </a:cubicBezTo>
                </a:path>
              </a:pathLst>
            </a:custGeom>
            <a:noFill/>
            <a:ln w="3175" cap="flat">
              <a:solidFill>
                <a:srgbClr val="5D6770"/>
              </a:solidFill>
              <a:prstDash val="sysDot"/>
              <a:miter lim="800000"/>
              <a:headEnd type="stealth" w="med" len="med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342891"/>
              <a:endParaRPr/>
            </a:p>
          </p:txBody>
        </p:sp>
        <p:grpSp>
          <p:nvGrpSpPr>
            <p:cNvPr id="672" name="Group"/>
            <p:cNvGrpSpPr/>
            <p:nvPr/>
          </p:nvGrpSpPr>
          <p:grpSpPr>
            <a:xfrm>
              <a:off x="3798812" y="3430064"/>
              <a:ext cx="340541" cy="110006"/>
              <a:chOff x="0" y="0"/>
              <a:chExt cx="340539" cy="110004"/>
            </a:xfrm>
          </p:grpSpPr>
          <p:sp>
            <p:nvSpPr>
              <p:cNvPr id="669" name="Cyclin D1"/>
              <p:cNvSpPr/>
              <p:nvPr/>
            </p:nvSpPr>
            <p:spPr>
              <a:xfrm>
                <a:off x="0" y="0"/>
                <a:ext cx="340540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ctr" defTabSz="342891">
                  <a:defRPr sz="600" b="1"/>
                </a:lvl1pPr>
              </a:lstStyle>
              <a:p>
                <a:r>
                  <a:t>Cyclin D1</a:t>
                </a:r>
              </a:p>
            </p:txBody>
          </p:sp>
          <p:sp>
            <p:nvSpPr>
              <p:cNvPr id="670" name="CDK4/6"/>
              <p:cNvSpPr/>
              <p:nvPr/>
            </p:nvSpPr>
            <p:spPr>
              <a:xfrm>
                <a:off x="0" y="110004"/>
                <a:ext cx="340540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ctr" defTabSz="342891">
                  <a:defRPr sz="600" b="1"/>
                </a:lvl1pPr>
              </a:lstStyle>
              <a:p>
                <a:r>
                  <a:t>CDK4/6</a:t>
                </a:r>
              </a:p>
            </p:txBody>
          </p:sp>
          <p:sp>
            <p:nvSpPr>
              <p:cNvPr id="671" name="Line"/>
              <p:cNvSpPr/>
              <p:nvPr/>
            </p:nvSpPr>
            <p:spPr>
              <a:xfrm>
                <a:off x="13137" y="104253"/>
                <a:ext cx="314265" cy="1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34289" tIns="34289" rIns="34289" bIns="34289" numCol="1" anchor="t">
                <a:noAutofit/>
              </a:bodyPr>
              <a:lstStyle/>
              <a:p>
                <a:pPr defTabSz="685800">
                  <a:defRPr sz="12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  <p:sp>
          <p:nvSpPr>
            <p:cNvPr id="673" name="Line"/>
            <p:cNvSpPr/>
            <p:nvPr/>
          </p:nvSpPr>
          <p:spPr>
            <a:xfrm rot="7648890" flipH="1">
              <a:off x="4397874" y="3466896"/>
              <a:ext cx="283571" cy="183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938" extrusionOk="0">
                  <a:moveTo>
                    <a:pt x="21600" y="14938"/>
                  </a:moveTo>
                  <a:cubicBezTo>
                    <a:pt x="17441" y="2722"/>
                    <a:pt x="11143" y="-6662"/>
                    <a:pt x="0" y="6089"/>
                  </a:cubicBezTo>
                </a:path>
              </a:pathLst>
            </a:custGeom>
            <a:noFill/>
            <a:ln w="3175" cap="flat">
              <a:solidFill>
                <a:srgbClr val="5D6770"/>
              </a:solidFill>
              <a:prstDash val="sysDot"/>
              <a:miter lim="800000"/>
              <a:headEnd type="stealth" w="med" len="med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342891"/>
              <a:endParaRPr/>
            </a:p>
          </p:txBody>
        </p:sp>
        <p:sp>
          <p:nvSpPr>
            <p:cNvPr id="674" name="Indirect estrogen-independent,  genomic pathway"/>
            <p:cNvSpPr/>
            <p:nvPr/>
          </p:nvSpPr>
          <p:spPr>
            <a:xfrm>
              <a:off x="839354" y="1337458"/>
              <a:ext cx="2689895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b">
              <a:spAutoFit/>
            </a:bodyPr>
            <a:lstStyle/>
            <a:p>
              <a:pPr marL="127397" indent="-127397" algn="ctr" defTabSz="685800">
                <a:lnSpc>
                  <a:spcPct val="90000"/>
                </a:lnSpc>
                <a:spcBef>
                  <a:spcPts val="400"/>
                </a:spcBef>
                <a:buClr>
                  <a:srgbClr val="7F134C"/>
                </a:buClr>
                <a:buSzPct val="100000"/>
                <a:buFont typeface="Arial"/>
                <a:buChar char="•"/>
                <a:defRPr sz="900" b="1" i="1" u="sng">
                  <a:solidFill>
                    <a:srgbClr val="0D3759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 marL="127397" indent="-127397" algn="ctr" defTabSz="685800">
                <a:lnSpc>
                  <a:spcPct val="90000"/>
                </a:lnSpc>
                <a:spcBef>
                  <a:spcPts val="400"/>
                </a:spcBef>
                <a:buClr>
                  <a:srgbClr val="7F134C"/>
                </a:buClr>
                <a:buSzPct val="100000"/>
                <a:buFont typeface="Arial"/>
                <a:buChar char="•"/>
                <a:defRPr sz="900" b="1" i="1" u="sng">
                  <a:solidFill>
                    <a:srgbClr val="0D3759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 marL="127397" indent="-127397" algn="ctr" defTabSz="685800">
                <a:lnSpc>
                  <a:spcPct val="90000"/>
                </a:lnSpc>
                <a:spcBef>
                  <a:spcPts val="400"/>
                </a:spcBef>
                <a:buClr>
                  <a:srgbClr val="7F134C"/>
                </a:buClr>
                <a:buSzPct val="100000"/>
                <a:buFont typeface="Arial"/>
                <a:buChar char="•"/>
                <a:defRPr sz="900" b="1" i="1" u="sng">
                  <a:solidFill>
                    <a:srgbClr val="0D3759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 marL="127397" indent="-127397" algn="ctr" defTabSz="685800">
                <a:lnSpc>
                  <a:spcPct val="90000"/>
                </a:lnSpc>
                <a:spcBef>
                  <a:spcPts val="400"/>
                </a:spcBef>
                <a:buClr>
                  <a:srgbClr val="7F134C"/>
                </a:buClr>
                <a:buSzPct val="100000"/>
                <a:buFont typeface="Arial"/>
                <a:buChar char="•"/>
                <a:defRPr sz="900" b="1" i="1" u="sng">
                  <a:solidFill>
                    <a:srgbClr val="0D3759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 marL="127397" indent="-127397" algn="ctr" defTabSz="685800">
                <a:lnSpc>
                  <a:spcPct val="90000"/>
                </a:lnSpc>
                <a:spcBef>
                  <a:spcPts val="400"/>
                </a:spcBef>
                <a:buClr>
                  <a:srgbClr val="7F134C"/>
                </a:buClr>
                <a:buSzPct val="100000"/>
                <a:buFont typeface="Arial"/>
                <a:buChar char="•"/>
                <a:defRPr sz="900" b="1" i="1" u="sng">
                  <a:solidFill>
                    <a:srgbClr val="0D3759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 marL="127397" indent="-127397" algn="ctr" defTabSz="685800">
                <a:lnSpc>
                  <a:spcPct val="90000"/>
                </a:lnSpc>
                <a:spcBef>
                  <a:spcPts val="400"/>
                </a:spcBef>
                <a:buClr>
                  <a:srgbClr val="7F134C"/>
                </a:buClr>
                <a:buSzPct val="100000"/>
                <a:buFont typeface="Arial"/>
                <a:buChar char="•"/>
                <a:defRPr sz="900" b="1" i="1" u="sng">
                  <a:solidFill>
                    <a:srgbClr val="0D3759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 algn="ctr" defTabSz="685800">
                <a:lnSpc>
                  <a:spcPct val="90000"/>
                </a:lnSpc>
                <a:spcBef>
                  <a:spcPts val="400"/>
                </a:spcBef>
                <a:defRPr sz="900" b="1" i="1">
                  <a:solidFill>
                    <a:srgbClr val="0D3759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Indirect estrogen-independent, </a:t>
              </a:r>
              <a:br/>
              <a:r>
                <a:t>genomic pathway</a:t>
              </a:r>
            </a:p>
          </p:txBody>
        </p:sp>
        <p:sp>
          <p:nvSpPr>
            <p:cNvPr id="675" name="Line"/>
            <p:cNvSpPr/>
            <p:nvPr/>
          </p:nvSpPr>
          <p:spPr>
            <a:xfrm rot="8381917" flipH="1">
              <a:off x="1469289" y="3512825"/>
              <a:ext cx="445242" cy="121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052" extrusionOk="0">
                  <a:moveTo>
                    <a:pt x="0" y="0"/>
                  </a:moveTo>
                  <a:cubicBezTo>
                    <a:pt x="8826" y="17628"/>
                    <a:pt x="11910" y="21600"/>
                    <a:pt x="21600" y="15142"/>
                  </a:cubicBezTo>
                </a:path>
              </a:pathLst>
            </a:custGeom>
            <a:noFill/>
            <a:ln w="3175" cap="flat">
              <a:solidFill>
                <a:srgbClr val="5D6770"/>
              </a:solidFill>
              <a:prstDash val="sysDot"/>
              <a:miter lim="800000"/>
              <a:headEnd type="stealth" w="med" len="med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342891"/>
              <a:endParaRPr/>
            </a:p>
          </p:txBody>
        </p:sp>
        <p:sp>
          <p:nvSpPr>
            <p:cNvPr id="676" name="Line"/>
            <p:cNvSpPr/>
            <p:nvPr/>
          </p:nvSpPr>
          <p:spPr>
            <a:xfrm rot="15235904">
              <a:off x="1868706" y="3414751"/>
              <a:ext cx="369766" cy="174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052" extrusionOk="0">
                  <a:moveTo>
                    <a:pt x="0" y="0"/>
                  </a:moveTo>
                  <a:cubicBezTo>
                    <a:pt x="8826" y="17628"/>
                    <a:pt x="11910" y="21600"/>
                    <a:pt x="21600" y="15142"/>
                  </a:cubicBezTo>
                </a:path>
              </a:pathLst>
            </a:custGeom>
            <a:noFill/>
            <a:ln w="3175" cap="flat">
              <a:solidFill>
                <a:srgbClr val="5D6770"/>
              </a:solidFill>
              <a:prstDash val="sysDot"/>
              <a:miter lim="800000"/>
              <a:headEnd type="stealth" w="med" len="med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342891"/>
              <a:endParaRPr/>
            </a:p>
          </p:txBody>
        </p:sp>
        <p:grpSp>
          <p:nvGrpSpPr>
            <p:cNvPr id="679" name="Group"/>
            <p:cNvGrpSpPr/>
            <p:nvPr/>
          </p:nvGrpSpPr>
          <p:grpSpPr>
            <a:xfrm>
              <a:off x="1913835" y="3643964"/>
              <a:ext cx="86869" cy="603505"/>
              <a:chOff x="0" y="0"/>
              <a:chExt cx="86868" cy="603504"/>
            </a:xfrm>
          </p:grpSpPr>
          <p:pic>
            <p:nvPicPr>
              <p:cNvPr id="677" name="Blue DNA arrow.png" descr="Blue DNA arrow.png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5400000">
                <a:off x="-254699" y="276606"/>
                <a:ext cx="603505" cy="5029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78" name="Blue DNA.png" descr="Blue DNA.png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5400000">
                <a:off x="-229744" y="236975"/>
                <a:ext cx="546356" cy="8686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82" name="Group"/>
            <p:cNvGrpSpPr/>
            <p:nvPr/>
          </p:nvGrpSpPr>
          <p:grpSpPr>
            <a:xfrm>
              <a:off x="1455636" y="3638712"/>
              <a:ext cx="86869" cy="603505"/>
              <a:chOff x="0" y="0"/>
              <a:chExt cx="86868" cy="603504"/>
            </a:xfrm>
          </p:grpSpPr>
          <p:pic>
            <p:nvPicPr>
              <p:cNvPr id="680" name="Blue DNA arrow.png" descr="Blue DNA arrow.png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5400000">
                <a:off x="-254699" y="276606"/>
                <a:ext cx="603505" cy="5029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81" name="Blue DNA.png" descr="Blue DNA.png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5400000">
                <a:off x="-229744" y="236975"/>
                <a:ext cx="546356" cy="8686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683" name="ERE"/>
            <p:cNvSpPr/>
            <p:nvPr/>
          </p:nvSpPr>
          <p:spPr>
            <a:xfrm>
              <a:off x="1207492" y="3944396"/>
              <a:ext cx="279845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342891">
                <a:defRPr sz="600" b="1"/>
              </a:lvl1pPr>
            </a:lstStyle>
            <a:p>
              <a:r>
                <a:t>ERE</a:t>
              </a:r>
            </a:p>
          </p:txBody>
        </p:sp>
        <p:sp>
          <p:nvSpPr>
            <p:cNvPr id="684" name="Non- ERE"/>
            <p:cNvSpPr/>
            <p:nvPr/>
          </p:nvSpPr>
          <p:spPr>
            <a:xfrm>
              <a:off x="1569369" y="3891749"/>
              <a:ext cx="48487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defTabSz="342891">
                <a:defRPr sz="600" b="1"/>
              </a:pPr>
              <a:r>
                <a:t>Non-</a:t>
              </a:r>
              <a:br/>
              <a:r>
                <a:t>ERE</a:t>
              </a:r>
            </a:p>
          </p:txBody>
        </p:sp>
        <p:sp>
          <p:nvSpPr>
            <p:cNvPr id="685" name="Cyclin D1"/>
            <p:cNvSpPr/>
            <p:nvPr/>
          </p:nvSpPr>
          <p:spPr>
            <a:xfrm>
              <a:off x="1533831" y="4407484"/>
              <a:ext cx="483022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defTabSz="342891">
                <a:defRPr sz="600" b="1"/>
              </a:pPr>
              <a:br/>
              <a:r>
                <a:t>Cyclin D1</a:t>
              </a:r>
            </a:p>
          </p:txBody>
        </p:sp>
        <p:sp>
          <p:nvSpPr>
            <p:cNvPr id="686" name="Line"/>
            <p:cNvSpPr/>
            <p:nvPr/>
          </p:nvSpPr>
          <p:spPr>
            <a:xfrm rot="18373962">
              <a:off x="1585448" y="4225958"/>
              <a:ext cx="42506" cy="164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5411" y="13830"/>
                    <a:pt x="11678" y="13534"/>
                    <a:pt x="21600" y="0"/>
                  </a:cubicBezTo>
                </a:path>
              </a:pathLst>
            </a:custGeom>
            <a:noFill/>
            <a:ln w="3175" cap="flat">
              <a:solidFill>
                <a:srgbClr val="5D6770"/>
              </a:solidFill>
              <a:prstDash val="sysDot"/>
              <a:miter lim="800000"/>
              <a:headEnd type="stealth" w="med" len="med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342891"/>
              <a:endParaRPr/>
            </a:p>
          </p:txBody>
        </p:sp>
        <p:sp>
          <p:nvSpPr>
            <p:cNvPr id="687" name="Line"/>
            <p:cNvSpPr/>
            <p:nvPr/>
          </p:nvSpPr>
          <p:spPr>
            <a:xfrm rot="1374399">
              <a:off x="1886007" y="4219665"/>
              <a:ext cx="65226" cy="149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5411" y="13830"/>
                    <a:pt x="11678" y="13534"/>
                    <a:pt x="21600" y="0"/>
                  </a:cubicBezTo>
                </a:path>
              </a:pathLst>
            </a:custGeom>
            <a:noFill/>
            <a:ln w="3175" cap="flat">
              <a:solidFill>
                <a:srgbClr val="5D6770"/>
              </a:solidFill>
              <a:prstDash val="sysDot"/>
              <a:miter lim="800000"/>
              <a:headEnd type="stealth" w="med" len="med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342891"/>
              <a:endParaRPr/>
            </a:p>
          </p:txBody>
        </p:sp>
        <p:pic>
          <p:nvPicPr>
            <p:cNvPr id="688" name="Orange Single ER1.png" descr="Orange Single ER1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53035" y="2467348"/>
              <a:ext cx="164593" cy="3840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89" name="ER"/>
            <p:cNvSpPr/>
            <p:nvPr/>
          </p:nvSpPr>
          <p:spPr>
            <a:xfrm>
              <a:off x="924950" y="257351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342891">
                <a:defRPr sz="600" b="1">
                  <a:solidFill>
                    <a:srgbClr val="FFFFFF"/>
                  </a:solidFill>
                </a:defRPr>
              </a:lvl1pPr>
            </a:lstStyle>
            <a:p>
              <a:r>
                <a:t>ER</a:t>
              </a:r>
            </a:p>
          </p:txBody>
        </p:sp>
        <p:pic>
          <p:nvPicPr>
            <p:cNvPr id="690" name="Orange Single ER1.png" descr="Orange Single ER1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0216827" flipH="1">
              <a:off x="1081596" y="2297535"/>
              <a:ext cx="164593" cy="3840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91" name="ER"/>
            <p:cNvSpPr/>
            <p:nvPr/>
          </p:nvSpPr>
          <p:spPr>
            <a:xfrm>
              <a:off x="1165669" y="2415947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342891">
                <a:defRPr sz="600" b="1">
                  <a:solidFill>
                    <a:srgbClr val="FFFFFF"/>
                  </a:solidFill>
                </a:defRPr>
              </a:lvl1pPr>
            </a:lstStyle>
            <a:p>
              <a:r>
                <a:t>ER</a:t>
              </a:r>
            </a:p>
          </p:txBody>
        </p:sp>
        <p:grpSp>
          <p:nvGrpSpPr>
            <p:cNvPr id="694" name="Group"/>
            <p:cNvGrpSpPr/>
            <p:nvPr/>
          </p:nvGrpSpPr>
          <p:grpSpPr>
            <a:xfrm>
              <a:off x="930529" y="2520749"/>
              <a:ext cx="1300862" cy="1317942"/>
              <a:chOff x="32639" y="79058"/>
              <a:chExt cx="1300860" cy="1317941"/>
            </a:xfrm>
          </p:grpSpPr>
          <p:sp>
            <p:nvSpPr>
              <p:cNvPr id="692" name="Oval"/>
              <p:cNvSpPr/>
              <p:nvPr/>
            </p:nvSpPr>
            <p:spPr>
              <a:xfrm>
                <a:off x="32639" y="79058"/>
                <a:ext cx="61723" cy="56168"/>
              </a:xfrm>
              <a:prstGeom prst="ellipse">
                <a:avLst/>
              </a:prstGeom>
              <a:solidFill>
                <a:srgbClr val="66C6DC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b">
                <a:noAutofit/>
              </a:bodyPr>
              <a:lstStyle/>
              <a:p>
                <a:pPr algn="ctr" defTabSz="342891">
                  <a:defRPr sz="12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693" name="E2"/>
              <p:cNvSpPr/>
              <p:nvPr/>
            </p:nvSpPr>
            <p:spPr>
              <a:xfrm>
                <a:off x="63500" y="126999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0" tIns="0" rIns="0" bIns="0" numCol="1" anchor="b">
                <a:spAutoFit/>
              </a:bodyPr>
              <a:lstStyle>
                <a:lvl1pPr algn="ctr" defTabSz="342891">
                  <a:defRPr sz="300" b="1"/>
                </a:lvl1pPr>
              </a:lstStyle>
              <a:p>
                <a:r>
                  <a:t>E2 </a:t>
                </a:r>
              </a:p>
            </p:txBody>
          </p:sp>
        </p:grpSp>
        <p:grpSp>
          <p:nvGrpSpPr>
            <p:cNvPr id="697" name="Group"/>
            <p:cNvGrpSpPr/>
            <p:nvPr/>
          </p:nvGrpSpPr>
          <p:grpSpPr>
            <a:xfrm>
              <a:off x="1063864" y="2373111"/>
              <a:ext cx="1300862" cy="1317942"/>
              <a:chOff x="32639" y="79058"/>
              <a:chExt cx="1300860" cy="1317941"/>
            </a:xfrm>
          </p:grpSpPr>
          <p:sp>
            <p:nvSpPr>
              <p:cNvPr id="695" name="Oval"/>
              <p:cNvSpPr/>
              <p:nvPr/>
            </p:nvSpPr>
            <p:spPr>
              <a:xfrm>
                <a:off x="32639" y="79058"/>
                <a:ext cx="61723" cy="56168"/>
              </a:xfrm>
              <a:prstGeom prst="ellipse">
                <a:avLst/>
              </a:prstGeom>
              <a:solidFill>
                <a:srgbClr val="66C6DC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b">
                <a:noAutofit/>
              </a:bodyPr>
              <a:lstStyle/>
              <a:p>
                <a:pPr algn="ctr" defTabSz="342891">
                  <a:defRPr sz="12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696" name="E2"/>
              <p:cNvSpPr/>
              <p:nvPr/>
            </p:nvSpPr>
            <p:spPr>
              <a:xfrm>
                <a:off x="63500" y="126999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0" tIns="0" rIns="0" bIns="0" numCol="1" anchor="b">
                <a:spAutoFit/>
              </a:bodyPr>
              <a:lstStyle>
                <a:lvl1pPr algn="ctr" defTabSz="342891">
                  <a:defRPr sz="300" b="1"/>
                </a:lvl1pPr>
              </a:lstStyle>
              <a:p>
                <a:r>
                  <a:t>E2 </a:t>
                </a:r>
              </a:p>
            </p:txBody>
          </p:sp>
        </p:grpSp>
        <p:pic>
          <p:nvPicPr>
            <p:cNvPr id="698" name="Orange Single ER1.png" descr="Orange Single ER1.pn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97901" y="2033356"/>
              <a:ext cx="124524" cy="2905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99" name="ER"/>
            <p:cNvSpPr/>
            <p:nvPr/>
          </p:nvSpPr>
          <p:spPr>
            <a:xfrm>
              <a:off x="852309" y="2113673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342891">
                <a:defRPr sz="400" b="1">
                  <a:solidFill>
                    <a:srgbClr val="FFFFFF"/>
                  </a:solidFill>
                </a:defRPr>
              </a:lvl1pPr>
            </a:lstStyle>
            <a:p>
              <a:r>
                <a:t>ER</a:t>
              </a:r>
            </a:p>
          </p:txBody>
        </p:sp>
        <p:pic>
          <p:nvPicPr>
            <p:cNvPr id="700" name="Orange Single ER1.png" descr="Orange Single ER1.pn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0320100" flipH="1">
              <a:off x="951397" y="1923571"/>
              <a:ext cx="124524" cy="2905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01" name="ER"/>
            <p:cNvSpPr/>
            <p:nvPr/>
          </p:nvSpPr>
          <p:spPr>
            <a:xfrm>
              <a:off x="1016508" y="200388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342891">
                <a:defRPr sz="400" b="1">
                  <a:solidFill>
                    <a:srgbClr val="FFFFFF"/>
                  </a:solidFill>
                </a:defRPr>
              </a:lvl1pPr>
            </a:lstStyle>
            <a:p>
              <a:r>
                <a:t>ER</a:t>
              </a:r>
            </a:p>
          </p:txBody>
        </p:sp>
        <p:sp>
          <p:nvSpPr>
            <p:cNvPr id="702" name="Line"/>
            <p:cNvSpPr/>
            <p:nvPr/>
          </p:nvSpPr>
          <p:spPr>
            <a:xfrm>
              <a:off x="666909" y="1548116"/>
              <a:ext cx="179246" cy="453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19244" y="14850"/>
                    <a:pt x="12097" y="7018"/>
                    <a:pt x="0" y="0"/>
                  </a:cubicBezTo>
                </a:path>
              </a:pathLst>
            </a:custGeom>
            <a:noFill/>
            <a:ln w="3175" cap="flat">
              <a:solidFill>
                <a:srgbClr val="5D6770"/>
              </a:solidFill>
              <a:prstDash val="sysDot"/>
              <a:miter lim="800000"/>
              <a:headEnd type="stealth" w="med" len="med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342891"/>
              <a:endParaRPr/>
            </a:p>
          </p:txBody>
        </p:sp>
        <p:sp>
          <p:nvSpPr>
            <p:cNvPr id="703" name="Line"/>
            <p:cNvSpPr/>
            <p:nvPr/>
          </p:nvSpPr>
          <p:spPr>
            <a:xfrm>
              <a:off x="912589" y="1559634"/>
              <a:ext cx="26946" cy="336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073" h="21600" extrusionOk="0">
                  <a:moveTo>
                    <a:pt x="14073" y="21600"/>
                  </a:moveTo>
                  <a:cubicBezTo>
                    <a:pt x="3864" y="12521"/>
                    <a:pt x="-7527" y="9920"/>
                    <a:pt x="6636" y="0"/>
                  </a:cubicBezTo>
                </a:path>
              </a:pathLst>
            </a:custGeom>
            <a:noFill/>
            <a:ln w="3175" cap="flat">
              <a:solidFill>
                <a:srgbClr val="5D6770"/>
              </a:solidFill>
              <a:prstDash val="sysDot"/>
              <a:miter lim="800000"/>
              <a:headEnd type="stealth" w="med" len="med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342891"/>
              <a:endParaRPr/>
            </a:p>
          </p:txBody>
        </p:sp>
        <p:sp>
          <p:nvSpPr>
            <p:cNvPr id="704" name="Line"/>
            <p:cNvSpPr/>
            <p:nvPr/>
          </p:nvSpPr>
          <p:spPr>
            <a:xfrm rot="16008149">
              <a:off x="898770" y="2874201"/>
              <a:ext cx="375981" cy="9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052" extrusionOk="0">
                  <a:moveTo>
                    <a:pt x="0" y="0"/>
                  </a:moveTo>
                  <a:cubicBezTo>
                    <a:pt x="8826" y="17628"/>
                    <a:pt x="11910" y="21600"/>
                    <a:pt x="21600" y="15142"/>
                  </a:cubicBezTo>
                </a:path>
              </a:pathLst>
            </a:custGeom>
            <a:noFill/>
            <a:ln w="3175" cap="flat">
              <a:solidFill>
                <a:srgbClr val="5D6770"/>
              </a:solidFill>
              <a:prstDash val="sysDot"/>
              <a:miter lim="800000"/>
              <a:headEnd type="stealth" w="med" len="med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342891"/>
              <a:endParaRPr/>
            </a:p>
          </p:txBody>
        </p:sp>
        <p:sp>
          <p:nvSpPr>
            <p:cNvPr id="705" name="Line"/>
            <p:cNvSpPr/>
            <p:nvPr/>
          </p:nvSpPr>
          <p:spPr>
            <a:xfrm flipH="1">
              <a:off x="1000709" y="2621609"/>
              <a:ext cx="136674" cy="112963"/>
            </a:xfrm>
            <a:prstGeom prst="line">
              <a:avLst/>
            </a:prstGeom>
            <a:noFill/>
            <a:ln w="3175" cap="flat">
              <a:solidFill>
                <a:srgbClr val="5D6770"/>
              </a:solidFill>
              <a:prstDash val="sysDot"/>
              <a:miter lim="8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12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06" name="Line"/>
            <p:cNvSpPr/>
            <p:nvPr/>
          </p:nvSpPr>
          <p:spPr>
            <a:xfrm>
              <a:off x="1070095" y="2051510"/>
              <a:ext cx="75279" cy="227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21457" y="16074"/>
                    <a:pt x="12405" y="7866"/>
                    <a:pt x="0" y="0"/>
                  </a:cubicBezTo>
                </a:path>
              </a:pathLst>
            </a:custGeom>
            <a:noFill/>
            <a:ln w="3175" cap="flat">
              <a:solidFill>
                <a:srgbClr val="5D6770"/>
              </a:solidFill>
              <a:prstDash val="sysDot"/>
              <a:miter lim="800000"/>
              <a:headEnd type="stealth" w="med" len="med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342891"/>
              <a:endParaRPr/>
            </a:p>
          </p:txBody>
        </p:sp>
        <p:sp>
          <p:nvSpPr>
            <p:cNvPr id="707" name="Line"/>
            <p:cNvSpPr/>
            <p:nvPr/>
          </p:nvSpPr>
          <p:spPr>
            <a:xfrm flipH="1">
              <a:off x="799413" y="2240518"/>
              <a:ext cx="54425" cy="2247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92" h="21600" extrusionOk="0">
                  <a:moveTo>
                    <a:pt x="0" y="21600"/>
                  </a:moveTo>
                  <a:cubicBezTo>
                    <a:pt x="8818" y="16689"/>
                    <a:pt x="21600" y="8654"/>
                    <a:pt x="15501" y="0"/>
                  </a:cubicBezTo>
                </a:path>
              </a:pathLst>
            </a:custGeom>
            <a:noFill/>
            <a:ln w="3175" cap="flat">
              <a:solidFill>
                <a:srgbClr val="5D6770"/>
              </a:solidFill>
              <a:prstDash val="sysDot"/>
              <a:miter lim="800000"/>
              <a:headEnd type="stealth" w="med" len="med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342891"/>
              <a:endParaRPr/>
            </a:p>
          </p:txBody>
        </p:sp>
        <p:pic>
          <p:nvPicPr>
            <p:cNvPr id="708" name="Orange ER1.png" descr="Orange ER1.png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19448461">
              <a:off x="1036893" y="3040992"/>
              <a:ext cx="370333" cy="452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09" name="ER"/>
            <p:cNvSpPr/>
            <p:nvPr/>
          </p:nvSpPr>
          <p:spPr>
            <a:xfrm rot="19448461">
              <a:off x="1010082" y="3267666"/>
              <a:ext cx="133984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342891">
                <a:defRPr sz="600" b="1">
                  <a:solidFill>
                    <a:srgbClr val="FFFFFF"/>
                  </a:solidFill>
                </a:defRPr>
              </a:lvl1pPr>
            </a:lstStyle>
            <a:p>
              <a:r>
                <a:t>ER</a:t>
              </a:r>
            </a:p>
          </p:txBody>
        </p:sp>
        <p:sp>
          <p:nvSpPr>
            <p:cNvPr id="710" name="ER"/>
            <p:cNvSpPr/>
            <p:nvPr/>
          </p:nvSpPr>
          <p:spPr>
            <a:xfrm rot="19448461">
              <a:off x="1195024" y="3130116"/>
              <a:ext cx="133984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342891">
                <a:defRPr sz="600" b="1">
                  <a:solidFill>
                    <a:srgbClr val="FFFFFF"/>
                  </a:solidFill>
                </a:defRPr>
              </a:lvl1pPr>
            </a:lstStyle>
            <a:p>
              <a:r>
                <a:t>ER</a:t>
              </a:r>
            </a:p>
          </p:txBody>
        </p:sp>
        <p:grpSp>
          <p:nvGrpSpPr>
            <p:cNvPr id="713" name="Group"/>
            <p:cNvGrpSpPr/>
            <p:nvPr/>
          </p:nvGrpSpPr>
          <p:grpSpPr>
            <a:xfrm>
              <a:off x="1072872" y="3152783"/>
              <a:ext cx="1776158" cy="553770"/>
              <a:chOff x="66818" y="84980"/>
              <a:chExt cx="1776157" cy="553768"/>
            </a:xfrm>
          </p:grpSpPr>
          <p:sp>
            <p:nvSpPr>
              <p:cNvPr id="711" name="Oval"/>
              <p:cNvSpPr/>
              <p:nvPr/>
            </p:nvSpPr>
            <p:spPr>
              <a:xfrm rot="19863627">
                <a:off x="76554" y="96406"/>
                <a:ext cx="61723" cy="56169"/>
              </a:xfrm>
              <a:prstGeom prst="ellipse">
                <a:avLst/>
              </a:prstGeom>
              <a:solidFill>
                <a:srgbClr val="66C6DC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b">
                <a:noAutofit/>
              </a:bodyPr>
              <a:lstStyle/>
              <a:p>
                <a:pPr algn="ctr" defTabSz="342891">
                  <a:defRPr sz="12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712" name="E2"/>
              <p:cNvSpPr/>
              <p:nvPr/>
            </p:nvSpPr>
            <p:spPr>
              <a:xfrm>
                <a:off x="117024" y="141868"/>
                <a:ext cx="1725953" cy="49688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0" tIns="0" rIns="0" bIns="0" numCol="1" anchor="b">
                <a:spAutoFit/>
              </a:bodyPr>
              <a:lstStyle>
                <a:lvl1pPr algn="ctr" defTabSz="342891">
                  <a:defRPr sz="300" b="1"/>
                </a:lvl1pPr>
              </a:lstStyle>
              <a:p>
                <a:r>
                  <a:t>E2 </a:t>
                </a:r>
              </a:p>
            </p:txBody>
          </p:sp>
        </p:grpSp>
        <p:grpSp>
          <p:nvGrpSpPr>
            <p:cNvPr id="716" name="Group"/>
            <p:cNvGrpSpPr/>
            <p:nvPr/>
          </p:nvGrpSpPr>
          <p:grpSpPr>
            <a:xfrm>
              <a:off x="1145576" y="3099853"/>
              <a:ext cx="1776159" cy="553770"/>
              <a:chOff x="66818" y="84980"/>
              <a:chExt cx="1776157" cy="553768"/>
            </a:xfrm>
          </p:grpSpPr>
          <p:sp>
            <p:nvSpPr>
              <p:cNvPr id="714" name="Oval"/>
              <p:cNvSpPr/>
              <p:nvPr/>
            </p:nvSpPr>
            <p:spPr>
              <a:xfrm rot="19863627">
                <a:off x="76554" y="96406"/>
                <a:ext cx="61723" cy="56169"/>
              </a:xfrm>
              <a:prstGeom prst="ellipse">
                <a:avLst/>
              </a:prstGeom>
              <a:solidFill>
                <a:srgbClr val="66C6DC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b">
                <a:noAutofit/>
              </a:bodyPr>
              <a:lstStyle/>
              <a:p>
                <a:pPr algn="ctr" defTabSz="342891">
                  <a:defRPr sz="12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715" name="E2"/>
              <p:cNvSpPr/>
              <p:nvPr/>
            </p:nvSpPr>
            <p:spPr>
              <a:xfrm>
                <a:off x="117024" y="141868"/>
                <a:ext cx="1725953" cy="49688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0" tIns="0" rIns="0" bIns="0" numCol="1" anchor="b">
                <a:spAutoFit/>
              </a:bodyPr>
              <a:lstStyle>
                <a:lvl1pPr algn="ctr" defTabSz="342891">
                  <a:defRPr sz="300" b="1"/>
                </a:lvl1pPr>
              </a:lstStyle>
              <a:p>
                <a:r>
                  <a:t>E2 </a:t>
                </a:r>
              </a:p>
            </p:txBody>
          </p:sp>
        </p:grpSp>
        <p:sp>
          <p:nvSpPr>
            <p:cNvPr id="717" name="Direct estrogen-dependent genomic pathway"/>
            <p:cNvSpPr/>
            <p:nvPr/>
          </p:nvSpPr>
          <p:spPr>
            <a:xfrm>
              <a:off x="0" y="3833676"/>
              <a:ext cx="1303945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b">
              <a:spAutoFit/>
            </a:bodyPr>
            <a:lstStyle/>
            <a:p>
              <a:pPr marL="127397" indent="-127397" algn="ctr" defTabSz="685800">
                <a:lnSpc>
                  <a:spcPct val="90000"/>
                </a:lnSpc>
                <a:spcBef>
                  <a:spcPts val="400"/>
                </a:spcBef>
                <a:buClr>
                  <a:srgbClr val="7F134C"/>
                </a:buClr>
                <a:buSzPct val="100000"/>
                <a:buFont typeface="Arial"/>
                <a:buChar char="•"/>
                <a:defRPr sz="900" b="1" i="1" u="sng">
                  <a:solidFill>
                    <a:srgbClr val="0D3759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 marL="127397" indent="-127397" algn="ctr" defTabSz="685800">
                <a:lnSpc>
                  <a:spcPct val="90000"/>
                </a:lnSpc>
                <a:spcBef>
                  <a:spcPts val="400"/>
                </a:spcBef>
                <a:buClr>
                  <a:srgbClr val="7F134C"/>
                </a:buClr>
                <a:buSzPct val="100000"/>
                <a:buFont typeface="Arial"/>
                <a:buChar char="•"/>
                <a:defRPr sz="900" b="1" i="1" u="sng">
                  <a:solidFill>
                    <a:srgbClr val="0D3759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 marL="127397" indent="-127397" algn="ctr" defTabSz="685800">
                <a:lnSpc>
                  <a:spcPct val="90000"/>
                </a:lnSpc>
                <a:spcBef>
                  <a:spcPts val="400"/>
                </a:spcBef>
                <a:buClr>
                  <a:srgbClr val="7F134C"/>
                </a:buClr>
                <a:buSzPct val="100000"/>
                <a:buFont typeface="Arial"/>
                <a:buChar char="•"/>
                <a:defRPr sz="900" b="1" i="1" u="sng">
                  <a:solidFill>
                    <a:srgbClr val="0D3759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 marL="127397" indent="-127397" algn="ctr" defTabSz="685800">
                <a:lnSpc>
                  <a:spcPct val="90000"/>
                </a:lnSpc>
                <a:spcBef>
                  <a:spcPts val="400"/>
                </a:spcBef>
                <a:buClr>
                  <a:srgbClr val="7F134C"/>
                </a:buClr>
                <a:buSzPct val="100000"/>
                <a:buFont typeface="Arial"/>
                <a:buChar char="•"/>
                <a:defRPr sz="900" b="1" i="1" u="sng">
                  <a:solidFill>
                    <a:srgbClr val="0D3759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 marL="127397" indent="-127397" algn="ctr" defTabSz="685800">
                <a:lnSpc>
                  <a:spcPct val="90000"/>
                </a:lnSpc>
                <a:spcBef>
                  <a:spcPts val="400"/>
                </a:spcBef>
                <a:buClr>
                  <a:srgbClr val="7F134C"/>
                </a:buClr>
                <a:buSzPct val="100000"/>
                <a:buFont typeface="Arial"/>
                <a:buChar char="•"/>
                <a:defRPr sz="900" b="1" i="1" u="sng">
                  <a:solidFill>
                    <a:srgbClr val="0D3759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 marL="127397" indent="-127397" algn="ctr" defTabSz="685800">
                <a:lnSpc>
                  <a:spcPct val="90000"/>
                </a:lnSpc>
                <a:spcBef>
                  <a:spcPts val="400"/>
                </a:spcBef>
                <a:buClr>
                  <a:srgbClr val="7F134C"/>
                </a:buClr>
                <a:buSzPct val="100000"/>
                <a:buFont typeface="Arial"/>
                <a:buChar char="•"/>
                <a:defRPr sz="900" b="1" i="1" u="sng">
                  <a:solidFill>
                    <a:srgbClr val="0D3759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 algn="ctr" defTabSz="685800">
                <a:lnSpc>
                  <a:spcPct val="90000"/>
                </a:lnSpc>
                <a:spcBef>
                  <a:spcPts val="400"/>
                </a:spcBef>
                <a:defRPr sz="900" b="1" i="1">
                  <a:solidFill>
                    <a:srgbClr val="0D3759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Direct</a:t>
              </a:r>
              <a:br/>
              <a:r>
                <a:t>estrogen-dependent genomic pathway</a:t>
              </a:r>
            </a:p>
          </p:txBody>
        </p:sp>
        <p:sp>
          <p:nvSpPr>
            <p:cNvPr id="718" name="Line"/>
            <p:cNvSpPr/>
            <p:nvPr/>
          </p:nvSpPr>
          <p:spPr>
            <a:xfrm rot="4272891" flipH="1">
              <a:off x="1174200" y="3536987"/>
              <a:ext cx="391215" cy="34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052" extrusionOk="0">
                  <a:moveTo>
                    <a:pt x="0" y="0"/>
                  </a:moveTo>
                  <a:cubicBezTo>
                    <a:pt x="8826" y="17628"/>
                    <a:pt x="11910" y="21600"/>
                    <a:pt x="21600" y="15142"/>
                  </a:cubicBezTo>
                </a:path>
              </a:pathLst>
            </a:custGeom>
            <a:noFill/>
            <a:ln w="3175" cap="flat">
              <a:solidFill>
                <a:srgbClr val="5D6770"/>
              </a:solidFill>
              <a:prstDash val="sysDot"/>
              <a:miter lim="800000"/>
              <a:headEnd type="stealth" w="med" len="med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342891"/>
              <a:endParaRPr/>
            </a:p>
          </p:txBody>
        </p:sp>
        <p:sp>
          <p:nvSpPr>
            <p:cNvPr id="719" name="Line"/>
            <p:cNvSpPr/>
            <p:nvPr/>
          </p:nvSpPr>
          <p:spPr>
            <a:xfrm rot="2667949" flipH="1">
              <a:off x="1204865" y="3518443"/>
              <a:ext cx="721400" cy="101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052" extrusionOk="0">
                  <a:moveTo>
                    <a:pt x="0" y="0"/>
                  </a:moveTo>
                  <a:cubicBezTo>
                    <a:pt x="8826" y="17628"/>
                    <a:pt x="11910" y="21600"/>
                    <a:pt x="21600" y="15142"/>
                  </a:cubicBezTo>
                </a:path>
              </a:pathLst>
            </a:custGeom>
            <a:noFill/>
            <a:ln w="3175" cap="flat">
              <a:solidFill>
                <a:srgbClr val="5D6770"/>
              </a:solidFill>
              <a:prstDash val="sysDot"/>
              <a:miter lim="800000"/>
              <a:headEnd type="stealth" w="med" len="med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342891"/>
              <a:endParaRPr/>
            </a:p>
          </p:txBody>
        </p:sp>
        <p:sp>
          <p:nvSpPr>
            <p:cNvPr id="720" name="Line"/>
            <p:cNvSpPr/>
            <p:nvPr/>
          </p:nvSpPr>
          <p:spPr>
            <a:xfrm rot="9839581" flipH="1">
              <a:off x="1451306" y="1840742"/>
              <a:ext cx="1315077" cy="2488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994" extrusionOk="0">
                  <a:moveTo>
                    <a:pt x="21600" y="19994"/>
                  </a:moveTo>
                  <a:cubicBezTo>
                    <a:pt x="17394" y="11552"/>
                    <a:pt x="10410" y="-1606"/>
                    <a:pt x="0" y="162"/>
                  </a:cubicBezTo>
                </a:path>
              </a:pathLst>
            </a:custGeom>
            <a:noFill/>
            <a:ln w="3175" cap="flat">
              <a:solidFill>
                <a:srgbClr val="5D6770"/>
              </a:solidFill>
              <a:prstDash val="sysDot"/>
              <a:miter lim="800000"/>
              <a:headEnd type="stealth" w="med" len="med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342891"/>
              <a:endParaRPr/>
            </a:p>
          </p:txBody>
        </p:sp>
        <p:sp>
          <p:nvSpPr>
            <p:cNvPr id="721" name="Non-genomic activity"/>
            <p:cNvSpPr/>
            <p:nvPr/>
          </p:nvSpPr>
          <p:spPr>
            <a:xfrm>
              <a:off x="3094856" y="1520728"/>
              <a:ext cx="1494632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b">
              <a:spAutoFit/>
            </a:bodyPr>
            <a:lstStyle/>
            <a:p>
              <a:pPr marL="127397" indent="-127397" algn="ctr" defTabSz="685800">
                <a:lnSpc>
                  <a:spcPct val="90000"/>
                </a:lnSpc>
                <a:spcBef>
                  <a:spcPts val="400"/>
                </a:spcBef>
                <a:buClr>
                  <a:srgbClr val="7F134C"/>
                </a:buClr>
                <a:buSzPct val="100000"/>
                <a:buFont typeface="Arial"/>
                <a:buChar char="•"/>
                <a:defRPr sz="900" b="1" i="1">
                  <a:solidFill>
                    <a:srgbClr val="0D3759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 algn="ctr" defTabSz="685800">
                <a:lnSpc>
                  <a:spcPct val="90000"/>
                </a:lnSpc>
                <a:spcBef>
                  <a:spcPts val="400"/>
                </a:spcBef>
                <a:defRPr sz="900" b="1" i="1">
                  <a:solidFill>
                    <a:srgbClr val="0D3759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Non-genomic activity</a:t>
              </a:r>
            </a:p>
          </p:txBody>
        </p:sp>
        <p:grpSp>
          <p:nvGrpSpPr>
            <p:cNvPr id="725" name="Group"/>
            <p:cNvGrpSpPr/>
            <p:nvPr/>
          </p:nvGrpSpPr>
          <p:grpSpPr>
            <a:xfrm>
              <a:off x="1806746" y="2969618"/>
              <a:ext cx="340901" cy="416656"/>
              <a:chOff x="0" y="0"/>
              <a:chExt cx="340899" cy="416654"/>
            </a:xfrm>
          </p:grpSpPr>
          <p:pic>
            <p:nvPicPr>
              <p:cNvPr id="722" name="Orange ER1.png" descr="Orange ER1.png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0" y="0"/>
                <a:ext cx="340900" cy="41665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723" name="ER"/>
              <p:cNvSpPr/>
              <p:nvPr/>
            </p:nvSpPr>
            <p:spPr>
              <a:xfrm>
                <a:off x="421" y="126287"/>
                <a:ext cx="123336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ctr" defTabSz="342891">
                  <a:defRPr sz="600" b="1">
                    <a:solidFill>
                      <a:srgbClr val="FFFFFF"/>
                    </a:solidFill>
                  </a:defRPr>
                </a:lvl1pPr>
              </a:lstStyle>
              <a:p>
                <a:r>
                  <a:t>ER</a:t>
                </a:r>
              </a:p>
            </p:txBody>
          </p:sp>
          <p:sp>
            <p:nvSpPr>
              <p:cNvPr id="724" name="ER"/>
              <p:cNvSpPr/>
              <p:nvPr/>
            </p:nvSpPr>
            <p:spPr>
              <a:xfrm>
                <a:off x="212570" y="123396"/>
                <a:ext cx="123335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ctr" defTabSz="342891">
                  <a:defRPr sz="600" b="1">
                    <a:solidFill>
                      <a:srgbClr val="FFFFFF"/>
                    </a:solidFill>
                  </a:defRPr>
                </a:lvl1pPr>
              </a:lstStyle>
              <a:p>
                <a:r>
                  <a:t>ER</a:t>
                </a:r>
              </a:p>
            </p:txBody>
          </p:sp>
        </p:grpSp>
        <p:sp>
          <p:nvSpPr>
            <p:cNvPr id="726" name="Akt"/>
            <p:cNvSpPr/>
            <p:nvPr/>
          </p:nvSpPr>
          <p:spPr>
            <a:xfrm>
              <a:off x="1891453" y="2496524"/>
              <a:ext cx="23100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342891">
                <a:defRPr sz="600" b="1"/>
              </a:lvl1pPr>
            </a:lstStyle>
            <a:p>
              <a:r>
                <a:t>Akt</a:t>
              </a:r>
            </a:p>
          </p:txBody>
        </p:sp>
        <p:sp>
          <p:nvSpPr>
            <p:cNvPr id="727" name="Line"/>
            <p:cNvSpPr/>
            <p:nvPr/>
          </p:nvSpPr>
          <p:spPr>
            <a:xfrm flipV="1">
              <a:off x="1920613" y="2620909"/>
              <a:ext cx="30256" cy="346890"/>
            </a:xfrm>
            <a:prstGeom prst="line">
              <a:avLst/>
            </a:prstGeom>
            <a:noFill/>
            <a:ln w="3175" cap="flat">
              <a:solidFill>
                <a:srgbClr val="5D6770"/>
              </a:solidFill>
              <a:prstDash val="sysDot"/>
              <a:miter lim="800000"/>
              <a:headEnd type="stealth" w="med" len="med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12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728" name="Yellow Green EGFR.png" descr="Yellow Green EGFR.png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854708" y="1360033"/>
              <a:ext cx="217171" cy="4183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29" name="PI3K"/>
            <p:cNvSpPr/>
            <p:nvPr/>
          </p:nvSpPr>
          <p:spPr>
            <a:xfrm>
              <a:off x="1899011" y="2035955"/>
              <a:ext cx="23100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342891">
                <a:defRPr sz="600" b="1"/>
              </a:lvl1pPr>
            </a:lstStyle>
            <a:p>
              <a:r>
                <a:t>PI3K</a:t>
              </a:r>
            </a:p>
          </p:txBody>
        </p:sp>
        <p:pic>
          <p:nvPicPr>
            <p:cNvPr id="730" name="Yellow Green EGFR.png" descr="Yellow Green EGFR.png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146194" y="1363167"/>
              <a:ext cx="217171" cy="4183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31" name="RTKs"/>
            <p:cNvSpPr/>
            <p:nvPr/>
          </p:nvSpPr>
          <p:spPr>
            <a:xfrm>
              <a:off x="1700435" y="1509478"/>
              <a:ext cx="23100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342891">
                <a:defRPr sz="600" b="1"/>
              </a:lvl1pPr>
            </a:lstStyle>
            <a:p>
              <a:r>
                <a:t>RTKs</a:t>
              </a:r>
            </a:p>
          </p:txBody>
        </p:sp>
        <p:sp>
          <p:nvSpPr>
            <p:cNvPr id="732" name="Ras"/>
            <p:cNvSpPr/>
            <p:nvPr/>
          </p:nvSpPr>
          <p:spPr>
            <a:xfrm>
              <a:off x="2160187" y="2056747"/>
              <a:ext cx="23100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342891">
                <a:defRPr sz="600" b="1"/>
              </a:lvl1pPr>
            </a:lstStyle>
            <a:p>
              <a:r>
                <a:t>Ras</a:t>
              </a:r>
            </a:p>
          </p:txBody>
        </p:sp>
        <p:sp>
          <p:nvSpPr>
            <p:cNvPr id="733" name="ERK"/>
            <p:cNvSpPr/>
            <p:nvPr/>
          </p:nvSpPr>
          <p:spPr>
            <a:xfrm>
              <a:off x="2067632" y="2605373"/>
              <a:ext cx="23100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342891">
                <a:defRPr sz="600" b="1"/>
              </a:lvl1pPr>
            </a:lstStyle>
            <a:p>
              <a:r>
                <a:t>ERK</a:t>
              </a:r>
            </a:p>
          </p:txBody>
        </p:sp>
        <p:sp>
          <p:nvSpPr>
            <p:cNvPr id="734" name="Line"/>
            <p:cNvSpPr/>
            <p:nvPr/>
          </p:nvSpPr>
          <p:spPr>
            <a:xfrm rot="3892692">
              <a:off x="1868234" y="1855256"/>
              <a:ext cx="228714" cy="107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11818" y="12628"/>
                    <a:pt x="12604" y="14038"/>
                    <a:pt x="0" y="0"/>
                  </a:cubicBezTo>
                </a:path>
              </a:pathLst>
            </a:custGeom>
            <a:noFill/>
            <a:ln w="3175" cap="flat">
              <a:solidFill>
                <a:srgbClr val="5D6770"/>
              </a:solidFill>
              <a:prstDash val="sysDot"/>
              <a:miter lim="800000"/>
              <a:headEnd type="stealth" w="med" len="med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342891"/>
              <a:endParaRPr/>
            </a:p>
          </p:txBody>
        </p:sp>
        <p:pic>
          <p:nvPicPr>
            <p:cNvPr id="735" name="Orange ER1.png" descr="Orange ER1.png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265929" y="1605203"/>
              <a:ext cx="370333" cy="452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36" name="ER"/>
            <p:cNvSpPr/>
            <p:nvPr/>
          </p:nvSpPr>
          <p:spPr>
            <a:xfrm>
              <a:off x="3266387" y="1746877"/>
              <a:ext cx="133984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342891">
                <a:defRPr sz="600" b="1">
                  <a:solidFill>
                    <a:srgbClr val="FFFFFF"/>
                  </a:solidFill>
                </a:defRPr>
              </a:lvl1pPr>
            </a:lstStyle>
            <a:p>
              <a:r>
                <a:t>ER</a:t>
              </a:r>
            </a:p>
          </p:txBody>
        </p:sp>
        <p:sp>
          <p:nvSpPr>
            <p:cNvPr id="737" name="ER"/>
            <p:cNvSpPr/>
            <p:nvPr/>
          </p:nvSpPr>
          <p:spPr>
            <a:xfrm>
              <a:off x="3496852" y="1743736"/>
              <a:ext cx="133984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342891">
                <a:defRPr sz="600" b="1">
                  <a:solidFill>
                    <a:srgbClr val="FFFFFF"/>
                  </a:solidFill>
                </a:defRPr>
              </a:lvl1pPr>
            </a:lstStyle>
            <a:p>
              <a:r>
                <a:t>ER</a:t>
              </a:r>
            </a:p>
          </p:txBody>
        </p:sp>
        <p:grpSp>
          <p:nvGrpSpPr>
            <p:cNvPr id="740" name="Group"/>
            <p:cNvGrpSpPr/>
            <p:nvPr/>
          </p:nvGrpSpPr>
          <p:grpSpPr>
            <a:xfrm>
              <a:off x="3474929" y="1669313"/>
              <a:ext cx="1304291" cy="1328538"/>
              <a:chOff x="29209" y="68463"/>
              <a:chExt cx="1304290" cy="1328536"/>
            </a:xfrm>
          </p:grpSpPr>
          <p:sp>
            <p:nvSpPr>
              <p:cNvPr id="738" name="Circle"/>
              <p:cNvSpPr/>
              <p:nvPr/>
            </p:nvSpPr>
            <p:spPr>
              <a:xfrm>
                <a:off x="29209" y="68463"/>
                <a:ext cx="68582" cy="68581"/>
              </a:xfrm>
              <a:prstGeom prst="ellipse">
                <a:avLst/>
              </a:prstGeom>
              <a:solidFill>
                <a:srgbClr val="66C6DC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b">
                <a:noAutofit/>
              </a:bodyPr>
              <a:lstStyle/>
              <a:p>
                <a:pPr algn="ctr" defTabSz="342891">
                  <a:defRPr sz="12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739" name="E2"/>
              <p:cNvSpPr/>
              <p:nvPr/>
            </p:nvSpPr>
            <p:spPr>
              <a:xfrm>
                <a:off x="63500" y="127000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0" tIns="0" rIns="0" bIns="0" numCol="1" anchor="b">
                <a:spAutoFit/>
              </a:bodyPr>
              <a:lstStyle>
                <a:lvl1pPr algn="ctr" defTabSz="342891">
                  <a:defRPr sz="400" b="1"/>
                </a:lvl1pPr>
              </a:lstStyle>
              <a:p>
                <a:r>
                  <a:t>E2</a:t>
                </a:r>
              </a:p>
            </p:txBody>
          </p:sp>
        </p:grpSp>
        <p:grpSp>
          <p:nvGrpSpPr>
            <p:cNvPr id="743" name="Group"/>
            <p:cNvGrpSpPr/>
            <p:nvPr/>
          </p:nvGrpSpPr>
          <p:grpSpPr>
            <a:xfrm>
              <a:off x="3381441" y="1670135"/>
              <a:ext cx="1304291" cy="1328538"/>
              <a:chOff x="29209" y="68463"/>
              <a:chExt cx="1304290" cy="1328536"/>
            </a:xfrm>
          </p:grpSpPr>
          <p:sp>
            <p:nvSpPr>
              <p:cNvPr id="741" name="Circle"/>
              <p:cNvSpPr/>
              <p:nvPr/>
            </p:nvSpPr>
            <p:spPr>
              <a:xfrm>
                <a:off x="29209" y="68463"/>
                <a:ext cx="68582" cy="68581"/>
              </a:xfrm>
              <a:prstGeom prst="ellipse">
                <a:avLst/>
              </a:prstGeom>
              <a:solidFill>
                <a:srgbClr val="66C6DC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b">
                <a:noAutofit/>
              </a:bodyPr>
              <a:lstStyle/>
              <a:p>
                <a:pPr algn="ctr" defTabSz="342891">
                  <a:defRPr sz="12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742" name="E2"/>
              <p:cNvSpPr/>
              <p:nvPr/>
            </p:nvSpPr>
            <p:spPr>
              <a:xfrm>
                <a:off x="63500" y="127000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0" tIns="0" rIns="0" bIns="0" numCol="1" anchor="b">
                <a:spAutoFit/>
              </a:bodyPr>
              <a:lstStyle>
                <a:lvl1pPr algn="ctr" defTabSz="342891">
                  <a:defRPr sz="400" b="1"/>
                </a:lvl1pPr>
              </a:lstStyle>
              <a:p>
                <a:r>
                  <a:t>E2</a:t>
                </a:r>
              </a:p>
            </p:txBody>
          </p:sp>
        </p:grpSp>
        <p:sp>
          <p:nvSpPr>
            <p:cNvPr id="744" name="ER"/>
            <p:cNvSpPr/>
            <p:nvPr/>
          </p:nvSpPr>
          <p:spPr>
            <a:xfrm>
              <a:off x="3365017" y="1794719"/>
              <a:ext cx="133984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342891">
                <a:defRPr sz="600" b="1">
                  <a:solidFill>
                    <a:srgbClr val="FFFFFF"/>
                  </a:solidFill>
                </a:defRPr>
              </a:lvl1pPr>
            </a:lstStyle>
            <a:p>
              <a:r>
                <a:t>ER</a:t>
              </a:r>
            </a:p>
          </p:txBody>
        </p:sp>
        <p:sp>
          <p:nvSpPr>
            <p:cNvPr id="745" name="Line"/>
            <p:cNvSpPr/>
            <p:nvPr/>
          </p:nvSpPr>
          <p:spPr>
            <a:xfrm flipV="1">
              <a:off x="2142591" y="2191291"/>
              <a:ext cx="74684" cy="412426"/>
            </a:xfrm>
            <a:prstGeom prst="line">
              <a:avLst/>
            </a:prstGeom>
            <a:noFill/>
            <a:ln w="3175" cap="flat">
              <a:solidFill>
                <a:srgbClr val="5D6770"/>
              </a:solidFill>
              <a:prstDash val="sysDot"/>
              <a:miter lim="800000"/>
              <a:headEnd type="stealth" w="med" len="med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12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46" name="Line"/>
            <p:cNvSpPr/>
            <p:nvPr/>
          </p:nvSpPr>
          <p:spPr>
            <a:xfrm flipV="1">
              <a:off x="2232089" y="1772612"/>
              <a:ext cx="35841" cy="295567"/>
            </a:xfrm>
            <a:prstGeom prst="line">
              <a:avLst/>
            </a:prstGeom>
            <a:noFill/>
            <a:ln w="3175" cap="flat">
              <a:solidFill>
                <a:srgbClr val="5D6770"/>
              </a:solidFill>
              <a:prstDash val="sysDot"/>
              <a:miter lim="800000"/>
              <a:headEnd type="stealth" w="med" len="med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12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47" name="Line"/>
            <p:cNvSpPr/>
            <p:nvPr/>
          </p:nvSpPr>
          <p:spPr>
            <a:xfrm flipV="1">
              <a:off x="3694585" y="2093602"/>
              <a:ext cx="134417" cy="403066"/>
            </a:xfrm>
            <a:prstGeom prst="line">
              <a:avLst/>
            </a:prstGeom>
            <a:noFill/>
            <a:ln w="3175" cap="flat">
              <a:solidFill>
                <a:srgbClr val="5D6770"/>
              </a:solidFill>
              <a:prstDash val="sysDot"/>
              <a:miter lim="800000"/>
              <a:headEnd type="stealth" w="med" len="med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12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48" name="Line"/>
            <p:cNvSpPr/>
            <p:nvPr/>
          </p:nvSpPr>
          <p:spPr>
            <a:xfrm flipV="1">
              <a:off x="3222963" y="2077443"/>
              <a:ext cx="116811" cy="273862"/>
            </a:xfrm>
            <a:prstGeom prst="line">
              <a:avLst/>
            </a:prstGeom>
            <a:noFill/>
            <a:ln w="3175" cap="flat">
              <a:solidFill>
                <a:srgbClr val="5D6770"/>
              </a:solidFill>
              <a:prstDash val="sysDot"/>
              <a:miter lim="800000"/>
              <a:headEnd type="stealth" w="med" len="med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12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49" name="PI3K Src FAK"/>
            <p:cNvSpPr/>
            <p:nvPr/>
          </p:nvSpPr>
          <p:spPr>
            <a:xfrm>
              <a:off x="2992944" y="2362146"/>
              <a:ext cx="31468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defTabSz="342891">
                <a:defRPr sz="600" b="1"/>
              </a:pPr>
              <a:r>
                <a:t>PI3K</a:t>
              </a:r>
              <a:br/>
              <a:r>
                <a:t>Src</a:t>
              </a:r>
              <a:br/>
              <a:r>
                <a:t>FAK</a:t>
              </a:r>
            </a:p>
          </p:txBody>
        </p:sp>
        <p:sp>
          <p:nvSpPr>
            <p:cNvPr id="750" name="PELP1Src"/>
            <p:cNvSpPr/>
            <p:nvPr/>
          </p:nvSpPr>
          <p:spPr>
            <a:xfrm>
              <a:off x="3560491" y="2501749"/>
              <a:ext cx="23100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342891">
                <a:defRPr sz="600" b="1"/>
              </a:lvl1pPr>
            </a:lstStyle>
            <a:p>
              <a:r>
                <a:t>PELP1Src</a:t>
              </a:r>
            </a:p>
          </p:txBody>
        </p:sp>
        <p:grpSp>
          <p:nvGrpSpPr>
            <p:cNvPr id="754" name="Group"/>
            <p:cNvGrpSpPr/>
            <p:nvPr/>
          </p:nvGrpSpPr>
          <p:grpSpPr>
            <a:xfrm>
              <a:off x="3692769" y="1688770"/>
              <a:ext cx="340901" cy="416656"/>
              <a:chOff x="0" y="0"/>
              <a:chExt cx="340899" cy="416654"/>
            </a:xfrm>
          </p:grpSpPr>
          <p:pic>
            <p:nvPicPr>
              <p:cNvPr id="751" name="Orange ER1.png" descr="Orange ER1.png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0" y="0"/>
                <a:ext cx="340900" cy="41665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752" name="ER"/>
              <p:cNvSpPr/>
              <p:nvPr/>
            </p:nvSpPr>
            <p:spPr>
              <a:xfrm>
                <a:off x="421" y="126287"/>
                <a:ext cx="123336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ctr" defTabSz="342891">
                  <a:defRPr sz="600" b="1">
                    <a:solidFill>
                      <a:srgbClr val="FFFFFF"/>
                    </a:solidFill>
                  </a:defRPr>
                </a:lvl1pPr>
              </a:lstStyle>
              <a:p>
                <a:r>
                  <a:t>ER</a:t>
                </a:r>
              </a:p>
            </p:txBody>
          </p:sp>
          <p:sp>
            <p:nvSpPr>
              <p:cNvPr id="753" name="ER"/>
              <p:cNvSpPr/>
              <p:nvPr/>
            </p:nvSpPr>
            <p:spPr>
              <a:xfrm>
                <a:off x="212570" y="123396"/>
                <a:ext cx="123335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ctr" defTabSz="342891">
                  <a:defRPr sz="600" b="1">
                    <a:solidFill>
                      <a:srgbClr val="FFFFFF"/>
                    </a:solidFill>
                  </a:defRPr>
                </a:lvl1pPr>
              </a:lstStyle>
              <a:p>
                <a:r>
                  <a:t>ER</a:t>
                </a:r>
              </a:p>
            </p:txBody>
          </p:sp>
        </p:grpSp>
        <p:sp>
          <p:nvSpPr>
            <p:cNvPr id="755" name="Line"/>
            <p:cNvSpPr/>
            <p:nvPr/>
          </p:nvSpPr>
          <p:spPr>
            <a:xfrm flipV="1">
              <a:off x="2073592" y="2709650"/>
              <a:ext cx="48379" cy="257162"/>
            </a:xfrm>
            <a:prstGeom prst="line">
              <a:avLst/>
            </a:prstGeom>
            <a:noFill/>
            <a:ln w="3175" cap="flat">
              <a:solidFill>
                <a:srgbClr val="5D6770"/>
              </a:solidFill>
              <a:prstDash val="sysDot"/>
              <a:miter lim="800000"/>
              <a:headEnd type="stealth" w="med" len="med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12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56" name="Line"/>
            <p:cNvSpPr/>
            <p:nvPr/>
          </p:nvSpPr>
          <p:spPr>
            <a:xfrm flipV="1">
              <a:off x="1957009" y="2126983"/>
              <a:ext cx="16606" cy="347811"/>
            </a:xfrm>
            <a:prstGeom prst="line">
              <a:avLst/>
            </a:prstGeom>
            <a:noFill/>
            <a:ln w="3175" cap="flat">
              <a:solidFill>
                <a:srgbClr val="5D6770"/>
              </a:solidFill>
              <a:prstDash val="sysDot"/>
              <a:miter lim="800000"/>
              <a:headEnd type="stealth" w="med" len="med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12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57" name="ERK"/>
            <p:cNvSpPr/>
            <p:nvPr/>
          </p:nvSpPr>
          <p:spPr>
            <a:xfrm>
              <a:off x="3278219" y="3137021"/>
              <a:ext cx="23100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342891">
                <a:defRPr sz="600" b="1"/>
              </a:lvl1pPr>
            </a:lstStyle>
            <a:p>
              <a:r>
                <a:t>ERK</a:t>
              </a:r>
            </a:p>
          </p:txBody>
        </p:sp>
        <p:sp>
          <p:nvSpPr>
            <p:cNvPr id="758" name="Akt"/>
            <p:cNvSpPr/>
            <p:nvPr/>
          </p:nvSpPr>
          <p:spPr>
            <a:xfrm>
              <a:off x="2660417" y="3106268"/>
              <a:ext cx="23100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342891">
                <a:defRPr sz="600" b="1"/>
              </a:lvl1pPr>
            </a:lstStyle>
            <a:p>
              <a:r>
                <a:t>Akt</a:t>
              </a:r>
            </a:p>
          </p:txBody>
        </p:sp>
        <p:sp>
          <p:nvSpPr>
            <p:cNvPr id="759" name="Line"/>
            <p:cNvSpPr/>
            <p:nvPr/>
          </p:nvSpPr>
          <p:spPr>
            <a:xfrm flipV="1">
              <a:off x="3410328" y="2730940"/>
              <a:ext cx="200686" cy="374507"/>
            </a:xfrm>
            <a:prstGeom prst="line">
              <a:avLst/>
            </a:prstGeom>
            <a:noFill/>
            <a:ln w="3175" cap="flat">
              <a:solidFill>
                <a:srgbClr val="5D6770"/>
              </a:solidFill>
              <a:prstDash val="sysDot"/>
              <a:miter lim="800000"/>
              <a:headEnd type="stealth" w="med" len="med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12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60" name="Line"/>
            <p:cNvSpPr/>
            <p:nvPr/>
          </p:nvSpPr>
          <p:spPr>
            <a:xfrm flipV="1">
              <a:off x="2819611" y="2723797"/>
              <a:ext cx="233905" cy="354709"/>
            </a:xfrm>
            <a:prstGeom prst="line">
              <a:avLst/>
            </a:prstGeom>
            <a:noFill/>
            <a:ln w="3175" cap="flat">
              <a:solidFill>
                <a:srgbClr val="5D6770"/>
              </a:solidFill>
              <a:prstDash val="sysDot"/>
              <a:miter lim="800000"/>
              <a:headEnd type="stealth" w="med" len="med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12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61" name="TF"/>
            <p:cNvSpPr/>
            <p:nvPr/>
          </p:nvSpPr>
          <p:spPr>
            <a:xfrm>
              <a:off x="2336923" y="3583993"/>
              <a:ext cx="23100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342891">
                <a:defRPr sz="600" b="1"/>
              </a:lvl1pPr>
            </a:lstStyle>
            <a:p>
              <a:r>
                <a:t>TF</a:t>
              </a:r>
            </a:p>
          </p:txBody>
        </p:sp>
        <p:sp>
          <p:nvSpPr>
            <p:cNvPr id="762" name="TF"/>
            <p:cNvSpPr/>
            <p:nvPr/>
          </p:nvSpPr>
          <p:spPr>
            <a:xfrm>
              <a:off x="2349570" y="3753230"/>
              <a:ext cx="186784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342891">
                <a:defRPr sz="600" b="1"/>
              </a:lvl1pPr>
            </a:lstStyle>
            <a:p>
              <a:r>
                <a:t>TF</a:t>
              </a:r>
            </a:p>
          </p:txBody>
        </p:sp>
        <p:sp>
          <p:nvSpPr>
            <p:cNvPr id="763" name="Line"/>
            <p:cNvSpPr/>
            <p:nvPr/>
          </p:nvSpPr>
          <p:spPr>
            <a:xfrm flipV="1">
              <a:off x="2432329" y="3238409"/>
              <a:ext cx="233906" cy="354709"/>
            </a:xfrm>
            <a:prstGeom prst="line">
              <a:avLst/>
            </a:prstGeom>
            <a:noFill/>
            <a:ln w="3175" cap="flat">
              <a:solidFill>
                <a:srgbClr val="5D6770"/>
              </a:solidFill>
              <a:prstDash val="sysDot"/>
              <a:miter lim="800000"/>
              <a:headEnd type="stealth" w="med" len="med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12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64" name="Line"/>
            <p:cNvSpPr/>
            <p:nvPr/>
          </p:nvSpPr>
          <p:spPr>
            <a:xfrm flipV="1">
              <a:off x="2503460" y="3245059"/>
              <a:ext cx="778002" cy="515093"/>
            </a:xfrm>
            <a:prstGeom prst="line">
              <a:avLst/>
            </a:prstGeom>
            <a:noFill/>
            <a:ln w="3175" cap="flat">
              <a:solidFill>
                <a:srgbClr val="5D6770"/>
              </a:solidFill>
              <a:prstDash val="sysDot"/>
              <a:miter lim="800000"/>
              <a:headEnd type="stealth" w="med" len="med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12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65" name="Line"/>
            <p:cNvSpPr/>
            <p:nvPr/>
          </p:nvSpPr>
          <p:spPr>
            <a:xfrm flipV="1">
              <a:off x="2032293" y="3824744"/>
              <a:ext cx="247987" cy="165744"/>
            </a:xfrm>
            <a:prstGeom prst="line">
              <a:avLst/>
            </a:prstGeom>
            <a:noFill/>
            <a:ln w="3175" cap="flat">
              <a:solidFill>
                <a:srgbClr val="5D6770"/>
              </a:solidFill>
              <a:prstDash val="sysDot"/>
              <a:miter lim="800000"/>
              <a:headEnd type="stealth" w="med" len="med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12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66" name="Line"/>
            <p:cNvSpPr/>
            <p:nvPr/>
          </p:nvSpPr>
          <p:spPr>
            <a:xfrm flipV="1">
              <a:off x="2024403" y="3677501"/>
              <a:ext cx="247987" cy="165744"/>
            </a:xfrm>
            <a:prstGeom prst="line">
              <a:avLst/>
            </a:prstGeom>
            <a:noFill/>
            <a:ln w="3175" cap="flat">
              <a:solidFill>
                <a:srgbClr val="5D6770"/>
              </a:solidFill>
              <a:prstDash val="sysDot"/>
              <a:miter lim="800000"/>
              <a:headEnd type="stealth" w="med" len="med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12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67" name="Src"/>
            <p:cNvSpPr/>
            <p:nvPr/>
          </p:nvSpPr>
          <p:spPr>
            <a:xfrm>
              <a:off x="1539755" y="2685328"/>
              <a:ext cx="23100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342891">
                <a:defRPr sz="600" b="1"/>
              </a:lvl1pPr>
            </a:lstStyle>
            <a:p>
              <a:r>
                <a:t>Src</a:t>
              </a:r>
            </a:p>
          </p:txBody>
        </p:sp>
        <p:sp>
          <p:nvSpPr>
            <p:cNvPr id="768" name="Line"/>
            <p:cNvSpPr/>
            <p:nvPr/>
          </p:nvSpPr>
          <p:spPr>
            <a:xfrm flipH="1" flipV="1">
              <a:off x="1698929" y="2798294"/>
              <a:ext cx="160629" cy="145680"/>
            </a:xfrm>
            <a:prstGeom prst="line">
              <a:avLst/>
            </a:prstGeom>
            <a:noFill/>
            <a:ln w="3175" cap="flat">
              <a:solidFill>
                <a:srgbClr val="5D6770"/>
              </a:solidFill>
              <a:prstDash val="sysDot"/>
              <a:miter lim="800000"/>
              <a:headEnd type="stealth" w="med" len="med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12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69" name="Amphiregulin TGF-alpha"/>
            <p:cNvSpPr/>
            <p:nvPr/>
          </p:nvSpPr>
          <p:spPr>
            <a:xfrm>
              <a:off x="2192907" y="2817828"/>
              <a:ext cx="48302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defTabSz="342891">
                <a:defRPr sz="600" b="1"/>
              </a:pPr>
              <a:r>
                <a:t>Amphiregulin</a:t>
              </a:r>
              <a:br/>
              <a:r>
                <a:t>TGF-alpha</a:t>
              </a:r>
            </a:p>
          </p:txBody>
        </p:sp>
      </p:grpSp>
      <p:sp>
        <p:nvSpPr>
          <p:cNvPr id="771" name="Rectangle"/>
          <p:cNvSpPr/>
          <p:nvPr/>
        </p:nvSpPr>
        <p:spPr>
          <a:xfrm rot="10081183">
            <a:off x="2931273" y="1799120"/>
            <a:ext cx="3690175" cy="41600"/>
          </a:xfrm>
          <a:prstGeom prst="rect">
            <a:avLst/>
          </a:prstGeom>
          <a:gradFill>
            <a:gsLst>
              <a:gs pos="0">
                <a:srgbClr val="F3B63B"/>
              </a:gs>
              <a:gs pos="100000">
                <a:srgbClr val="F3B63B">
                  <a:alpha val="20000"/>
                </a:srgbClr>
              </a:gs>
            </a:gsLst>
          </a:gradFill>
          <a:ln w="3175">
            <a:miter lim="400000"/>
          </a:ln>
        </p:spPr>
        <p:txBody>
          <a:bodyPr lIns="34289" tIns="34289" rIns="34289" bIns="34289" anchor="ctr"/>
          <a:lstStyle/>
          <a:p>
            <a:pPr algn="ctr" defTabSz="685800"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772" name="Rectangle"/>
          <p:cNvSpPr/>
          <p:nvPr/>
        </p:nvSpPr>
        <p:spPr>
          <a:xfrm rot="20257500" flipH="1">
            <a:off x="2649943" y="1826418"/>
            <a:ext cx="1494877" cy="34290"/>
          </a:xfrm>
          <a:prstGeom prst="rect">
            <a:avLst/>
          </a:prstGeom>
          <a:gradFill>
            <a:gsLst>
              <a:gs pos="0">
                <a:srgbClr val="F3B63B"/>
              </a:gs>
              <a:gs pos="100000">
                <a:srgbClr val="F3B63B">
                  <a:alpha val="20000"/>
                </a:srgbClr>
              </a:gs>
            </a:gsLst>
          </a:gradFill>
          <a:ln w="3175">
            <a:miter lim="400000"/>
          </a:ln>
        </p:spPr>
        <p:txBody>
          <a:bodyPr lIns="34289" tIns="34289" rIns="34289" bIns="34289" anchor="ctr"/>
          <a:lstStyle/>
          <a:p>
            <a:pPr algn="ctr" defTabSz="685800"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775" name="Group"/>
          <p:cNvGrpSpPr/>
          <p:nvPr/>
        </p:nvGrpSpPr>
        <p:grpSpPr>
          <a:xfrm>
            <a:off x="1492853" y="677817"/>
            <a:ext cx="1501375" cy="2567893"/>
            <a:chOff x="0" y="0"/>
            <a:chExt cx="1501374" cy="2567892"/>
          </a:xfrm>
        </p:grpSpPr>
        <p:sp>
          <p:nvSpPr>
            <p:cNvPr id="773" name="Rectangle"/>
            <p:cNvSpPr/>
            <p:nvPr/>
          </p:nvSpPr>
          <p:spPr>
            <a:xfrm>
              <a:off x="0" y="0"/>
              <a:ext cx="1501375" cy="2567893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685800">
                <a:defRPr sz="12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774" name="image17.png" descr="image17.png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0" y="0"/>
              <a:ext cx="1501375" cy="25678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76" name="SERMs…"/>
          <p:cNvSpPr txBox="1"/>
          <p:nvPr/>
        </p:nvSpPr>
        <p:spPr>
          <a:xfrm>
            <a:off x="1538208" y="1056061"/>
            <a:ext cx="1375883" cy="14097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 anchor="ctr">
            <a:spAutoFit/>
          </a:bodyPr>
          <a:lstStyle/>
          <a:p>
            <a:pPr algn="ctr" defTabSz="342900">
              <a:defRPr sz="900" baseline="28888">
                <a:solidFill>
                  <a:srgbClr val="3F444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ctr" defTabSz="342900">
              <a:defRPr sz="1200" b="1" u="sng">
                <a:solidFill>
                  <a:srgbClr val="7F134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SERMs</a:t>
            </a:r>
            <a:endParaRPr sz="900"/>
          </a:p>
          <a:p>
            <a:pPr algn="ctr" defTabSz="342900">
              <a:defRPr sz="900" b="1">
                <a:solidFill>
                  <a:srgbClr val="3F444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Example:</a:t>
            </a:r>
            <a:endParaRPr>
              <a:solidFill>
                <a:srgbClr val="AFA0A8"/>
              </a:solidFill>
            </a:endParaRPr>
          </a:p>
          <a:p>
            <a:pPr algn="ctr" defTabSz="342900">
              <a:defRPr sz="900">
                <a:solidFill>
                  <a:srgbClr val="3F444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200" b="1"/>
              <a:t>Tamoxifen</a:t>
            </a:r>
            <a:r>
              <a:t> Tablets </a:t>
            </a:r>
            <a:br/>
            <a:r>
              <a:t>(mixed agonistic/</a:t>
            </a:r>
            <a:br/>
            <a:r>
              <a:t>antagonistic </a:t>
            </a:r>
            <a:br/>
            <a:r>
              <a:t>effects on ER signalling)</a:t>
            </a:r>
            <a:r>
              <a:rPr baseline="28888"/>
              <a:t>1</a:t>
            </a:r>
            <a:endParaRPr>
              <a:solidFill>
                <a:srgbClr val="AFA0A8"/>
              </a:solidFill>
            </a:endParaRPr>
          </a:p>
          <a:p>
            <a:pPr algn="ctr" defTabSz="342900">
              <a:defRPr sz="1200" b="1" i="1" u="sng">
                <a:solidFill>
                  <a:srgbClr val="7F134C"/>
                </a:solidFill>
                <a:latin typeface="Arial"/>
                <a:ea typeface="Arial"/>
                <a:cs typeface="Arial"/>
                <a:sym typeface="Arial"/>
              </a:defRPr>
            </a:pPr>
            <a:endParaRPr>
              <a:solidFill>
                <a:srgbClr val="AFA0A8"/>
              </a:solidFill>
            </a:endParaRPr>
          </a:p>
        </p:txBody>
      </p:sp>
      <p:grpSp>
        <p:nvGrpSpPr>
          <p:cNvPr id="779" name="Group"/>
          <p:cNvGrpSpPr/>
          <p:nvPr/>
        </p:nvGrpSpPr>
        <p:grpSpPr>
          <a:xfrm>
            <a:off x="3723130" y="881653"/>
            <a:ext cx="127001" cy="142066"/>
            <a:chOff x="-12064" y="-31749"/>
            <a:chExt cx="127000" cy="142065"/>
          </a:xfrm>
        </p:grpSpPr>
        <p:sp>
          <p:nvSpPr>
            <p:cNvPr id="777" name="Circle"/>
            <p:cNvSpPr/>
            <p:nvPr/>
          </p:nvSpPr>
          <p:spPr>
            <a:xfrm>
              <a:off x="0" y="7445"/>
              <a:ext cx="102871" cy="102871"/>
            </a:xfrm>
            <a:prstGeom prst="ellipse">
              <a:avLst/>
            </a:prstGeom>
            <a:solidFill>
              <a:srgbClr val="66C6DC"/>
            </a:solidFill>
            <a:ln w="3175" cap="flat">
              <a:noFill/>
              <a:miter lim="400000"/>
            </a:ln>
            <a:effectLst/>
          </p:spPr>
          <p:txBody>
            <a:bodyPr wrap="square" lIns="34289" tIns="34289" rIns="34289" bIns="34289" numCol="1" anchor="b">
              <a:noAutofit/>
            </a:bodyPr>
            <a:lstStyle/>
            <a:p>
              <a:pPr algn="ctr" defTabSz="342891">
                <a:defRPr sz="12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78" name="E2"/>
            <p:cNvSpPr txBox="1"/>
            <p:nvPr/>
          </p:nvSpPr>
          <p:spPr>
            <a:xfrm>
              <a:off x="-12065" y="-31750"/>
              <a:ext cx="127001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b">
              <a:spAutoFit/>
            </a:bodyPr>
            <a:lstStyle>
              <a:lvl1pPr algn="ctr" defTabSz="342891">
                <a:defRPr sz="400" b="1"/>
              </a:lvl1pPr>
            </a:lstStyle>
            <a:p>
              <a:r>
                <a:t>E2</a:t>
              </a:r>
            </a:p>
          </p:txBody>
        </p:sp>
      </p:grpSp>
      <p:sp>
        <p:nvSpPr>
          <p:cNvPr id="780" name="Line"/>
          <p:cNvSpPr/>
          <p:nvPr/>
        </p:nvSpPr>
        <p:spPr>
          <a:xfrm>
            <a:off x="3825945" y="1048985"/>
            <a:ext cx="179246" cy="4531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9244" y="14850"/>
                  <a:pt x="12097" y="7018"/>
                  <a:pt x="0" y="0"/>
                </a:cubicBezTo>
              </a:path>
            </a:pathLst>
          </a:custGeom>
          <a:ln w="3175">
            <a:solidFill>
              <a:srgbClr val="5D6770"/>
            </a:solidFill>
            <a:prstDash val="sysDot"/>
            <a:miter/>
            <a:headEnd type="stealth"/>
          </a:ln>
        </p:spPr>
        <p:txBody>
          <a:bodyPr lIns="34289" tIns="34289" rIns="34289" bIns="34289" anchor="ctr"/>
          <a:lstStyle/>
          <a:p>
            <a:pPr algn="ctr" defTabSz="342891"/>
            <a:endParaRPr/>
          </a:p>
        </p:txBody>
      </p:sp>
      <p:sp>
        <p:nvSpPr>
          <p:cNvPr id="781" name="Line"/>
          <p:cNvSpPr/>
          <p:nvPr/>
        </p:nvSpPr>
        <p:spPr>
          <a:xfrm>
            <a:off x="4071625" y="1060503"/>
            <a:ext cx="26946" cy="3368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4073" h="21600" extrusionOk="0">
                <a:moveTo>
                  <a:pt x="14073" y="21600"/>
                </a:moveTo>
                <a:cubicBezTo>
                  <a:pt x="3864" y="12521"/>
                  <a:pt x="-7527" y="9920"/>
                  <a:pt x="6636" y="0"/>
                </a:cubicBezTo>
              </a:path>
            </a:pathLst>
          </a:custGeom>
          <a:ln w="3175">
            <a:solidFill>
              <a:srgbClr val="5D6770"/>
            </a:solidFill>
            <a:prstDash val="sysDot"/>
            <a:miter/>
            <a:headEnd type="stealth"/>
          </a:ln>
        </p:spPr>
        <p:txBody>
          <a:bodyPr lIns="34289" tIns="34289" rIns="34289" bIns="34289" anchor="ctr"/>
          <a:lstStyle/>
          <a:p>
            <a:pPr algn="ctr" defTabSz="342891"/>
            <a:endParaRPr/>
          </a:p>
        </p:txBody>
      </p:sp>
      <p:sp>
        <p:nvSpPr>
          <p:cNvPr id="782" name="Shape"/>
          <p:cNvSpPr/>
          <p:nvPr/>
        </p:nvSpPr>
        <p:spPr>
          <a:xfrm>
            <a:off x="4006259" y="1482307"/>
            <a:ext cx="139946" cy="133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5414"/>
                </a:moveTo>
                <a:lnTo>
                  <a:pt x="4697" y="0"/>
                </a:lnTo>
                <a:lnTo>
                  <a:pt x="10800" y="5844"/>
                </a:lnTo>
                <a:lnTo>
                  <a:pt x="16903" y="0"/>
                </a:lnTo>
                <a:lnTo>
                  <a:pt x="21600" y="5414"/>
                </a:lnTo>
                <a:lnTo>
                  <a:pt x="15976" y="10800"/>
                </a:lnTo>
                <a:lnTo>
                  <a:pt x="21600" y="16186"/>
                </a:lnTo>
                <a:lnTo>
                  <a:pt x="16903" y="21600"/>
                </a:lnTo>
                <a:lnTo>
                  <a:pt x="10800" y="15756"/>
                </a:lnTo>
                <a:lnTo>
                  <a:pt x="4697" y="21600"/>
                </a:lnTo>
                <a:lnTo>
                  <a:pt x="0" y="16186"/>
                </a:lnTo>
                <a:lnTo>
                  <a:pt x="5624" y="10800"/>
                </a:lnTo>
                <a:close/>
              </a:path>
            </a:pathLst>
          </a:custGeom>
          <a:solidFill>
            <a:srgbClr val="7F134C"/>
          </a:solidFill>
          <a:ln w="3175">
            <a:solidFill>
              <a:srgbClr val="5D0E37"/>
            </a:solidFill>
            <a:miter/>
          </a:ln>
        </p:spPr>
        <p:txBody>
          <a:bodyPr lIns="34289" tIns="34289" rIns="34289" bIns="34289" anchor="ctr"/>
          <a:lstStyle/>
          <a:p>
            <a:pPr algn="ctr" defTabSz="685800"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783" name="?"/>
          <p:cNvSpPr txBox="1"/>
          <p:nvPr/>
        </p:nvSpPr>
        <p:spPr>
          <a:xfrm>
            <a:off x="6470127" y="1286553"/>
            <a:ext cx="220919" cy="327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tIns="34289" rIns="34289" bIns="34289">
            <a:spAutoFit/>
          </a:bodyPr>
          <a:lstStyle>
            <a:lvl1pPr defTabSz="685800">
              <a:lnSpc>
                <a:spcPct val="90000"/>
              </a:lnSpc>
              <a:spcBef>
                <a:spcPts val="900"/>
              </a:spcBef>
              <a:defRPr b="1">
                <a:solidFill>
                  <a:srgbClr val="7F134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?</a:t>
            </a:r>
          </a:p>
        </p:txBody>
      </p:sp>
      <p:sp>
        <p:nvSpPr>
          <p:cNvPr id="784" name="Tamoxifen activates non-genomic ER2"/>
          <p:cNvSpPr txBox="1"/>
          <p:nvPr/>
        </p:nvSpPr>
        <p:spPr>
          <a:xfrm>
            <a:off x="7050005" y="1644952"/>
            <a:ext cx="807721" cy="214292"/>
          </a:xfrm>
          <a:prstGeom prst="rect">
            <a:avLst/>
          </a:prstGeom>
          <a:ln w="3175">
            <a:solidFill>
              <a:srgbClr val="7F134C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>
            <a:spAutoFit/>
          </a:bodyPr>
          <a:lstStyle/>
          <a:p>
            <a:pPr defTabSz="685800">
              <a:lnSpc>
                <a:spcPct val="90000"/>
              </a:lnSpc>
              <a:spcBef>
                <a:spcPts val="900"/>
              </a:spcBef>
              <a:defRPr sz="600" b="1">
                <a:solidFill>
                  <a:srgbClr val="7F134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Tamoxifen activates non-genomic ER</a:t>
            </a:r>
            <a:r>
              <a:rPr baseline="28666"/>
              <a:t>2</a:t>
            </a:r>
          </a:p>
        </p:txBody>
      </p:sp>
      <p:grpSp>
        <p:nvGrpSpPr>
          <p:cNvPr id="787" name="Group"/>
          <p:cNvGrpSpPr/>
          <p:nvPr/>
        </p:nvGrpSpPr>
        <p:grpSpPr>
          <a:xfrm>
            <a:off x="4017459" y="902307"/>
            <a:ext cx="127001" cy="142067"/>
            <a:chOff x="-12064" y="-31749"/>
            <a:chExt cx="127000" cy="142065"/>
          </a:xfrm>
        </p:grpSpPr>
        <p:sp>
          <p:nvSpPr>
            <p:cNvPr id="785" name="Circle"/>
            <p:cNvSpPr/>
            <p:nvPr/>
          </p:nvSpPr>
          <p:spPr>
            <a:xfrm>
              <a:off x="0" y="7445"/>
              <a:ext cx="102871" cy="102871"/>
            </a:xfrm>
            <a:prstGeom prst="ellipse">
              <a:avLst/>
            </a:prstGeom>
            <a:solidFill>
              <a:srgbClr val="66C6DC"/>
            </a:solidFill>
            <a:ln w="3175" cap="flat">
              <a:noFill/>
              <a:miter lim="400000"/>
            </a:ln>
            <a:effectLst/>
          </p:spPr>
          <p:txBody>
            <a:bodyPr wrap="square" lIns="34289" tIns="34289" rIns="34289" bIns="34289" numCol="1" anchor="b">
              <a:noAutofit/>
            </a:bodyPr>
            <a:lstStyle/>
            <a:p>
              <a:pPr algn="ctr" defTabSz="342891">
                <a:defRPr sz="12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86" name="E2"/>
            <p:cNvSpPr txBox="1"/>
            <p:nvPr/>
          </p:nvSpPr>
          <p:spPr>
            <a:xfrm>
              <a:off x="-12065" y="-31750"/>
              <a:ext cx="127001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b">
              <a:spAutoFit/>
            </a:bodyPr>
            <a:lstStyle>
              <a:lvl1pPr algn="ctr" defTabSz="342891">
                <a:defRPr sz="400" b="1"/>
              </a:lvl1pPr>
            </a:lstStyle>
            <a:p>
              <a:r>
                <a:t>E2</a:t>
              </a:r>
            </a:p>
          </p:txBody>
        </p:sp>
      </p:grpSp>
      <p:sp>
        <p:nvSpPr>
          <p:cNvPr id="788" name="Enhanced proliferation  and tumour growth"/>
          <p:cNvSpPr txBox="1"/>
          <p:nvPr/>
        </p:nvSpPr>
        <p:spPr>
          <a:xfrm>
            <a:off x="6609715" y="2371728"/>
            <a:ext cx="1218274" cy="377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ctr" defTabSz="342891">
              <a:defRPr sz="900" b="1" i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Enhanced proliferation </a:t>
            </a:r>
            <a:br/>
            <a:r>
              <a:t>and tumour growth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8" name="Group"/>
          <p:cNvGrpSpPr/>
          <p:nvPr/>
        </p:nvGrpSpPr>
        <p:grpSpPr>
          <a:xfrm>
            <a:off x="3245474" y="507389"/>
            <a:ext cx="5649236" cy="4292844"/>
            <a:chOff x="0" y="1054324"/>
            <a:chExt cx="5649235" cy="4292843"/>
          </a:xfrm>
        </p:grpSpPr>
        <p:grpSp>
          <p:nvGrpSpPr>
            <p:cNvPr id="792" name="Beige Circle_smaller.png"/>
            <p:cNvGrpSpPr/>
            <p:nvPr/>
          </p:nvGrpSpPr>
          <p:grpSpPr>
            <a:xfrm>
              <a:off x="3286188" y="3389875"/>
              <a:ext cx="1281410" cy="1344169"/>
              <a:chOff x="0" y="0"/>
              <a:chExt cx="1281408" cy="1344167"/>
            </a:xfrm>
          </p:grpSpPr>
          <p:sp>
            <p:nvSpPr>
              <p:cNvPr id="790" name="Rectangle"/>
              <p:cNvSpPr/>
              <p:nvPr/>
            </p:nvSpPr>
            <p:spPr>
              <a:xfrm>
                <a:off x="0" y="0"/>
                <a:ext cx="1281409" cy="1344168"/>
              </a:xfrm>
              <a:prstGeom prst="rect">
                <a:avLst/>
              </a:prstGeom>
              <a:solidFill>
                <a:srgbClr val="FFFFFF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800">
                  <a:defRPr sz="12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pic>
            <p:nvPicPr>
              <p:cNvPr id="791" name="image3.png" descr="image3.pn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0"/>
                <a:ext cx="1281409" cy="134416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793" name="Detailed Circle Shadow.png" descr="Detailed Circle Shadow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07174" y="3945695"/>
              <a:ext cx="1506664" cy="610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94" name="Blue Gray Cell Membrane Wall.png" descr="Blue Gray Cell Membrane Wall.png"/>
            <p:cNvPicPr>
              <a:picLocks noChangeAspect="1"/>
            </p:cNvPicPr>
            <p:nvPr/>
          </p:nvPicPr>
          <p:blipFill>
            <a:blip r:embed="rId4"/>
            <a:srcRect l="33609" r="8415"/>
            <a:stretch>
              <a:fillRect/>
            </a:stretch>
          </p:blipFill>
          <p:spPr>
            <a:xfrm>
              <a:off x="475450" y="1054324"/>
              <a:ext cx="4317834" cy="28117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95" name="CYTOPLASM"/>
            <p:cNvSpPr/>
            <p:nvPr/>
          </p:nvSpPr>
          <p:spPr>
            <a:xfrm>
              <a:off x="4126111" y="1901721"/>
              <a:ext cx="48141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342891">
                <a:defRPr sz="600" b="1"/>
              </a:lvl1pPr>
            </a:lstStyle>
            <a:p>
              <a:r>
                <a:t>CYTOPLASM</a:t>
              </a:r>
            </a:p>
          </p:txBody>
        </p:sp>
        <p:pic>
          <p:nvPicPr>
            <p:cNvPr id="796" name="Beige Circle_larger.png" descr="Beige Circle_larger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9129" y="3124676"/>
              <a:ext cx="1522477" cy="15201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97" name="NUCLEUS"/>
            <p:cNvSpPr/>
            <p:nvPr/>
          </p:nvSpPr>
          <p:spPr>
            <a:xfrm>
              <a:off x="892371" y="4152508"/>
              <a:ext cx="598882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342891">
                <a:defRPr sz="600" b="1"/>
              </a:lvl1pPr>
            </a:lstStyle>
            <a:p>
              <a:r>
                <a:t>NUCLEUS</a:t>
              </a:r>
            </a:p>
          </p:txBody>
        </p:sp>
        <p:sp>
          <p:nvSpPr>
            <p:cNvPr id="798" name="CELL MEMBRANE"/>
            <p:cNvSpPr/>
            <p:nvPr/>
          </p:nvSpPr>
          <p:spPr>
            <a:xfrm>
              <a:off x="3990582" y="1511493"/>
              <a:ext cx="77736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342891">
                <a:defRPr sz="600" b="1"/>
              </a:lvl1pPr>
            </a:lstStyle>
            <a:p>
              <a:r>
                <a:t>CELL MEMBRANE</a:t>
              </a:r>
            </a:p>
          </p:txBody>
        </p:sp>
        <p:pic>
          <p:nvPicPr>
            <p:cNvPr id="799" name="Blue DNA.png" descr="Blue DNA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41703" y="3890043"/>
              <a:ext cx="172523" cy="274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0" name="Blue DNA.png" descr="Blue DNA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39091" y="4191075"/>
              <a:ext cx="172523" cy="274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01" name="CELL CYCLE"/>
            <p:cNvSpPr/>
            <p:nvPr/>
          </p:nvSpPr>
          <p:spPr>
            <a:xfrm>
              <a:off x="3611107" y="4223408"/>
              <a:ext cx="481412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342891">
                <a:defRPr sz="600" b="1"/>
              </a:lvl1pPr>
            </a:lstStyle>
            <a:p>
              <a:r>
                <a:t>CELL CYCLE</a:t>
              </a:r>
            </a:p>
          </p:txBody>
        </p:sp>
        <p:grpSp>
          <p:nvGrpSpPr>
            <p:cNvPr id="804" name="Group"/>
            <p:cNvGrpSpPr/>
            <p:nvPr/>
          </p:nvGrpSpPr>
          <p:grpSpPr>
            <a:xfrm>
              <a:off x="3567858" y="3675416"/>
              <a:ext cx="1331723" cy="1331723"/>
              <a:chOff x="1777" y="1777"/>
              <a:chExt cx="1331722" cy="1331722"/>
            </a:xfrm>
          </p:grpSpPr>
          <p:sp>
            <p:nvSpPr>
              <p:cNvPr id="802" name="Circle"/>
              <p:cNvSpPr/>
              <p:nvPr/>
            </p:nvSpPr>
            <p:spPr>
              <a:xfrm>
                <a:off x="1777" y="1777"/>
                <a:ext cx="123446" cy="123446"/>
              </a:xfrm>
              <a:prstGeom prst="ellipse">
                <a:avLst/>
              </a:prstGeom>
              <a:solidFill>
                <a:srgbClr val="E7D5E8"/>
              </a:solidFill>
              <a:ln w="3175" cap="flat">
                <a:solidFill>
                  <a:srgbClr val="5D6770"/>
                </a:solidFill>
                <a:prstDash val="solid"/>
                <a:round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defTabSz="342891">
                  <a:defRPr sz="12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803" name="Rb"/>
              <p:cNvSpPr/>
              <p:nvPr/>
            </p:nvSpPr>
            <p:spPr>
              <a:xfrm>
                <a:off x="63500" y="63500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0" tIns="0" rIns="0" bIns="0" numCol="1" anchor="ctr">
                <a:spAutoFit/>
              </a:bodyPr>
              <a:lstStyle>
                <a:lvl1pPr algn="ctr" defTabSz="342891">
                  <a:defRPr sz="600" b="1"/>
                </a:lvl1pPr>
              </a:lstStyle>
              <a:p>
                <a:r>
                  <a:t>Rb</a:t>
                </a:r>
              </a:p>
            </p:txBody>
          </p:sp>
        </p:grpSp>
        <p:grpSp>
          <p:nvGrpSpPr>
            <p:cNvPr id="807" name="Group"/>
            <p:cNvGrpSpPr/>
            <p:nvPr/>
          </p:nvGrpSpPr>
          <p:grpSpPr>
            <a:xfrm>
              <a:off x="3488650" y="3772352"/>
              <a:ext cx="279845" cy="108251"/>
              <a:chOff x="0" y="0"/>
              <a:chExt cx="279843" cy="108249"/>
            </a:xfrm>
          </p:grpSpPr>
          <p:pic>
            <p:nvPicPr>
              <p:cNvPr id="805" name="E2F.png" descr="E2F.png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1416" y="5379"/>
                <a:ext cx="180595" cy="10287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806" name="E2F"/>
              <p:cNvSpPr/>
              <p:nvPr/>
            </p:nvSpPr>
            <p:spPr>
              <a:xfrm>
                <a:off x="0" y="-1"/>
                <a:ext cx="279844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ctr" defTabSz="342891">
                  <a:defRPr sz="600" b="1"/>
                </a:lvl1pPr>
              </a:lstStyle>
              <a:p>
                <a:r>
                  <a:t>E2F</a:t>
                </a:r>
              </a:p>
            </p:txBody>
          </p:sp>
        </p:grpSp>
        <p:grpSp>
          <p:nvGrpSpPr>
            <p:cNvPr id="810" name="Group"/>
            <p:cNvGrpSpPr/>
            <p:nvPr/>
          </p:nvGrpSpPr>
          <p:grpSpPr>
            <a:xfrm>
              <a:off x="4080128" y="4077170"/>
              <a:ext cx="279845" cy="108251"/>
              <a:chOff x="0" y="0"/>
              <a:chExt cx="279843" cy="108249"/>
            </a:xfrm>
          </p:grpSpPr>
          <p:pic>
            <p:nvPicPr>
              <p:cNvPr id="808" name="E2F.png" descr="E2F.png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1416" y="5379"/>
                <a:ext cx="180595" cy="10287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809" name="E2F"/>
              <p:cNvSpPr/>
              <p:nvPr/>
            </p:nvSpPr>
            <p:spPr>
              <a:xfrm>
                <a:off x="0" y="-1"/>
                <a:ext cx="279844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ctr" defTabSz="342891">
                  <a:defRPr sz="600" b="1"/>
                </a:lvl1pPr>
              </a:lstStyle>
              <a:p>
                <a:r>
                  <a:t>E2F</a:t>
                </a:r>
              </a:p>
            </p:txBody>
          </p:sp>
        </p:grpSp>
        <p:pic>
          <p:nvPicPr>
            <p:cNvPr id="811" name="Blue Green Cell Wall.png" descr="Blue Green Cell Wall.png"/>
            <p:cNvPicPr>
              <a:picLocks noChangeAspect="1"/>
            </p:cNvPicPr>
            <p:nvPr/>
          </p:nvPicPr>
          <p:blipFill>
            <a:blip r:embed="rId8"/>
            <a:srcRect l="17682" t="13755" r="17559" b="36481"/>
            <a:stretch>
              <a:fillRect/>
            </a:stretch>
          </p:blipFill>
          <p:spPr>
            <a:xfrm>
              <a:off x="3630329" y="3632363"/>
              <a:ext cx="648411" cy="5187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824" name="Group"/>
            <p:cNvGrpSpPr/>
            <p:nvPr/>
          </p:nvGrpSpPr>
          <p:grpSpPr>
            <a:xfrm>
              <a:off x="4199660" y="3918967"/>
              <a:ext cx="1449576" cy="1428201"/>
              <a:chOff x="34936" y="32917"/>
              <a:chExt cx="1449574" cy="1428200"/>
            </a:xfrm>
          </p:grpSpPr>
          <p:grpSp>
            <p:nvGrpSpPr>
              <p:cNvPr id="814" name="Group"/>
              <p:cNvGrpSpPr/>
              <p:nvPr/>
            </p:nvGrpSpPr>
            <p:grpSpPr>
              <a:xfrm>
                <a:off x="85166" y="60127"/>
                <a:ext cx="1331723" cy="1331723"/>
                <a:chOff x="1777" y="1777"/>
                <a:chExt cx="1331722" cy="1331722"/>
              </a:xfrm>
            </p:grpSpPr>
            <p:sp>
              <p:nvSpPr>
                <p:cNvPr id="812" name="Circle"/>
                <p:cNvSpPr/>
                <p:nvPr/>
              </p:nvSpPr>
              <p:spPr>
                <a:xfrm>
                  <a:off x="1777" y="1777"/>
                  <a:ext cx="123446" cy="123446"/>
                </a:xfrm>
                <a:prstGeom prst="ellipse">
                  <a:avLst/>
                </a:prstGeom>
                <a:solidFill>
                  <a:srgbClr val="E7D5E8"/>
                </a:solidFill>
                <a:ln w="3175" cap="flat">
                  <a:solidFill>
                    <a:srgbClr val="5D6770"/>
                  </a:solidFill>
                  <a:prstDash val="solid"/>
                  <a:round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defTabSz="342891">
                    <a:defRPr sz="1200"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813" name="Rb"/>
                <p:cNvSpPr/>
                <p:nvPr/>
              </p:nvSpPr>
              <p:spPr>
                <a:xfrm>
                  <a:off x="63500" y="63500"/>
                  <a:ext cx="1270001" cy="1270001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none" lIns="0" tIns="0" rIns="0" bIns="0" numCol="1" anchor="ctr">
                  <a:spAutoFit/>
                </a:bodyPr>
                <a:lstStyle>
                  <a:lvl1pPr algn="ctr" defTabSz="342891">
                    <a:defRPr sz="600" b="1"/>
                  </a:lvl1pPr>
                </a:lstStyle>
                <a:p>
                  <a:r>
                    <a:t>Rb</a:t>
                  </a:r>
                </a:p>
              </p:txBody>
            </p:sp>
          </p:grpSp>
          <p:grpSp>
            <p:nvGrpSpPr>
              <p:cNvPr id="817" name="Group"/>
              <p:cNvGrpSpPr/>
              <p:nvPr/>
            </p:nvGrpSpPr>
            <p:grpSpPr>
              <a:xfrm>
                <a:off x="34936" y="64778"/>
                <a:ext cx="1298565" cy="1300583"/>
                <a:chOff x="34936" y="32917"/>
                <a:chExt cx="1298563" cy="1300582"/>
              </a:xfrm>
            </p:grpSpPr>
            <p:sp>
              <p:nvSpPr>
                <p:cNvPr id="815" name="Rounded Rectangle"/>
                <p:cNvSpPr/>
                <p:nvPr/>
              </p:nvSpPr>
              <p:spPr>
                <a:xfrm>
                  <a:off x="34936" y="32917"/>
                  <a:ext cx="57128" cy="61166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AA21B"/>
                </a:solidFill>
                <a:ln w="3175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defTabSz="342891">
                    <a:defRPr sz="1200"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816" name="P"/>
                <p:cNvSpPr/>
                <p:nvPr/>
              </p:nvSpPr>
              <p:spPr>
                <a:xfrm>
                  <a:off x="63500" y="63500"/>
                  <a:ext cx="1270001" cy="1270001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none" lIns="0" tIns="0" rIns="0" bIns="0" numCol="1" anchor="ctr">
                  <a:spAutoFit/>
                </a:bodyPr>
                <a:lstStyle>
                  <a:lvl1pPr algn="ctr" defTabSz="342891">
                    <a:defRPr sz="300" b="1"/>
                  </a:lvl1pPr>
                </a:lstStyle>
                <a:p>
                  <a:r>
                    <a:t>P</a:t>
                  </a:r>
                </a:p>
              </p:txBody>
            </p:sp>
          </p:grpSp>
          <p:grpSp>
            <p:nvGrpSpPr>
              <p:cNvPr id="820" name="Group"/>
              <p:cNvGrpSpPr/>
              <p:nvPr/>
            </p:nvGrpSpPr>
            <p:grpSpPr>
              <a:xfrm>
                <a:off x="185947" y="32917"/>
                <a:ext cx="1298565" cy="1300583"/>
                <a:chOff x="34936" y="32917"/>
                <a:chExt cx="1298563" cy="1300582"/>
              </a:xfrm>
            </p:grpSpPr>
            <p:sp>
              <p:nvSpPr>
                <p:cNvPr id="818" name="Rounded Rectangle"/>
                <p:cNvSpPr/>
                <p:nvPr/>
              </p:nvSpPr>
              <p:spPr>
                <a:xfrm>
                  <a:off x="34936" y="32917"/>
                  <a:ext cx="57128" cy="61166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AA21B"/>
                </a:solidFill>
                <a:ln w="3175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defTabSz="342891">
                    <a:defRPr sz="1200"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819" name="P"/>
                <p:cNvSpPr/>
                <p:nvPr/>
              </p:nvSpPr>
              <p:spPr>
                <a:xfrm>
                  <a:off x="63500" y="63500"/>
                  <a:ext cx="1270001" cy="1270001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none" lIns="0" tIns="0" rIns="0" bIns="0" numCol="1" anchor="ctr">
                  <a:spAutoFit/>
                </a:bodyPr>
                <a:lstStyle>
                  <a:lvl1pPr algn="ctr" defTabSz="342891">
                    <a:defRPr sz="300" b="1"/>
                  </a:lvl1pPr>
                </a:lstStyle>
                <a:p>
                  <a:r>
                    <a:t>P</a:t>
                  </a:r>
                </a:p>
              </p:txBody>
            </p:sp>
          </p:grpSp>
          <p:grpSp>
            <p:nvGrpSpPr>
              <p:cNvPr id="823" name="Group"/>
              <p:cNvGrpSpPr/>
              <p:nvPr/>
            </p:nvGrpSpPr>
            <p:grpSpPr>
              <a:xfrm>
                <a:off x="170392" y="160535"/>
                <a:ext cx="1298565" cy="1300583"/>
                <a:chOff x="34936" y="32917"/>
                <a:chExt cx="1298563" cy="1300582"/>
              </a:xfrm>
            </p:grpSpPr>
            <p:sp>
              <p:nvSpPr>
                <p:cNvPr id="821" name="Rounded Rectangle"/>
                <p:cNvSpPr/>
                <p:nvPr/>
              </p:nvSpPr>
              <p:spPr>
                <a:xfrm>
                  <a:off x="34936" y="32917"/>
                  <a:ext cx="57128" cy="61166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AA21B"/>
                </a:solidFill>
                <a:ln w="3175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defTabSz="342891">
                    <a:defRPr sz="1200"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822" name="P"/>
                <p:cNvSpPr/>
                <p:nvPr/>
              </p:nvSpPr>
              <p:spPr>
                <a:xfrm>
                  <a:off x="63500" y="63500"/>
                  <a:ext cx="1270001" cy="1270001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none" lIns="0" tIns="0" rIns="0" bIns="0" numCol="1" anchor="ctr">
                  <a:spAutoFit/>
                </a:bodyPr>
                <a:lstStyle>
                  <a:lvl1pPr algn="ctr" defTabSz="342891">
                    <a:defRPr sz="300" b="1"/>
                  </a:lvl1pPr>
                </a:lstStyle>
                <a:p>
                  <a:r>
                    <a:t>P</a:t>
                  </a:r>
                </a:p>
              </p:txBody>
            </p:sp>
          </p:grpSp>
        </p:grpSp>
        <p:sp>
          <p:nvSpPr>
            <p:cNvPr id="825" name="Line"/>
            <p:cNvSpPr/>
            <p:nvPr/>
          </p:nvSpPr>
          <p:spPr>
            <a:xfrm>
              <a:off x="3976000" y="4216277"/>
              <a:ext cx="117584" cy="303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49" h="21600" extrusionOk="0">
                  <a:moveTo>
                    <a:pt x="0" y="21600"/>
                  </a:moveTo>
                  <a:cubicBezTo>
                    <a:pt x="12171" y="16467"/>
                    <a:pt x="21600" y="10435"/>
                    <a:pt x="17112" y="0"/>
                  </a:cubicBezTo>
                </a:path>
              </a:pathLst>
            </a:custGeom>
            <a:noFill/>
            <a:ln w="3175" cap="flat">
              <a:solidFill>
                <a:srgbClr val="5D6770"/>
              </a:solidFill>
              <a:prstDash val="sysDot"/>
              <a:miter lim="800000"/>
              <a:headEnd type="stealth" w="med" len="med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342891"/>
              <a:endParaRPr/>
            </a:p>
          </p:txBody>
        </p:sp>
        <p:sp>
          <p:nvSpPr>
            <p:cNvPr id="826" name="M"/>
            <p:cNvSpPr/>
            <p:nvPr/>
          </p:nvSpPr>
          <p:spPr>
            <a:xfrm>
              <a:off x="3478772" y="4300687"/>
              <a:ext cx="97424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342891">
                <a:defRPr sz="600" b="1"/>
              </a:lvl1pPr>
            </a:lstStyle>
            <a:p>
              <a:r>
                <a:t>M</a:t>
              </a:r>
            </a:p>
          </p:txBody>
        </p:sp>
        <p:sp>
          <p:nvSpPr>
            <p:cNvPr id="827" name="G2"/>
            <p:cNvSpPr/>
            <p:nvPr/>
          </p:nvSpPr>
          <p:spPr>
            <a:xfrm>
              <a:off x="3897069" y="4497170"/>
              <a:ext cx="97424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342891">
                <a:defRPr sz="600" b="1"/>
              </a:lvl1pPr>
            </a:lstStyle>
            <a:p>
              <a:r>
                <a:t>G2</a:t>
              </a:r>
            </a:p>
          </p:txBody>
        </p:sp>
        <p:sp>
          <p:nvSpPr>
            <p:cNvPr id="828" name="S"/>
            <p:cNvSpPr/>
            <p:nvPr/>
          </p:nvSpPr>
          <p:spPr>
            <a:xfrm>
              <a:off x="4031416" y="4116497"/>
              <a:ext cx="97425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342891">
                <a:defRPr sz="600" b="1"/>
              </a:lvl1pPr>
            </a:lstStyle>
            <a:p>
              <a:r>
                <a:t>S</a:t>
              </a:r>
            </a:p>
          </p:txBody>
        </p:sp>
        <p:sp>
          <p:nvSpPr>
            <p:cNvPr id="829" name="Line"/>
            <p:cNvSpPr/>
            <p:nvPr/>
          </p:nvSpPr>
          <p:spPr>
            <a:xfrm rot="5830979">
              <a:off x="3651288" y="4306501"/>
              <a:ext cx="134323" cy="37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474" h="21600" extrusionOk="0">
                  <a:moveTo>
                    <a:pt x="0" y="21600"/>
                  </a:moveTo>
                  <a:cubicBezTo>
                    <a:pt x="9407" y="17912"/>
                    <a:pt x="21600" y="11395"/>
                    <a:pt x="14192" y="0"/>
                  </a:cubicBezTo>
                </a:path>
              </a:pathLst>
            </a:custGeom>
            <a:noFill/>
            <a:ln w="3175" cap="flat">
              <a:solidFill>
                <a:srgbClr val="5D6770"/>
              </a:solidFill>
              <a:prstDash val="sysDot"/>
              <a:miter lim="800000"/>
              <a:headEnd type="stealth" w="med" len="med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342891"/>
              <a:endParaRPr/>
            </a:p>
          </p:txBody>
        </p:sp>
        <p:sp>
          <p:nvSpPr>
            <p:cNvPr id="830" name="Line"/>
            <p:cNvSpPr/>
            <p:nvPr/>
          </p:nvSpPr>
          <p:spPr>
            <a:xfrm rot="10800000">
              <a:off x="3517670" y="4067422"/>
              <a:ext cx="95035" cy="247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extrusionOk="0">
                  <a:moveTo>
                    <a:pt x="0" y="21600"/>
                  </a:moveTo>
                  <a:cubicBezTo>
                    <a:pt x="14114" y="14825"/>
                    <a:pt x="21600" y="13028"/>
                    <a:pt x="19624" y="0"/>
                  </a:cubicBezTo>
                </a:path>
              </a:pathLst>
            </a:custGeom>
            <a:noFill/>
            <a:ln w="3175" cap="flat">
              <a:solidFill>
                <a:srgbClr val="5D6770"/>
              </a:solidFill>
              <a:prstDash val="sysDot"/>
              <a:miter lim="800000"/>
              <a:headEnd type="stealth" w="med" len="med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342891"/>
              <a:endParaRPr/>
            </a:p>
          </p:txBody>
        </p:sp>
        <p:sp>
          <p:nvSpPr>
            <p:cNvPr id="831" name="Line"/>
            <p:cNvSpPr/>
            <p:nvPr/>
          </p:nvSpPr>
          <p:spPr>
            <a:xfrm rot="16630979">
              <a:off x="3855480" y="3887508"/>
              <a:ext cx="110905" cy="318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04" h="21600" extrusionOk="0">
                  <a:moveTo>
                    <a:pt x="0" y="21600"/>
                  </a:moveTo>
                  <a:cubicBezTo>
                    <a:pt x="9376" y="16307"/>
                    <a:pt x="21600" y="13125"/>
                    <a:pt x="15621" y="0"/>
                  </a:cubicBezTo>
                </a:path>
              </a:pathLst>
            </a:custGeom>
            <a:noFill/>
            <a:ln w="3175" cap="flat">
              <a:solidFill>
                <a:srgbClr val="5D6770"/>
              </a:solidFill>
              <a:prstDash val="sysDot"/>
              <a:miter lim="800000"/>
              <a:headEnd type="stealth" w="med" len="med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342891"/>
              <a:endParaRPr/>
            </a:p>
          </p:txBody>
        </p:sp>
        <p:sp>
          <p:nvSpPr>
            <p:cNvPr id="832" name="Line"/>
            <p:cNvSpPr/>
            <p:nvPr/>
          </p:nvSpPr>
          <p:spPr>
            <a:xfrm rot="5077203">
              <a:off x="3649006" y="4041532"/>
              <a:ext cx="96073" cy="963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26" extrusionOk="0">
                  <a:moveTo>
                    <a:pt x="0" y="20826"/>
                  </a:moveTo>
                  <a:cubicBezTo>
                    <a:pt x="14254" y="18456"/>
                    <a:pt x="20458" y="21600"/>
                    <a:pt x="21600" y="0"/>
                  </a:cubicBezTo>
                </a:path>
              </a:pathLst>
            </a:custGeom>
            <a:noFill/>
            <a:ln w="3175" cap="flat">
              <a:solidFill>
                <a:srgbClr val="5D6770"/>
              </a:solidFill>
              <a:prstDash val="sysDot"/>
              <a:miter lim="800000"/>
              <a:headEnd type="stealth" w="med" len="med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342891"/>
              <a:endParaRPr/>
            </a:p>
          </p:txBody>
        </p:sp>
        <p:sp>
          <p:nvSpPr>
            <p:cNvPr id="833" name="Line"/>
            <p:cNvSpPr/>
            <p:nvPr/>
          </p:nvSpPr>
          <p:spPr>
            <a:xfrm rot="15544081">
              <a:off x="3701488" y="3993467"/>
              <a:ext cx="96073" cy="963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26" extrusionOk="0">
                  <a:moveTo>
                    <a:pt x="0" y="20826"/>
                  </a:moveTo>
                  <a:cubicBezTo>
                    <a:pt x="14254" y="18456"/>
                    <a:pt x="20458" y="21600"/>
                    <a:pt x="21600" y="0"/>
                  </a:cubicBezTo>
                </a:path>
              </a:pathLst>
            </a:custGeom>
            <a:noFill/>
            <a:ln w="3175" cap="flat">
              <a:solidFill>
                <a:srgbClr val="5D6770"/>
              </a:solidFill>
              <a:prstDash val="sysDot"/>
              <a:miter lim="800000"/>
              <a:headEnd type="stealth" w="med" len="med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342891"/>
              <a:endParaRPr/>
            </a:p>
          </p:txBody>
        </p:sp>
        <p:sp>
          <p:nvSpPr>
            <p:cNvPr id="834" name="G1"/>
            <p:cNvSpPr/>
            <p:nvPr/>
          </p:nvSpPr>
          <p:spPr>
            <a:xfrm>
              <a:off x="3613233" y="3956053"/>
              <a:ext cx="97425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342891">
                <a:defRPr sz="600" b="1"/>
              </a:lvl1pPr>
            </a:lstStyle>
            <a:p>
              <a:r>
                <a:t>G1</a:t>
              </a:r>
            </a:p>
          </p:txBody>
        </p:sp>
        <p:sp>
          <p:nvSpPr>
            <p:cNvPr id="835" name="G0"/>
            <p:cNvSpPr/>
            <p:nvPr/>
          </p:nvSpPr>
          <p:spPr>
            <a:xfrm>
              <a:off x="3740001" y="4060805"/>
              <a:ext cx="97424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342891">
                <a:defRPr sz="600" b="1"/>
              </a:lvl1pPr>
            </a:lstStyle>
            <a:p>
              <a:r>
                <a:t>G0</a:t>
              </a:r>
            </a:p>
          </p:txBody>
        </p:sp>
        <p:sp>
          <p:nvSpPr>
            <p:cNvPr id="836" name="Line"/>
            <p:cNvSpPr/>
            <p:nvPr/>
          </p:nvSpPr>
          <p:spPr>
            <a:xfrm>
              <a:off x="3700805" y="3679907"/>
              <a:ext cx="559551" cy="264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892" extrusionOk="0">
                  <a:moveTo>
                    <a:pt x="21600" y="16892"/>
                  </a:moveTo>
                  <a:cubicBezTo>
                    <a:pt x="20947" y="2560"/>
                    <a:pt x="6997" y="-4708"/>
                    <a:pt x="0" y="3339"/>
                  </a:cubicBezTo>
                </a:path>
              </a:pathLst>
            </a:custGeom>
            <a:noFill/>
            <a:ln w="3175" cap="flat">
              <a:solidFill>
                <a:srgbClr val="5D6770"/>
              </a:solidFill>
              <a:prstDash val="sysDot"/>
              <a:miter lim="800000"/>
              <a:headEnd type="stealth" w="med" len="med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342891"/>
              <a:endParaRPr/>
            </a:p>
          </p:txBody>
        </p:sp>
        <p:grpSp>
          <p:nvGrpSpPr>
            <p:cNvPr id="840" name="Group"/>
            <p:cNvGrpSpPr/>
            <p:nvPr/>
          </p:nvGrpSpPr>
          <p:grpSpPr>
            <a:xfrm>
              <a:off x="3798812" y="3430064"/>
              <a:ext cx="340541" cy="110006"/>
              <a:chOff x="0" y="0"/>
              <a:chExt cx="340539" cy="110004"/>
            </a:xfrm>
          </p:grpSpPr>
          <p:sp>
            <p:nvSpPr>
              <p:cNvPr id="837" name="Cyclin D1"/>
              <p:cNvSpPr/>
              <p:nvPr/>
            </p:nvSpPr>
            <p:spPr>
              <a:xfrm>
                <a:off x="0" y="0"/>
                <a:ext cx="340540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ctr" defTabSz="342891">
                  <a:defRPr sz="600" b="1"/>
                </a:lvl1pPr>
              </a:lstStyle>
              <a:p>
                <a:r>
                  <a:t>Cyclin D1</a:t>
                </a:r>
              </a:p>
            </p:txBody>
          </p:sp>
          <p:sp>
            <p:nvSpPr>
              <p:cNvPr id="838" name="CDK4/6"/>
              <p:cNvSpPr/>
              <p:nvPr/>
            </p:nvSpPr>
            <p:spPr>
              <a:xfrm>
                <a:off x="0" y="110004"/>
                <a:ext cx="340540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ctr" defTabSz="342891">
                  <a:defRPr sz="600" b="1"/>
                </a:lvl1pPr>
              </a:lstStyle>
              <a:p>
                <a:r>
                  <a:t>CDK4/6</a:t>
                </a:r>
              </a:p>
            </p:txBody>
          </p:sp>
          <p:sp>
            <p:nvSpPr>
              <p:cNvPr id="839" name="Line"/>
              <p:cNvSpPr/>
              <p:nvPr/>
            </p:nvSpPr>
            <p:spPr>
              <a:xfrm>
                <a:off x="13137" y="104253"/>
                <a:ext cx="314265" cy="1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34289" tIns="34289" rIns="34289" bIns="34289" numCol="1" anchor="t">
                <a:noAutofit/>
              </a:bodyPr>
              <a:lstStyle/>
              <a:p>
                <a:pPr defTabSz="685800">
                  <a:defRPr sz="12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  <p:sp>
          <p:nvSpPr>
            <p:cNvPr id="841" name="Line"/>
            <p:cNvSpPr/>
            <p:nvPr/>
          </p:nvSpPr>
          <p:spPr>
            <a:xfrm rot="7648890" flipH="1">
              <a:off x="4397874" y="3466896"/>
              <a:ext cx="283571" cy="183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938" extrusionOk="0">
                  <a:moveTo>
                    <a:pt x="21600" y="14938"/>
                  </a:moveTo>
                  <a:cubicBezTo>
                    <a:pt x="17441" y="2722"/>
                    <a:pt x="11143" y="-6662"/>
                    <a:pt x="0" y="6089"/>
                  </a:cubicBezTo>
                </a:path>
              </a:pathLst>
            </a:custGeom>
            <a:noFill/>
            <a:ln w="3175" cap="flat">
              <a:solidFill>
                <a:srgbClr val="5D6770"/>
              </a:solidFill>
              <a:prstDash val="sysDot"/>
              <a:miter lim="800000"/>
              <a:headEnd type="stealth" w="med" len="med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342891"/>
              <a:endParaRPr/>
            </a:p>
          </p:txBody>
        </p:sp>
        <p:sp>
          <p:nvSpPr>
            <p:cNvPr id="842" name="Indirect estrogen-independent,  genomic pathway"/>
            <p:cNvSpPr/>
            <p:nvPr/>
          </p:nvSpPr>
          <p:spPr>
            <a:xfrm>
              <a:off x="839354" y="1337458"/>
              <a:ext cx="2689895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b">
              <a:spAutoFit/>
            </a:bodyPr>
            <a:lstStyle/>
            <a:p>
              <a:pPr marL="127397" indent="-127397" algn="ctr" defTabSz="685800">
                <a:lnSpc>
                  <a:spcPct val="90000"/>
                </a:lnSpc>
                <a:spcBef>
                  <a:spcPts val="400"/>
                </a:spcBef>
                <a:buClr>
                  <a:srgbClr val="7F134C"/>
                </a:buClr>
                <a:buSzPct val="100000"/>
                <a:buFont typeface="Arial"/>
                <a:buChar char="•"/>
                <a:defRPr sz="900" b="1" i="1" u="sng">
                  <a:solidFill>
                    <a:srgbClr val="0D3759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 marL="127397" indent="-127397" algn="ctr" defTabSz="685800">
                <a:lnSpc>
                  <a:spcPct val="90000"/>
                </a:lnSpc>
                <a:spcBef>
                  <a:spcPts val="400"/>
                </a:spcBef>
                <a:buClr>
                  <a:srgbClr val="7F134C"/>
                </a:buClr>
                <a:buSzPct val="100000"/>
                <a:buFont typeface="Arial"/>
                <a:buChar char="•"/>
                <a:defRPr sz="900" b="1" i="1" u="sng">
                  <a:solidFill>
                    <a:srgbClr val="0D3759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 marL="127397" indent="-127397" algn="ctr" defTabSz="685800">
                <a:lnSpc>
                  <a:spcPct val="90000"/>
                </a:lnSpc>
                <a:spcBef>
                  <a:spcPts val="400"/>
                </a:spcBef>
                <a:buClr>
                  <a:srgbClr val="7F134C"/>
                </a:buClr>
                <a:buSzPct val="100000"/>
                <a:buFont typeface="Arial"/>
                <a:buChar char="•"/>
                <a:defRPr sz="900" b="1" i="1" u="sng">
                  <a:solidFill>
                    <a:srgbClr val="0D3759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 marL="127397" indent="-127397" algn="ctr" defTabSz="685800">
                <a:lnSpc>
                  <a:spcPct val="90000"/>
                </a:lnSpc>
                <a:spcBef>
                  <a:spcPts val="400"/>
                </a:spcBef>
                <a:buClr>
                  <a:srgbClr val="7F134C"/>
                </a:buClr>
                <a:buSzPct val="100000"/>
                <a:buFont typeface="Arial"/>
                <a:buChar char="•"/>
                <a:defRPr sz="900" b="1" i="1" u="sng">
                  <a:solidFill>
                    <a:srgbClr val="0D3759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 marL="127397" indent="-127397" algn="ctr" defTabSz="685800">
                <a:lnSpc>
                  <a:spcPct val="90000"/>
                </a:lnSpc>
                <a:spcBef>
                  <a:spcPts val="400"/>
                </a:spcBef>
                <a:buClr>
                  <a:srgbClr val="7F134C"/>
                </a:buClr>
                <a:buSzPct val="100000"/>
                <a:buFont typeface="Arial"/>
                <a:buChar char="•"/>
                <a:defRPr sz="900" b="1" i="1" u="sng">
                  <a:solidFill>
                    <a:srgbClr val="0D3759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 marL="127397" indent="-127397" algn="ctr" defTabSz="685800">
                <a:lnSpc>
                  <a:spcPct val="90000"/>
                </a:lnSpc>
                <a:spcBef>
                  <a:spcPts val="400"/>
                </a:spcBef>
                <a:buClr>
                  <a:srgbClr val="7F134C"/>
                </a:buClr>
                <a:buSzPct val="100000"/>
                <a:buFont typeface="Arial"/>
                <a:buChar char="•"/>
                <a:defRPr sz="900" b="1" i="1" u="sng">
                  <a:solidFill>
                    <a:srgbClr val="0D3759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 algn="ctr" defTabSz="685800">
                <a:lnSpc>
                  <a:spcPct val="90000"/>
                </a:lnSpc>
                <a:spcBef>
                  <a:spcPts val="400"/>
                </a:spcBef>
                <a:defRPr sz="900" b="1" i="1">
                  <a:solidFill>
                    <a:srgbClr val="0D3759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Indirect estrogen-independent, </a:t>
              </a:r>
              <a:br/>
              <a:r>
                <a:t>genomic pathway</a:t>
              </a:r>
            </a:p>
          </p:txBody>
        </p:sp>
        <p:sp>
          <p:nvSpPr>
            <p:cNvPr id="843" name="Line"/>
            <p:cNvSpPr/>
            <p:nvPr/>
          </p:nvSpPr>
          <p:spPr>
            <a:xfrm rot="8381917" flipH="1">
              <a:off x="1469289" y="3512825"/>
              <a:ext cx="445242" cy="121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052" extrusionOk="0">
                  <a:moveTo>
                    <a:pt x="0" y="0"/>
                  </a:moveTo>
                  <a:cubicBezTo>
                    <a:pt x="8826" y="17628"/>
                    <a:pt x="11910" y="21600"/>
                    <a:pt x="21600" y="15142"/>
                  </a:cubicBezTo>
                </a:path>
              </a:pathLst>
            </a:custGeom>
            <a:noFill/>
            <a:ln w="3175" cap="flat">
              <a:solidFill>
                <a:srgbClr val="5D6770"/>
              </a:solidFill>
              <a:prstDash val="sysDot"/>
              <a:miter lim="800000"/>
              <a:headEnd type="stealth" w="med" len="med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342891"/>
              <a:endParaRPr/>
            </a:p>
          </p:txBody>
        </p:sp>
        <p:sp>
          <p:nvSpPr>
            <p:cNvPr id="844" name="Line"/>
            <p:cNvSpPr/>
            <p:nvPr/>
          </p:nvSpPr>
          <p:spPr>
            <a:xfrm rot="15235904">
              <a:off x="1868706" y="3414751"/>
              <a:ext cx="369766" cy="174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052" extrusionOk="0">
                  <a:moveTo>
                    <a:pt x="0" y="0"/>
                  </a:moveTo>
                  <a:cubicBezTo>
                    <a:pt x="8826" y="17628"/>
                    <a:pt x="11910" y="21600"/>
                    <a:pt x="21600" y="15142"/>
                  </a:cubicBezTo>
                </a:path>
              </a:pathLst>
            </a:custGeom>
            <a:noFill/>
            <a:ln w="3175" cap="flat">
              <a:solidFill>
                <a:srgbClr val="5D6770"/>
              </a:solidFill>
              <a:prstDash val="sysDot"/>
              <a:miter lim="800000"/>
              <a:headEnd type="stealth" w="med" len="med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342891"/>
              <a:endParaRPr/>
            </a:p>
          </p:txBody>
        </p:sp>
        <p:grpSp>
          <p:nvGrpSpPr>
            <p:cNvPr id="847" name="Group"/>
            <p:cNvGrpSpPr/>
            <p:nvPr/>
          </p:nvGrpSpPr>
          <p:grpSpPr>
            <a:xfrm>
              <a:off x="1913835" y="3643964"/>
              <a:ext cx="86869" cy="603505"/>
              <a:chOff x="0" y="0"/>
              <a:chExt cx="86868" cy="603504"/>
            </a:xfrm>
          </p:grpSpPr>
          <p:pic>
            <p:nvPicPr>
              <p:cNvPr id="845" name="Blue DNA arrow.png" descr="Blue DNA arrow.png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5400000">
                <a:off x="-254699" y="276606"/>
                <a:ext cx="603505" cy="5029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46" name="Blue DNA.png" descr="Blue DNA.png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5400000">
                <a:off x="-229744" y="236975"/>
                <a:ext cx="546356" cy="8686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850" name="Group"/>
            <p:cNvGrpSpPr/>
            <p:nvPr/>
          </p:nvGrpSpPr>
          <p:grpSpPr>
            <a:xfrm>
              <a:off x="1455636" y="3638712"/>
              <a:ext cx="86869" cy="603505"/>
              <a:chOff x="0" y="0"/>
              <a:chExt cx="86868" cy="603504"/>
            </a:xfrm>
          </p:grpSpPr>
          <p:pic>
            <p:nvPicPr>
              <p:cNvPr id="848" name="Blue DNA arrow.png" descr="Blue DNA arrow.png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5400000">
                <a:off x="-254699" y="276606"/>
                <a:ext cx="603505" cy="5029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49" name="Blue DNA.png" descr="Blue DNA.png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5400000">
                <a:off x="-229744" y="236975"/>
                <a:ext cx="546356" cy="8686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851" name="ERE"/>
            <p:cNvSpPr/>
            <p:nvPr/>
          </p:nvSpPr>
          <p:spPr>
            <a:xfrm>
              <a:off x="1207492" y="3944396"/>
              <a:ext cx="279845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342891">
                <a:defRPr sz="600" b="1"/>
              </a:lvl1pPr>
            </a:lstStyle>
            <a:p>
              <a:r>
                <a:t>ERE</a:t>
              </a:r>
            </a:p>
          </p:txBody>
        </p:sp>
        <p:sp>
          <p:nvSpPr>
            <p:cNvPr id="852" name="Non- ERE"/>
            <p:cNvSpPr/>
            <p:nvPr/>
          </p:nvSpPr>
          <p:spPr>
            <a:xfrm>
              <a:off x="1569369" y="3891749"/>
              <a:ext cx="48487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defTabSz="342891">
                <a:defRPr sz="600" b="1"/>
              </a:pPr>
              <a:r>
                <a:t>Non-</a:t>
              </a:r>
              <a:br/>
              <a:r>
                <a:t>ERE</a:t>
              </a:r>
            </a:p>
          </p:txBody>
        </p:sp>
        <p:sp>
          <p:nvSpPr>
            <p:cNvPr id="853" name="Cyclin D1"/>
            <p:cNvSpPr/>
            <p:nvPr/>
          </p:nvSpPr>
          <p:spPr>
            <a:xfrm>
              <a:off x="1533831" y="4407484"/>
              <a:ext cx="483022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defTabSz="342891">
                <a:defRPr sz="600" b="1"/>
              </a:pPr>
              <a:br/>
              <a:r>
                <a:t>Cyclin D1</a:t>
              </a:r>
            </a:p>
          </p:txBody>
        </p:sp>
        <p:sp>
          <p:nvSpPr>
            <p:cNvPr id="854" name="Line"/>
            <p:cNvSpPr/>
            <p:nvPr/>
          </p:nvSpPr>
          <p:spPr>
            <a:xfrm rot="18373962">
              <a:off x="1585448" y="4225958"/>
              <a:ext cx="42506" cy="164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5411" y="13830"/>
                    <a:pt x="11678" y="13534"/>
                    <a:pt x="21600" y="0"/>
                  </a:cubicBezTo>
                </a:path>
              </a:pathLst>
            </a:custGeom>
            <a:noFill/>
            <a:ln w="3175" cap="flat">
              <a:solidFill>
                <a:srgbClr val="5D6770"/>
              </a:solidFill>
              <a:prstDash val="sysDot"/>
              <a:miter lim="800000"/>
              <a:headEnd type="stealth" w="med" len="med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342891"/>
              <a:endParaRPr/>
            </a:p>
          </p:txBody>
        </p:sp>
        <p:sp>
          <p:nvSpPr>
            <p:cNvPr id="855" name="Line"/>
            <p:cNvSpPr/>
            <p:nvPr/>
          </p:nvSpPr>
          <p:spPr>
            <a:xfrm rot="1374399">
              <a:off x="1886007" y="4219665"/>
              <a:ext cx="65226" cy="149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5411" y="13830"/>
                    <a:pt x="11678" y="13534"/>
                    <a:pt x="21600" y="0"/>
                  </a:cubicBezTo>
                </a:path>
              </a:pathLst>
            </a:custGeom>
            <a:noFill/>
            <a:ln w="3175" cap="flat">
              <a:solidFill>
                <a:srgbClr val="5D6770"/>
              </a:solidFill>
              <a:prstDash val="sysDot"/>
              <a:miter lim="800000"/>
              <a:headEnd type="stealth" w="med" len="med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342891"/>
              <a:endParaRPr/>
            </a:p>
          </p:txBody>
        </p:sp>
        <p:pic>
          <p:nvPicPr>
            <p:cNvPr id="856" name="Orange Single ER1.png" descr="Orange Single ER1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53035" y="2467348"/>
              <a:ext cx="164593" cy="3840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57" name="ER"/>
            <p:cNvSpPr/>
            <p:nvPr/>
          </p:nvSpPr>
          <p:spPr>
            <a:xfrm>
              <a:off x="924950" y="257351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342891">
                <a:defRPr sz="600" b="1">
                  <a:solidFill>
                    <a:srgbClr val="FFFFFF"/>
                  </a:solidFill>
                </a:defRPr>
              </a:lvl1pPr>
            </a:lstStyle>
            <a:p>
              <a:r>
                <a:t>ER</a:t>
              </a:r>
            </a:p>
          </p:txBody>
        </p:sp>
        <p:pic>
          <p:nvPicPr>
            <p:cNvPr id="858" name="Orange Single ER1.png" descr="Orange Single ER1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0216827" flipH="1">
              <a:off x="1081596" y="2297535"/>
              <a:ext cx="164593" cy="3840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59" name="ER"/>
            <p:cNvSpPr/>
            <p:nvPr/>
          </p:nvSpPr>
          <p:spPr>
            <a:xfrm>
              <a:off x="1165669" y="2415947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342891">
                <a:defRPr sz="600" b="1">
                  <a:solidFill>
                    <a:srgbClr val="FFFFFF"/>
                  </a:solidFill>
                </a:defRPr>
              </a:lvl1pPr>
            </a:lstStyle>
            <a:p>
              <a:r>
                <a:t>ER</a:t>
              </a:r>
            </a:p>
          </p:txBody>
        </p:sp>
        <p:grpSp>
          <p:nvGrpSpPr>
            <p:cNvPr id="862" name="Group"/>
            <p:cNvGrpSpPr/>
            <p:nvPr/>
          </p:nvGrpSpPr>
          <p:grpSpPr>
            <a:xfrm>
              <a:off x="930529" y="2520749"/>
              <a:ext cx="1300862" cy="1317942"/>
              <a:chOff x="32639" y="79058"/>
              <a:chExt cx="1300860" cy="1317941"/>
            </a:xfrm>
          </p:grpSpPr>
          <p:sp>
            <p:nvSpPr>
              <p:cNvPr id="860" name="Oval"/>
              <p:cNvSpPr/>
              <p:nvPr/>
            </p:nvSpPr>
            <p:spPr>
              <a:xfrm>
                <a:off x="32639" y="79058"/>
                <a:ext cx="61723" cy="56168"/>
              </a:xfrm>
              <a:prstGeom prst="ellipse">
                <a:avLst/>
              </a:prstGeom>
              <a:solidFill>
                <a:srgbClr val="66C6DC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b">
                <a:noAutofit/>
              </a:bodyPr>
              <a:lstStyle/>
              <a:p>
                <a:pPr algn="ctr" defTabSz="342891">
                  <a:defRPr sz="12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861" name="E2"/>
              <p:cNvSpPr/>
              <p:nvPr/>
            </p:nvSpPr>
            <p:spPr>
              <a:xfrm>
                <a:off x="63500" y="126999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0" tIns="0" rIns="0" bIns="0" numCol="1" anchor="b">
                <a:spAutoFit/>
              </a:bodyPr>
              <a:lstStyle>
                <a:lvl1pPr algn="ctr" defTabSz="342891">
                  <a:defRPr sz="300" b="1"/>
                </a:lvl1pPr>
              </a:lstStyle>
              <a:p>
                <a:r>
                  <a:t>E2 </a:t>
                </a:r>
              </a:p>
            </p:txBody>
          </p:sp>
        </p:grpSp>
        <p:grpSp>
          <p:nvGrpSpPr>
            <p:cNvPr id="865" name="Group"/>
            <p:cNvGrpSpPr/>
            <p:nvPr/>
          </p:nvGrpSpPr>
          <p:grpSpPr>
            <a:xfrm>
              <a:off x="1063864" y="2373111"/>
              <a:ext cx="1300862" cy="1317942"/>
              <a:chOff x="32639" y="79058"/>
              <a:chExt cx="1300860" cy="1317941"/>
            </a:xfrm>
          </p:grpSpPr>
          <p:sp>
            <p:nvSpPr>
              <p:cNvPr id="863" name="Oval"/>
              <p:cNvSpPr/>
              <p:nvPr/>
            </p:nvSpPr>
            <p:spPr>
              <a:xfrm>
                <a:off x="32639" y="79058"/>
                <a:ext cx="61723" cy="56168"/>
              </a:xfrm>
              <a:prstGeom prst="ellipse">
                <a:avLst/>
              </a:prstGeom>
              <a:solidFill>
                <a:srgbClr val="66C6DC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b">
                <a:noAutofit/>
              </a:bodyPr>
              <a:lstStyle/>
              <a:p>
                <a:pPr algn="ctr" defTabSz="342891">
                  <a:defRPr sz="12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864" name="E2"/>
              <p:cNvSpPr/>
              <p:nvPr/>
            </p:nvSpPr>
            <p:spPr>
              <a:xfrm>
                <a:off x="63500" y="126999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0" tIns="0" rIns="0" bIns="0" numCol="1" anchor="b">
                <a:spAutoFit/>
              </a:bodyPr>
              <a:lstStyle>
                <a:lvl1pPr algn="ctr" defTabSz="342891">
                  <a:defRPr sz="300" b="1"/>
                </a:lvl1pPr>
              </a:lstStyle>
              <a:p>
                <a:r>
                  <a:t>E2 </a:t>
                </a:r>
              </a:p>
            </p:txBody>
          </p:sp>
        </p:grpSp>
        <p:pic>
          <p:nvPicPr>
            <p:cNvPr id="866" name="Orange Single ER1.png" descr="Orange Single ER1.pn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97901" y="2033356"/>
              <a:ext cx="124524" cy="2905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67" name="ER"/>
            <p:cNvSpPr/>
            <p:nvPr/>
          </p:nvSpPr>
          <p:spPr>
            <a:xfrm>
              <a:off x="852309" y="2113673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342891">
                <a:defRPr sz="400" b="1">
                  <a:solidFill>
                    <a:srgbClr val="FFFFFF"/>
                  </a:solidFill>
                </a:defRPr>
              </a:lvl1pPr>
            </a:lstStyle>
            <a:p>
              <a:r>
                <a:t>ER</a:t>
              </a:r>
            </a:p>
          </p:txBody>
        </p:sp>
        <p:pic>
          <p:nvPicPr>
            <p:cNvPr id="868" name="Orange Single ER1.png" descr="Orange Single ER1.pn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0320100" flipH="1">
              <a:off x="951397" y="1923571"/>
              <a:ext cx="124524" cy="2905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69" name="ER"/>
            <p:cNvSpPr/>
            <p:nvPr/>
          </p:nvSpPr>
          <p:spPr>
            <a:xfrm>
              <a:off x="1016508" y="200388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342891">
                <a:defRPr sz="400" b="1">
                  <a:solidFill>
                    <a:srgbClr val="FFFFFF"/>
                  </a:solidFill>
                </a:defRPr>
              </a:lvl1pPr>
            </a:lstStyle>
            <a:p>
              <a:r>
                <a:t>ER</a:t>
              </a:r>
            </a:p>
          </p:txBody>
        </p:sp>
        <p:sp>
          <p:nvSpPr>
            <p:cNvPr id="870" name="Line"/>
            <p:cNvSpPr/>
            <p:nvPr/>
          </p:nvSpPr>
          <p:spPr>
            <a:xfrm>
              <a:off x="666909" y="1548116"/>
              <a:ext cx="179246" cy="453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19244" y="14850"/>
                    <a:pt x="12097" y="7018"/>
                    <a:pt x="0" y="0"/>
                  </a:cubicBezTo>
                </a:path>
              </a:pathLst>
            </a:custGeom>
            <a:noFill/>
            <a:ln w="3175" cap="flat">
              <a:solidFill>
                <a:srgbClr val="5D6770"/>
              </a:solidFill>
              <a:prstDash val="sysDot"/>
              <a:miter lim="800000"/>
              <a:headEnd type="stealth" w="med" len="med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342891"/>
              <a:endParaRPr/>
            </a:p>
          </p:txBody>
        </p:sp>
        <p:sp>
          <p:nvSpPr>
            <p:cNvPr id="871" name="Line"/>
            <p:cNvSpPr/>
            <p:nvPr/>
          </p:nvSpPr>
          <p:spPr>
            <a:xfrm>
              <a:off x="912589" y="1559634"/>
              <a:ext cx="26946" cy="336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073" h="21600" extrusionOk="0">
                  <a:moveTo>
                    <a:pt x="14073" y="21600"/>
                  </a:moveTo>
                  <a:cubicBezTo>
                    <a:pt x="3864" y="12521"/>
                    <a:pt x="-7527" y="9920"/>
                    <a:pt x="6636" y="0"/>
                  </a:cubicBezTo>
                </a:path>
              </a:pathLst>
            </a:custGeom>
            <a:noFill/>
            <a:ln w="3175" cap="flat">
              <a:solidFill>
                <a:srgbClr val="5D6770"/>
              </a:solidFill>
              <a:prstDash val="sysDot"/>
              <a:miter lim="800000"/>
              <a:headEnd type="stealth" w="med" len="med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342891"/>
              <a:endParaRPr/>
            </a:p>
          </p:txBody>
        </p:sp>
        <p:sp>
          <p:nvSpPr>
            <p:cNvPr id="872" name="Line"/>
            <p:cNvSpPr/>
            <p:nvPr/>
          </p:nvSpPr>
          <p:spPr>
            <a:xfrm rot="16008149">
              <a:off x="898770" y="2874201"/>
              <a:ext cx="375981" cy="9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052" extrusionOk="0">
                  <a:moveTo>
                    <a:pt x="0" y="0"/>
                  </a:moveTo>
                  <a:cubicBezTo>
                    <a:pt x="8826" y="17628"/>
                    <a:pt x="11910" y="21600"/>
                    <a:pt x="21600" y="15142"/>
                  </a:cubicBezTo>
                </a:path>
              </a:pathLst>
            </a:custGeom>
            <a:noFill/>
            <a:ln w="3175" cap="flat">
              <a:solidFill>
                <a:srgbClr val="5D6770"/>
              </a:solidFill>
              <a:prstDash val="sysDot"/>
              <a:miter lim="800000"/>
              <a:headEnd type="stealth" w="med" len="med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342891"/>
              <a:endParaRPr/>
            </a:p>
          </p:txBody>
        </p:sp>
        <p:sp>
          <p:nvSpPr>
            <p:cNvPr id="873" name="Line"/>
            <p:cNvSpPr/>
            <p:nvPr/>
          </p:nvSpPr>
          <p:spPr>
            <a:xfrm flipH="1">
              <a:off x="1000709" y="2621609"/>
              <a:ext cx="136674" cy="112963"/>
            </a:xfrm>
            <a:prstGeom prst="line">
              <a:avLst/>
            </a:prstGeom>
            <a:noFill/>
            <a:ln w="3175" cap="flat">
              <a:solidFill>
                <a:srgbClr val="5D6770"/>
              </a:solidFill>
              <a:prstDash val="sysDot"/>
              <a:miter lim="8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12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74" name="Line"/>
            <p:cNvSpPr/>
            <p:nvPr/>
          </p:nvSpPr>
          <p:spPr>
            <a:xfrm>
              <a:off x="1070095" y="2051510"/>
              <a:ext cx="75279" cy="227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21457" y="16074"/>
                    <a:pt x="12405" y="7866"/>
                    <a:pt x="0" y="0"/>
                  </a:cubicBezTo>
                </a:path>
              </a:pathLst>
            </a:custGeom>
            <a:noFill/>
            <a:ln w="3175" cap="flat">
              <a:solidFill>
                <a:srgbClr val="5D6770"/>
              </a:solidFill>
              <a:prstDash val="sysDot"/>
              <a:miter lim="800000"/>
              <a:headEnd type="stealth" w="med" len="med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342891"/>
              <a:endParaRPr/>
            </a:p>
          </p:txBody>
        </p:sp>
        <p:sp>
          <p:nvSpPr>
            <p:cNvPr id="875" name="Line"/>
            <p:cNvSpPr/>
            <p:nvPr/>
          </p:nvSpPr>
          <p:spPr>
            <a:xfrm flipH="1">
              <a:off x="799413" y="2240518"/>
              <a:ext cx="54425" cy="2247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92" h="21600" extrusionOk="0">
                  <a:moveTo>
                    <a:pt x="0" y="21600"/>
                  </a:moveTo>
                  <a:cubicBezTo>
                    <a:pt x="8818" y="16689"/>
                    <a:pt x="21600" y="8654"/>
                    <a:pt x="15501" y="0"/>
                  </a:cubicBezTo>
                </a:path>
              </a:pathLst>
            </a:custGeom>
            <a:noFill/>
            <a:ln w="3175" cap="flat">
              <a:solidFill>
                <a:srgbClr val="5D6770"/>
              </a:solidFill>
              <a:prstDash val="sysDot"/>
              <a:miter lim="800000"/>
              <a:headEnd type="stealth" w="med" len="med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342891"/>
              <a:endParaRPr/>
            </a:p>
          </p:txBody>
        </p:sp>
        <p:pic>
          <p:nvPicPr>
            <p:cNvPr id="876" name="Orange ER1.png" descr="Orange ER1.png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19448461">
              <a:off x="1036893" y="3040992"/>
              <a:ext cx="370333" cy="452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77" name="ER"/>
            <p:cNvSpPr/>
            <p:nvPr/>
          </p:nvSpPr>
          <p:spPr>
            <a:xfrm rot="19448461">
              <a:off x="1010082" y="3267666"/>
              <a:ext cx="133984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342891">
                <a:defRPr sz="600" b="1">
                  <a:solidFill>
                    <a:srgbClr val="FFFFFF"/>
                  </a:solidFill>
                </a:defRPr>
              </a:lvl1pPr>
            </a:lstStyle>
            <a:p>
              <a:r>
                <a:t>ER</a:t>
              </a:r>
            </a:p>
          </p:txBody>
        </p:sp>
        <p:sp>
          <p:nvSpPr>
            <p:cNvPr id="878" name="ER"/>
            <p:cNvSpPr/>
            <p:nvPr/>
          </p:nvSpPr>
          <p:spPr>
            <a:xfrm rot="19448461">
              <a:off x="1195024" y="3130116"/>
              <a:ext cx="133984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342891">
                <a:defRPr sz="600" b="1">
                  <a:solidFill>
                    <a:srgbClr val="FFFFFF"/>
                  </a:solidFill>
                </a:defRPr>
              </a:lvl1pPr>
            </a:lstStyle>
            <a:p>
              <a:r>
                <a:t>ER</a:t>
              </a:r>
            </a:p>
          </p:txBody>
        </p:sp>
        <p:grpSp>
          <p:nvGrpSpPr>
            <p:cNvPr id="881" name="Group"/>
            <p:cNvGrpSpPr/>
            <p:nvPr/>
          </p:nvGrpSpPr>
          <p:grpSpPr>
            <a:xfrm>
              <a:off x="1072872" y="3152783"/>
              <a:ext cx="1776158" cy="553770"/>
              <a:chOff x="66818" y="84980"/>
              <a:chExt cx="1776157" cy="553768"/>
            </a:xfrm>
          </p:grpSpPr>
          <p:sp>
            <p:nvSpPr>
              <p:cNvPr id="879" name="Oval"/>
              <p:cNvSpPr/>
              <p:nvPr/>
            </p:nvSpPr>
            <p:spPr>
              <a:xfrm rot="19863627">
                <a:off x="76554" y="96406"/>
                <a:ext cx="61723" cy="56169"/>
              </a:xfrm>
              <a:prstGeom prst="ellipse">
                <a:avLst/>
              </a:prstGeom>
              <a:solidFill>
                <a:srgbClr val="66C6DC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b">
                <a:noAutofit/>
              </a:bodyPr>
              <a:lstStyle/>
              <a:p>
                <a:pPr algn="ctr" defTabSz="342891">
                  <a:defRPr sz="12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880" name="E2"/>
              <p:cNvSpPr/>
              <p:nvPr/>
            </p:nvSpPr>
            <p:spPr>
              <a:xfrm>
                <a:off x="117024" y="141868"/>
                <a:ext cx="1725953" cy="49688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0" tIns="0" rIns="0" bIns="0" numCol="1" anchor="b">
                <a:spAutoFit/>
              </a:bodyPr>
              <a:lstStyle>
                <a:lvl1pPr algn="ctr" defTabSz="342891">
                  <a:defRPr sz="300" b="1"/>
                </a:lvl1pPr>
              </a:lstStyle>
              <a:p>
                <a:r>
                  <a:t>E2 </a:t>
                </a:r>
              </a:p>
            </p:txBody>
          </p:sp>
        </p:grpSp>
        <p:grpSp>
          <p:nvGrpSpPr>
            <p:cNvPr id="884" name="Group"/>
            <p:cNvGrpSpPr/>
            <p:nvPr/>
          </p:nvGrpSpPr>
          <p:grpSpPr>
            <a:xfrm>
              <a:off x="1145576" y="3099853"/>
              <a:ext cx="1776159" cy="553770"/>
              <a:chOff x="66818" y="84980"/>
              <a:chExt cx="1776157" cy="553768"/>
            </a:xfrm>
          </p:grpSpPr>
          <p:sp>
            <p:nvSpPr>
              <p:cNvPr id="882" name="Oval"/>
              <p:cNvSpPr/>
              <p:nvPr/>
            </p:nvSpPr>
            <p:spPr>
              <a:xfrm rot="19863627">
                <a:off x="76554" y="96406"/>
                <a:ext cx="61723" cy="56169"/>
              </a:xfrm>
              <a:prstGeom prst="ellipse">
                <a:avLst/>
              </a:prstGeom>
              <a:solidFill>
                <a:srgbClr val="66C6DC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b">
                <a:noAutofit/>
              </a:bodyPr>
              <a:lstStyle/>
              <a:p>
                <a:pPr algn="ctr" defTabSz="342891">
                  <a:defRPr sz="12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883" name="E2"/>
              <p:cNvSpPr/>
              <p:nvPr/>
            </p:nvSpPr>
            <p:spPr>
              <a:xfrm>
                <a:off x="117024" y="141868"/>
                <a:ext cx="1725953" cy="49688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0" tIns="0" rIns="0" bIns="0" numCol="1" anchor="b">
                <a:spAutoFit/>
              </a:bodyPr>
              <a:lstStyle>
                <a:lvl1pPr algn="ctr" defTabSz="342891">
                  <a:defRPr sz="300" b="1"/>
                </a:lvl1pPr>
              </a:lstStyle>
              <a:p>
                <a:r>
                  <a:t>E2 </a:t>
                </a:r>
              </a:p>
            </p:txBody>
          </p:sp>
        </p:grpSp>
        <p:sp>
          <p:nvSpPr>
            <p:cNvPr id="885" name="Direct estrogen-dependent genomic pathway"/>
            <p:cNvSpPr/>
            <p:nvPr/>
          </p:nvSpPr>
          <p:spPr>
            <a:xfrm>
              <a:off x="0" y="3833676"/>
              <a:ext cx="1303945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b">
              <a:spAutoFit/>
            </a:bodyPr>
            <a:lstStyle/>
            <a:p>
              <a:pPr marL="127397" indent="-127397" algn="ctr" defTabSz="685800">
                <a:lnSpc>
                  <a:spcPct val="90000"/>
                </a:lnSpc>
                <a:spcBef>
                  <a:spcPts val="400"/>
                </a:spcBef>
                <a:buClr>
                  <a:srgbClr val="7F134C"/>
                </a:buClr>
                <a:buSzPct val="100000"/>
                <a:buFont typeface="Arial"/>
                <a:buChar char="•"/>
                <a:defRPr sz="900" b="1" i="1" u="sng">
                  <a:solidFill>
                    <a:srgbClr val="0D3759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 marL="127397" indent="-127397" algn="ctr" defTabSz="685800">
                <a:lnSpc>
                  <a:spcPct val="90000"/>
                </a:lnSpc>
                <a:spcBef>
                  <a:spcPts val="400"/>
                </a:spcBef>
                <a:buClr>
                  <a:srgbClr val="7F134C"/>
                </a:buClr>
                <a:buSzPct val="100000"/>
                <a:buFont typeface="Arial"/>
                <a:buChar char="•"/>
                <a:defRPr sz="900" b="1" i="1" u="sng">
                  <a:solidFill>
                    <a:srgbClr val="0D3759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 marL="127397" indent="-127397" algn="ctr" defTabSz="685800">
                <a:lnSpc>
                  <a:spcPct val="90000"/>
                </a:lnSpc>
                <a:spcBef>
                  <a:spcPts val="400"/>
                </a:spcBef>
                <a:buClr>
                  <a:srgbClr val="7F134C"/>
                </a:buClr>
                <a:buSzPct val="100000"/>
                <a:buFont typeface="Arial"/>
                <a:buChar char="•"/>
                <a:defRPr sz="900" b="1" i="1" u="sng">
                  <a:solidFill>
                    <a:srgbClr val="0D3759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 marL="127397" indent="-127397" algn="ctr" defTabSz="685800">
                <a:lnSpc>
                  <a:spcPct val="90000"/>
                </a:lnSpc>
                <a:spcBef>
                  <a:spcPts val="400"/>
                </a:spcBef>
                <a:buClr>
                  <a:srgbClr val="7F134C"/>
                </a:buClr>
                <a:buSzPct val="100000"/>
                <a:buFont typeface="Arial"/>
                <a:buChar char="•"/>
                <a:defRPr sz="900" b="1" i="1" u="sng">
                  <a:solidFill>
                    <a:srgbClr val="0D3759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 marL="127397" indent="-127397" algn="ctr" defTabSz="685800">
                <a:lnSpc>
                  <a:spcPct val="90000"/>
                </a:lnSpc>
                <a:spcBef>
                  <a:spcPts val="400"/>
                </a:spcBef>
                <a:buClr>
                  <a:srgbClr val="7F134C"/>
                </a:buClr>
                <a:buSzPct val="100000"/>
                <a:buFont typeface="Arial"/>
                <a:buChar char="•"/>
                <a:defRPr sz="900" b="1" i="1" u="sng">
                  <a:solidFill>
                    <a:srgbClr val="0D3759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 marL="127397" indent="-127397" algn="ctr" defTabSz="685800">
                <a:lnSpc>
                  <a:spcPct val="90000"/>
                </a:lnSpc>
                <a:spcBef>
                  <a:spcPts val="400"/>
                </a:spcBef>
                <a:buClr>
                  <a:srgbClr val="7F134C"/>
                </a:buClr>
                <a:buSzPct val="100000"/>
                <a:buFont typeface="Arial"/>
                <a:buChar char="•"/>
                <a:defRPr sz="900" b="1" i="1" u="sng">
                  <a:solidFill>
                    <a:srgbClr val="0D3759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 algn="ctr" defTabSz="685800">
                <a:lnSpc>
                  <a:spcPct val="90000"/>
                </a:lnSpc>
                <a:spcBef>
                  <a:spcPts val="400"/>
                </a:spcBef>
                <a:defRPr sz="900" b="1" i="1">
                  <a:solidFill>
                    <a:srgbClr val="0D3759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Direct</a:t>
              </a:r>
              <a:br/>
              <a:r>
                <a:t>estrogen-dependent genomic pathway</a:t>
              </a:r>
            </a:p>
          </p:txBody>
        </p:sp>
        <p:sp>
          <p:nvSpPr>
            <p:cNvPr id="886" name="Line"/>
            <p:cNvSpPr/>
            <p:nvPr/>
          </p:nvSpPr>
          <p:spPr>
            <a:xfrm rot="4272891" flipH="1">
              <a:off x="1174200" y="3536987"/>
              <a:ext cx="391215" cy="34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052" extrusionOk="0">
                  <a:moveTo>
                    <a:pt x="0" y="0"/>
                  </a:moveTo>
                  <a:cubicBezTo>
                    <a:pt x="8826" y="17628"/>
                    <a:pt x="11910" y="21600"/>
                    <a:pt x="21600" y="15142"/>
                  </a:cubicBezTo>
                </a:path>
              </a:pathLst>
            </a:custGeom>
            <a:noFill/>
            <a:ln w="3175" cap="flat">
              <a:solidFill>
                <a:srgbClr val="5D6770"/>
              </a:solidFill>
              <a:prstDash val="sysDot"/>
              <a:miter lim="800000"/>
              <a:headEnd type="stealth" w="med" len="med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342891"/>
              <a:endParaRPr/>
            </a:p>
          </p:txBody>
        </p:sp>
        <p:sp>
          <p:nvSpPr>
            <p:cNvPr id="887" name="Line"/>
            <p:cNvSpPr/>
            <p:nvPr/>
          </p:nvSpPr>
          <p:spPr>
            <a:xfrm rot="2667949" flipH="1">
              <a:off x="1204865" y="3518443"/>
              <a:ext cx="721400" cy="101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052" extrusionOk="0">
                  <a:moveTo>
                    <a:pt x="0" y="0"/>
                  </a:moveTo>
                  <a:cubicBezTo>
                    <a:pt x="8826" y="17628"/>
                    <a:pt x="11910" y="21600"/>
                    <a:pt x="21600" y="15142"/>
                  </a:cubicBezTo>
                </a:path>
              </a:pathLst>
            </a:custGeom>
            <a:noFill/>
            <a:ln w="3175" cap="flat">
              <a:solidFill>
                <a:srgbClr val="5D6770"/>
              </a:solidFill>
              <a:prstDash val="sysDot"/>
              <a:miter lim="800000"/>
              <a:headEnd type="stealth" w="med" len="med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342891"/>
              <a:endParaRPr/>
            </a:p>
          </p:txBody>
        </p:sp>
        <p:sp>
          <p:nvSpPr>
            <p:cNvPr id="888" name="Line"/>
            <p:cNvSpPr/>
            <p:nvPr/>
          </p:nvSpPr>
          <p:spPr>
            <a:xfrm rot="9839581" flipH="1">
              <a:off x="1451306" y="1840742"/>
              <a:ext cx="1315077" cy="2488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994" extrusionOk="0">
                  <a:moveTo>
                    <a:pt x="21600" y="19994"/>
                  </a:moveTo>
                  <a:cubicBezTo>
                    <a:pt x="17394" y="11552"/>
                    <a:pt x="10410" y="-1606"/>
                    <a:pt x="0" y="162"/>
                  </a:cubicBezTo>
                </a:path>
              </a:pathLst>
            </a:custGeom>
            <a:noFill/>
            <a:ln w="3175" cap="flat">
              <a:solidFill>
                <a:srgbClr val="5D6770"/>
              </a:solidFill>
              <a:prstDash val="sysDot"/>
              <a:miter lim="800000"/>
              <a:headEnd type="stealth" w="med" len="med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342891"/>
              <a:endParaRPr/>
            </a:p>
          </p:txBody>
        </p:sp>
        <p:sp>
          <p:nvSpPr>
            <p:cNvPr id="889" name="Non-genomic activity"/>
            <p:cNvSpPr/>
            <p:nvPr/>
          </p:nvSpPr>
          <p:spPr>
            <a:xfrm>
              <a:off x="3094856" y="1520728"/>
              <a:ext cx="1494632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b">
              <a:spAutoFit/>
            </a:bodyPr>
            <a:lstStyle/>
            <a:p>
              <a:pPr marL="127397" indent="-127397" algn="ctr" defTabSz="685800">
                <a:lnSpc>
                  <a:spcPct val="90000"/>
                </a:lnSpc>
                <a:spcBef>
                  <a:spcPts val="400"/>
                </a:spcBef>
                <a:buClr>
                  <a:srgbClr val="7F134C"/>
                </a:buClr>
                <a:buSzPct val="100000"/>
                <a:buFont typeface="Arial"/>
                <a:buChar char="•"/>
                <a:defRPr sz="900" b="1" i="1">
                  <a:solidFill>
                    <a:srgbClr val="0D3759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 algn="ctr" defTabSz="685800">
                <a:lnSpc>
                  <a:spcPct val="90000"/>
                </a:lnSpc>
                <a:spcBef>
                  <a:spcPts val="400"/>
                </a:spcBef>
                <a:defRPr sz="900" b="1" i="1">
                  <a:solidFill>
                    <a:srgbClr val="0D3759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Non-genomic activity</a:t>
              </a:r>
            </a:p>
          </p:txBody>
        </p:sp>
        <p:grpSp>
          <p:nvGrpSpPr>
            <p:cNvPr id="893" name="Group"/>
            <p:cNvGrpSpPr/>
            <p:nvPr/>
          </p:nvGrpSpPr>
          <p:grpSpPr>
            <a:xfrm>
              <a:off x="1806746" y="2969618"/>
              <a:ext cx="340901" cy="416656"/>
              <a:chOff x="0" y="0"/>
              <a:chExt cx="340899" cy="416654"/>
            </a:xfrm>
          </p:grpSpPr>
          <p:pic>
            <p:nvPicPr>
              <p:cNvPr id="890" name="Orange ER1.png" descr="Orange ER1.png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0" y="0"/>
                <a:ext cx="340900" cy="41665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891" name="ER"/>
              <p:cNvSpPr/>
              <p:nvPr/>
            </p:nvSpPr>
            <p:spPr>
              <a:xfrm>
                <a:off x="421" y="126287"/>
                <a:ext cx="123336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ctr" defTabSz="342891">
                  <a:defRPr sz="600" b="1">
                    <a:solidFill>
                      <a:srgbClr val="FFFFFF"/>
                    </a:solidFill>
                  </a:defRPr>
                </a:lvl1pPr>
              </a:lstStyle>
              <a:p>
                <a:r>
                  <a:t>ER</a:t>
                </a:r>
              </a:p>
            </p:txBody>
          </p:sp>
          <p:sp>
            <p:nvSpPr>
              <p:cNvPr id="892" name="ER"/>
              <p:cNvSpPr/>
              <p:nvPr/>
            </p:nvSpPr>
            <p:spPr>
              <a:xfrm>
                <a:off x="212570" y="123396"/>
                <a:ext cx="123335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ctr" defTabSz="342891">
                  <a:defRPr sz="600" b="1">
                    <a:solidFill>
                      <a:srgbClr val="FFFFFF"/>
                    </a:solidFill>
                  </a:defRPr>
                </a:lvl1pPr>
              </a:lstStyle>
              <a:p>
                <a:r>
                  <a:t>ER</a:t>
                </a:r>
              </a:p>
            </p:txBody>
          </p:sp>
        </p:grpSp>
        <p:sp>
          <p:nvSpPr>
            <p:cNvPr id="894" name="Akt"/>
            <p:cNvSpPr/>
            <p:nvPr/>
          </p:nvSpPr>
          <p:spPr>
            <a:xfrm>
              <a:off x="1891453" y="2496524"/>
              <a:ext cx="23100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342891">
                <a:defRPr sz="600" b="1"/>
              </a:lvl1pPr>
            </a:lstStyle>
            <a:p>
              <a:r>
                <a:t>Akt</a:t>
              </a:r>
            </a:p>
          </p:txBody>
        </p:sp>
        <p:sp>
          <p:nvSpPr>
            <p:cNvPr id="895" name="Line"/>
            <p:cNvSpPr/>
            <p:nvPr/>
          </p:nvSpPr>
          <p:spPr>
            <a:xfrm flipV="1">
              <a:off x="1920613" y="2620909"/>
              <a:ext cx="30256" cy="346890"/>
            </a:xfrm>
            <a:prstGeom prst="line">
              <a:avLst/>
            </a:prstGeom>
            <a:noFill/>
            <a:ln w="3175" cap="flat">
              <a:solidFill>
                <a:srgbClr val="5D6770"/>
              </a:solidFill>
              <a:prstDash val="sysDot"/>
              <a:miter lim="800000"/>
              <a:headEnd type="stealth" w="med" len="med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12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896" name="Yellow Green EGFR.png" descr="Yellow Green EGFR.png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854708" y="1360033"/>
              <a:ext cx="217171" cy="4183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97" name="PI3K"/>
            <p:cNvSpPr/>
            <p:nvPr/>
          </p:nvSpPr>
          <p:spPr>
            <a:xfrm>
              <a:off x="1899011" y="2035955"/>
              <a:ext cx="23100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342891">
                <a:defRPr sz="600" b="1"/>
              </a:lvl1pPr>
            </a:lstStyle>
            <a:p>
              <a:r>
                <a:t>PI3K</a:t>
              </a:r>
            </a:p>
          </p:txBody>
        </p:sp>
        <p:pic>
          <p:nvPicPr>
            <p:cNvPr id="898" name="Yellow Green EGFR.png" descr="Yellow Green EGFR.png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146194" y="1363167"/>
              <a:ext cx="217171" cy="4183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99" name="RTKs"/>
            <p:cNvSpPr/>
            <p:nvPr/>
          </p:nvSpPr>
          <p:spPr>
            <a:xfrm>
              <a:off x="1700435" y="1509478"/>
              <a:ext cx="23100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342891">
                <a:defRPr sz="600" b="1"/>
              </a:lvl1pPr>
            </a:lstStyle>
            <a:p>
              <a:r>
                <a:t>RTKs</a:t>
              </a:r>
            </a:p>
          </p:txBody>
        </p:sp>
        <p:sp>
          <p:nvSpPr>
            <p:cNvPr id="900" name="Ras"/>
            <p:cNvSpPr/>
            <p:nvPr/>
          </p:nvSpPr>
          <p:spPr>
            <a:xfrm>
              <a:off x="2160187" y="2056747"/>
              <a:ext cx="23100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342891">
                <a:defRPr sz="600" b="1"/>
              </a:lvl1pPr>
            </a:lstStyle>
            <a:p>
              <a:r>
                <a:t>Ras</a:t>
              </a:r>
            </a:p>
          </p:txBody>
        </p:sp>
        <p:sp>
          <p:nvSpPr>
            <p:cNvPr id="901" name="ERK"/>
            <p:cNvSpPr/>
            <p:nvPr/>
          </p:nvSpPr>
          <p:spPr>
            <a:xfrm>
              <a:off x="2067632" y="2605373"/>
              <a:ext cx="23100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342891">
                <a:defRPr sz="600" b="1"/>
              </a:lvl1pPr>
            </a:lstStyle>
            <a:p>
              <a:r>
                <a:t>ERK</a:t>
              </a:r>
            </a:p>
          </p:txBody>
        </p:sp>
        <p:sp>
          <p:nvSpPr>
            <p:cNvPr id="902" name="Line"/>
            <p:cNvSpPr/>
            <p:nvPr/>
          </p:nvSpPr>
          <p:spPr>
            <a:xfrm rot="3892692">
              <a:off x="1868234" y="1855256"/>
              <a:ext cx="228714" cy="107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11818" y="12628"/>
                    <a:pt x="12604" y="14038"/>
                    <a:pt x="0" y="0"/>
                  </a:cubicBezTo>
                </a:path>
              </a:pathLst>
            </a:custGeom>
            <a:noFill/>
            <a:ln w="3175" cap="flat">
              <a:solidFill>
                <a:srgbClr val="5D6770"/>
              </a:solidFill>
              <a:prstDash val="sysDot"/>
              <a:miter lim="800000"/>
              <a:headEnd type="stealth" w="med" len="med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342891"/>
              <a:endParaRPr/>
            </a:p>
          </p:txBody>
        </p:sp>
        <p:pic>
          <p:nvPicPr>
            <p:cNvPr id="903" name="Orange ER1.png" descr="Orange ER1.png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265929" y="1605203"/>
              <a:ext cx="370333" cy="452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04" name="ER"/>
            <p:cNvSpPr/>
            <p:nvPr/>
          </p:nvSpPr>
          <p:spPr>
            <a:xfrm>
              <a:off x="3266387" y="1746877"/>
              <a:ext cx="133984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342891">
                <a:defRPr sz="600" b="1">
                  <a:solidFill>
                    <a:srgbClr val="FFFFFF"/>
                  </a:solidFill>
                </a:defRPr>
              </a:lvl1pPr>
            </a:lstStyle>
            <a:p>
              <a:r>
                <a:t>ER</a:t>
              </a:r>
            </a:p>
          </p:txBody>
        </p:sp>
        <p:sp>
          <p:nvSpPr>
            <p:cNvPr id="905" name="ER"/>
            <p:cNvSpPr/>
            <p:nvPr/>
          </p:nvSpPr>
          <p:spPr>
            <a:xfrm>
              <a:off x="3496852" y="1743736"/>
              <a:ext cx="133984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342891">
                <a:defRPr sz="600" b="1">
                  <a:solidFill>
                    <a:srgbClr val="FFFFFF"/>
                  </a:solidFill>
                </a:defRPr>
              </a:lvl1pPr>
            </a:lstStyle>
            <a:p>
              <a:r>
                <a:t>ER</a:t>
              </a:r>
            </a:p>
          </p:txBody>
        </p:sp>
        <p:grpSp>
          <p:nvGrpSpPr>
            <p:cNvPr id="908" name="Group"/>
            <p:cNvGrpSpPr/>
            <p:nvPr/>
          </p:nvGrpSpPr>
          <p:grpSpPr>
            <a:xfrm>
              <a:off x="3474929" y="1669313"/>
              <a:ext cx="1304291" cy="1328538"/>
              <a:chOff x="29209" y="68463"/>
              <a:chExt cx="1304290" cy="1328536"/>
            </a:xfrm>
          </p:grpSpPr>
          <p:sp>
            <p:nvSpPr>
              <p:cNvPr id="906" name="Circle"/>
              <p:cNvSpPr/>
              <p:nvPr/>
            </p:nvSpPr>
            <p:spPr>
              <a:xfrm>
                <a:off x="29209" y="68463"/>
                <a:ext cx="68582" cy="68581"/>
              </a:xfrm>
              <a:prstGeom prst="ellipse">
                <a:avLst/>
              </a:prstGeom>
              <a:solidFill>
                <a:srgbClr val="66C6DC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b">
                <a:noAutofit/>
              </a:bodyPr>
              <a:lstStyle/>
              <a:p>
                <a:pPr algn="ctr" defTabSz="342891">
                  <a:defRPr sz="12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07" name="E2"/>
              <p:cNvSpPr/>
              <p:nvPr/>
            </p:nvSpPr>
            <p:spPr>
              <a:xfrm>
                <a:off x="63500" y="127000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0" tIns="0" rIns="0" bIns="0" numCol="1" anchor="b">
                <a:spAutoFit/>
              </a:bodyPr>
              <a:lstStyle>
                <a:lvl1pPr algn="ctr" defTabSz="342891">
                  <a:defRPr sz="400" b="1"/>
                </a:lvl1pPr>
              </a:lstStyle>
              <a:p>
                <a:r>
                  <a:t>E2</a:t>
                </a:r>
              </a:p>
            </p:txBody>
          </p:sp>
        </p:grpSp>
        <p:grpSp>
          <p:nvGrpSpPr>
            <p:cNvPr id="911" name="Group"/>
            <p:cNvGrpSpPr/>
            <p:nvPr/>
          </p:nvGrpSpPr>
          <p:grpSpPr>
            <a:xfrm>
              <a:off x="3381441" y="1670135"/>
              <a:ext cx="1304291" cy="1328538"/>
              <a:chOff x="29209" y="68463"/>
              <a:chExt cx="1304290" cy="1328536"/>
            </a:xfrm>
          </p:grpSpPr>
          <p:sp>
            <p:nvSpPr>
              <p:cNvPr id="909" name="Circle"/>
              <p:cNvSpPr/>
              <p:nvPr/>
            </p:nvSpPr>
            <p:spPr>
              <a:xfrm>
                <a:off x="29209" y="68463"/>
                <a:ext cx="68582" cy="68581"/>
              </a:xfrm>
              <a:prstGeom prst="ellipse">
                <a:avLst/>
              </a:prstGeom>
              <a:solidFill>
                <a:srgbClr val="66C6DC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b">
                <a:noAutofit/>
              </a:bodyPr>
              <a:lstStyle/>
              <a:p>
                <a:pPr algn="ctr" defTabSz="342891">
                  <a:defRPr sz="12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10" name="E2"/>
              <p:cNvSpPr/>
              <p:nvPr/>
            </p:nvSpPr>
            <p:spPr>
              <a:xfrm>
                <a:off x="63500" y="127000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0" tIns="0" rIns="0" bIns="0" numCol="1" anchor="b">
                <a:spAutoFit/>
              </a:bodyPr>
              <a:lstStyle>
                <a:lvl1pPr algn="ctr" defTabSz="342891">
                  <a:defRPr sz="400" b="1"/>
                </a:lvl1pPr>
              </a:lstStyle>
              <a:p>
                <a:r>
                  <a:t>E2</a:t>
                </a:r>
              </a:p>
            </p:txBody>
          </p:sp>
        </p:grpSp>
        <p:sp>
          <p:nvSpPr>
            <p:cNvPr id="912" name="ER"/>
            <p:cNvSpPr/>
            <p:nvPr/>
          </p:nvSpPr>
          <p:spPr>
            <a:xfrm>
              <a:off x="3365017" y="1794719"/>
              <a:ext cx="133984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342891">
                <a:defRPr sz="600" b="1">
                  <a:solidFill>
                    <a:srgbClr val="FFFFFF"/>
                  </a:solidFill>
                </a:defRPr>
              </a:lvl1pPr>
            </a:lstStyle>
            <a:p>
              <a:r>
                <a:t>ER</a:t>
              </a:r>
            </a:p>
          </p:txBody>
        </p:sp>
        <p:sp>
          <p:nvSpPr>
            <p:cNvPr id="913" name="Line"/>
            <p:cNvSpPr/>
            <p:nvPr/>
          </p:nvSpPr>
          <p:spPr>
            <a:xfrm flipV="1">
              <a:off x="2142591" y="2191291"/>
              <a:ext cx="74684" cy="412426"/>
            </a:xfrm>
            <a:prstGeom prst="line">
              <a:avLst/>
            </a:prstGeom>
            <a:noFill/>
            <a:ln w="3175" cap="flat">
              <a:solidFill>
                <a:srgbClr val="5D6770"/>
              </a:solidFill>
              <a:prstDash val="sysDot"/>
              <a:miter lim="800000"/>
              <a:headEnd type="stealth" w="med" len="med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12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14" name="Line"/>
            <p:cNvSpPr/>
            <p:nvPr/>
          </p:nvSpPr>
          <p:spPr>
            <a:xfrm flipV="1">
              <a:off x="2232089" y="1772612"/>
              <a:ext cx="35841" cy="295567"/>
            </a:xfrm>
            <a:prstGeom prst="line">
              <a:avLst/>
            </a:prstGeom>
            <a:noFill/>
            <a:ln w="3175" cap="flat">
              <a:solidFill>
                <a:srgbClr val="5D6770"/>
              </a:solidFill>
              <a:prstDash val="sysDot"/>
              <a:miter lim="800000"/>
              <a:headEnd type="stealth" w="med" len="med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12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15" name="Line"/>
            <p:cNvSpPr/>
            <p:nvPr/>
          </p:nvSpPr>
          <p:spPr>
            <a:xfrm flipV="1">
              <a:off x="3694585" y="2093602"/>
              <a:ext cx="134417" cy="403066"/>
            </a:xfrm>
            <a:prstGeom prst="line">
              <a:avLst/>
            </a:prstGeom>
            <a:noFill/>
            <a:ln w="3175" cap="flat">
              <a:solidFill>
                <a:srgbClr val="5D6770"/>
              </a:solidFill>
              <a:prstDash val="sysDot"/>
              <a:miter lim="800000"/>
              <a:headEnd type="stealth" w="med" len="med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12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16" name="Line"/>
            <p:cNvSpPr/>
            <p:nvPr/>
          </p:nvSpPr>
          <p:spPr>
            <a:xfrm flipV="1">
              <a:off x="3222963" y="2077443"/>
              <a:ext cx="116811" cy="273862"/>
            </a:xfrm>
            <a:prstGeom prst="line">
              <a:avLst/>
            </a:prstGeom>
            <a:noFill/>
            <a:ln w="3175" cap="flat">
              <a:solidFill>
                <a:srgbClr val="5D6770"/>
              </a:solidFill>
              <a:prstDash val="sysDot"/>
              <a:miter lim="800000"/>
              <a:headEnd type="stealth" w="med" len="med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12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17" name="PI3K Src FAK"/>
            <p:cNvSpPr/>
            <p:nvPr/>
          </p:nvSpPr>
          <p:spPr>
            <a:xfrm>
              <a:off x="2992944" y="2362146"/>
              <a:ext cx="31468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defTabSz="342891">
                <a:defRPr sz="600" b="1"/>
              </a:pPr>
              <a:r>
                <a:t>PI3K</a:t>
              </a:r>
              <a:br/>
              <a:r>
                <a:t>Src</a:t>
              </a:r>
              <a:br/>
              <a:r>
                <a:t>FAK</a:t>
              </a:r>
            </a:p>
          </p:txBody>
        </p:sp>
        <p:sp>
          <p:nvSpPr>
            <p:cNvPr id="918" name="PELP1Src"/>
            <p:cNvSpPr/>
            <p:nvPr/>
          </p:nvSpPr>
          <p:spPr>
            <a:xfrm>
              <a:off x="3560491" y="2501749"/>
              <a:ext cx="23100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342891">
                <a:defRPr sz="600" b="1"/>
              </a:lvl1pPr>
            </a:lstStyle>
            <a:p>
              <a:r>
                <a:t>PELP1Src</a:t>
              </a:r>
            </a:p>
          </p:txBody>
        </p:sp>
        <p:grpSp>
          <p:nvGrpSpPr>
            <p:cNvPr id="922" name="Group"/>
            <p:cNvGrpSpPr/>
            <p:nvPr/>
          </p:nvGrpSpPr>
          <p:grpSpPr>
            <a:xfrm>
              <a:off x="3692769" y="1688770"/>
              <a:ext cx="340901" cy="416656"/>
              <a:chOff x="0" y="0"/>
              <a:chExt cx="340899" cy="416654"/>
            </a:xfrm>
          </p:grpSpPr>
          <p:pic>
            <p:nvPicPr>
              <p:cNvPr id="919" name="Orange ER1.png" descr="Orange ER1.png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0" y="0"/>
                <a:ext cx="340900" cy="41665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920" name="ER"/>
              <p:cNvSpPr/>
              <p:nvPr/>
            </p:nvSpPr>
            <p:spPr>
              <a:xfrm>
                <a:off x="421" y="126287"/>
                <a:ext cx="123336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ctr" defTabSz="342891">
                  <a:defRPr sz="600" b="1">
                    <a:solidFill>
                      <a:srgbClr val="FFFFFF"/>
                    </a:solidFill>
                  </a:defRPr>
                </a:lvl1pPr>
              </a:lstStyle>
              <a:p>
                <a:r>
                  <a:t>ER</a:t>
                </a:r>
              </a:p>
            </p:txBody>
          </p:sp>
          <p:sp>
            <p:nvSpPr>
              <p:cNvPr id="921" name="ER"/>
              <p:cNvSpPr/>
              <p:nvPr/>
            </p:nvSpPr>
            <p:spPr>
              <a:xfrm>
                <a:off x="212570" y="123396"/>
                <a:ext cx="123335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ctr" defTabSz="342891">
                  <a:defRPr sz="600" b="1">
                    <a:solidFill>
                      <a:srgbClr val="FFFFFF"/>
                    </a:solidFill>
                  </a:defRPr>
                </a:lvl1pPr>
              </a:lstStyle>
              <a:p>
                <a:r>
                  <a:t>ER</a:t>
                </a:r>
              </a:p>
            </p:txBody>
          </p:sp>
        </p:grpSp>
        <p:sp>
          <p:nvSpPr>
            <p:cNvPr id="923" name="Line"/>
            <p:cNvSpPr/>
            <p:nvPr/>
          </p:nvSpPr>
          <p:spPr>
            <a:xfrm flipV="1">
              <a:off x="2073592" y="2709650"/>
              <a:ext cx="48379" cy="257162"/>
            </a:xfrm>
            <a:prstGeom prst="line">
              <a:avLst/>
            </a:prstGeom>
            <a:noFill/>
            <a:ln w="3175" cap="flat">
              <a:solidFill>
                <a:srgbClr val="5D6770"/>
              </a:solidFill>
              <a:prstDash val="sysDot"/>
              <a:miter lim="800000"/>
              <a:headEnd type="stealth" w="med" len="med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12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24" name="Line"/>
            <p:cNvSpPr/>
            <p:nvPr/>
          </p:nvSpPr>
          <p:spPr>
            <a:xfrm flipV="1">
              <a:off x="1957009" y="2126983"/>
              <a:ext cx="16606" cy="347811"/>
            </a:xfrm>
            <a:prstGeom prst="line">
              <a:avLst/>
            </a:prstGeom>
            <a:noFill/>
            <a:ln w="3175" cap="flat">
              <a:solidFill>
                <a:srgbClr val="5D6770"/>
              </a:solidFill>
              <a:prstDash val="sysDot"/>
              <a:miter lim="800000"/>
              <a:headEnd type="stealth" w="med" len="med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12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25" name="ERK"/>
            <p:cNvSpPr/>
            <p:nvPr/>
          </p:nvSpPr>
          <p:spPr>
            <a:xfrm>
              <a:off x="3278219" y="3137021"/>
              <a:ext cx="23100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342891">
                <a:defRPr sz="600" b="1"/>
              </a:lvl1pPr>
            </a:lstStyle>
            <a:p>
              <a:r>
                <a:t>ERK</a:t>
              </a:r>
            </a:p>
          </p:txBody>
        </p:sp>
        <p:sp>
          <p:nvSpPr>
            <p:cNvPr id="926" name="Akt"/>
            <p:cNvSpPr/>
            <p:nvPr/>
          </p:nvSpPr>
          <p:spPr>
            <a:xfrm>
              <a:off x="2660417" y="3106268"/>
              <a:ext cx="23100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342891">
                <a:defRPr sz="600" b="1"/>
              </a:lvl1pPr>
            </a:lstStyle>
            <a:p>
              <a:r>
                <a:t>Akt</a:t>
              </a:r>
            </a:p>
          </p:txBody>
        </p:sp>
        <p:sp>
          <p:nvSpPr>
            <p:cNvPr id="927" name="Line"/>
            <p:cNvSpPr/>
            <p:nvPr/>
          </p:nvSpPr>
          <p:spPr>
            <a:xfrm flipV="1">
              <a:off x="3410328" y="2730940"/>
              <a:ext cx="200686" cy="374507"/>
            </a:xfrm>
            <a:prstGeom prst="line">
              <a:avLst/>
            </a:prstGeom>
            <a:noFill/>
            <a:ln w="3175" cap="flat">
              <a:solidFill>
                <a:srgbClr val="5D6770"/>
              </a:solidFill>
              <a:prstDash val="sysDot"/>
              <a:miter lim="800000"/>
              <a:headEnd type="stealth" w="med" len="med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12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28" name="Line"/>
            <p:cNvSpPr/>
            <p:nvPr/>
          </p:nvSpPr>
          <p:spPr>
            <a:xfrm flipV="1">
              <a:off x="2819611" y="2723797"/>
              <a:ext cx="233905" cy="354709"/>
            </a:xfrm>
            <a:prstGeom prst="line">
              <a:avLst/>
            </a:prstGeom>
            <a:noFill/>
            <a:ln w="3175" cap="flat">
              <a:solidFill>
                <a:srgbClr val="5D6770"/>
              </a:solidFill>
              <a:prstDash val="sysDot"/>
              <a:miter lim="800000"/>
              <a:headEnd type="stealth" w="med" len="med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12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29" name="TF"/>
            <p:cNvSpPr/>
            <p:nvPr/>
          </p:nvSpPr>
          <p:spPr>
            <a:xfrm>
              <a:off x="2336923" y="3583993"/>
              <a:ext cx="23100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342891">
                <a:defRPr sz="600" b="1"/>
              </a:lvl1pPr>
            </a:lstStyle>
            <a:p>
              <a:r>
                <a:t>TF</a:t>
              </a:r>
            </a:p>
          </p:txBody>
        </p:sp>
        <p:sp>
          <p:nvSpPr>
            <p:cNvPr id="930" name="TF"/>
            <p:cNvSpPr/>
            <p:nvPr/>
          </p:nvSpPr>
          <p:spPr>
            <a:xfrm>
              <a:off x="2349570" y="3753230"/>
              <a:ext cx="186784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342891">
                <a:defRPr sz="600" b="1"/>
              </a:lvl1pPr>
            </a:lstStyle>
            <a:p>
              <a:r>
                <a:t>TF</a:t>
              </a:r>
            </a:p>
          </p:txBody>
        </p:sp>
        <p:sp>
          <p:nvSpPr>
            <p:cNvPr id="931" name="Line"/>
            <p:cNvSpPr/>
            <p:nvPr/>
          </p:nvSpPr>
          <p:spPr>
            <a:xfrm flipV="1">
              <a:off x="2432329" y="3238409"/>
              <a:ext cx="233906" cy="354709"/>
            </a:xfrm>
            <a:prstGeom prst="line">
              <a:avLst/>
            </a:prstGeom>
            <a:noFill/>
            <a:ln w="3175" cap="flat">
              <a:solidFill>
                <a:srgbClr val="5D6770"/>
              </a:solidFill>
              <a:prstDash val="sysDot"/>
              <a:miter lim="800000"/>
              <a:headEnd type="stealth" w="med" len="med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12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32" name="Line"/>
            <p:cNvSpPr/>
            <p:nvPr/>
          </p:nvSpPr>
          <p:spPr>
            <a:xfrm flipV="1">
              <a:off x="2503460" y="3245059"/>
              <a:ext cx="778002" cy="515093"/>
            </a:xfrm>
            <a:prstGeom prst="line">
              <a:avLst/>
            </a:prstGeom>
            <a:noFill/>
            <a:ln w="3175" cap="flat">
              <a:solidFill>
                <a:srgbClr val="5D6770"/>
              </a:solidFill>
              <a:prstDash val="sysDot"/>
              <a:miter lim="800000"/>
              <a:headEnd type="stealth" w="med" len="med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12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33" name="Line"/>
            <p:cNvSpPr/>
            <p:nvPr/>
          </p:nvSpPr>
          <p:spPr>
            <a:xfrm flipV="1">
              <a:off x="2032293" y="3824744"/>
              <a:ext cx="247987" cy="165744"/>
            </a:xfrm>
            <a:prstGeom prst="line">
              <a:avLst/>
            </a:prstGeom>
            <a:noFill/>
            <a:ln w="3175" cap="flat">
              <a:solidFill>
                <a:srgbClr val="5D6770"/>
              </a:solidFill>
              <a:prstDash val="sysDot"/>
              <a:miter lim="800000"/>
              <a:headEnd type="stealth" w="med" len="med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12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34" name="Line"/>
            <p:cNvSpPr/>
            <p:nvPr/>
          </p:nvSpPr>
          <p:spPr>
            <a:xfrm flipV="1">
              <a:off x="2024403" y="3677501"/>
              <a:ext cx="247987" cy="165744"/>
            </a:xfrm>
            <a:prstGeom prst="line">
              <a:avLst/>
            </a:prstGeom>
            <a:noFill/>
            <a:ln w="3175" cap="flat">
              <a:solidFill>
                <a:srgbClr val="5D6770"/>
              </a:solidFill>
              <a:prstDash val="sysDot"/>
              <a:miter lim="800000"/>
              <a:headEnd type="stealth" w="med" len="med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12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35" name="Src"/>
            <p:cNvSpPr/>
            <p:nvPr/>
          </p:nvSpPr>
          <p:spPr>
            <a:xfrm>
              <a:off x="1539755" y="2685328"/>
              <a:ext cx="23100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342891">
                <a:defRPr sz="600" b="1"/>
              </a:lvl1pPr>
            </a:lstStyle>
            <a:p>
              <a:r>
                <a:t>Src</a:t>
              </a:r>
            </a:p>
          </p:txBody>
        </p:sp>
        <p:sp>
          <p:nvSpPr>
            <p:cNvPr id="936" name="Line"/>
            <p:cNvSpPr/>
            <p:nvPr/>
          </p:nvSpPr>
          <p:spPr>
            <a:xfrm flipH="1" flipV="1">
              <a:off x="1698929" y="2798294"/>
              <a:ext cx="160629" cy="145680"/>
            </a:xfrm>
            <a:prstGeom prst="line">
              <a:avLst/>
            </a:prstGeom>
            <a:noFill/>
            <a:ln w="3175" cap="flat">
              <a:solidFill>
                <a:srgbClr val="5D6770"/>
              </a:solidFill>
              <a:prstDash val="sysDot"/>
              <a:miter lim="800000"/>
              <a:headEnd type="stealth" w="med" len="med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12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37" name="Amphiregulin TGF-alpha"/>
            <p:cNvSpPr/>
            <p:nvPr/>
          </p:nvSpPr>
          <p:spPr>
            <a:xfrm>
              <a:off x="2192907" y="2817828"/>
              <a:ext cx="48302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defTabSz="342891">
                <a:defRPr sz="600" b="1"/>
              </a:pPr>
              <a:r>
                <a:t>Amphiregulin</a:t>
              </a:r>
              <a:br/>
              <a:r>
                <a:t>TGF-alpha</a:t>
              </a:r>
            </a:p>
          </p:txBody>
        </p:sp>
      </p:grpSp>
      <p:sp>
        <p:nvSpPr>
          <p:cNvPr id="939" name="Rectangle"/>
          <p:cNvSpPr/>
          <p:nvPr/>
        </p:nvSpPr>
        <p:spPr>
          <a:xfrm rot="10559619">
            <a:off x="3011415" y="1260833"/>
            <a:ext cx="3670501" cy="41864"/>
          </a:xfrm>
          <a:prstGeom prst="rect">
            <a:avLst/>
          </a:prstGeom>
          <a:gradFill>
            <a:gsLst>
              <a:gs pos="0">
                <a:srgbClr val="F3B63B"/>
              </a:gs>
              <a:gs pos="100000">
                <a:srgbClr val="F3B63B">
                  <a:alpha val="20000"/>
                </a:srgbClr>
              </a:gs>
            </a:gsLst>
          </a:gradFill>
          <a:ln w="3175">
            <a:miter lim="400000"/>
          </a:ln>
        </p:spPr>
        <p:txBody>
          <a:bodyPr lIns="34289" tIns="34289" rIns="34289" bIns="34289" anchor="ctr"/>
          <a:lstStyle/>
          <a:p>
            <a:pPr algn="ctr" defTabSz="685800"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940" name="Rectangle"/>
          <p:cNvSpPr/>
          <p:nvPr/>
        </p:nvSpPr>
        <p:spPr>
          <a:xfrm rot="20272006" flipH="1">
            <a:off x="2866420" y="1206301"/>
            <a:ext cx="1328230" cy="36701"/>
          </a:xfrm>
          <a:prstGeom prst="rect">
            <a:avLst/>
          </a:prstGeom>
          <a:gradFill>
            <a:gsLst>
              <a:gs pos="0">
                <a:srgbClr val="F3B63B"/>
              </a:gs>
              <a:gs pos="100000">
                <a:srgbClr val="F3B63B">
                  <a:alpha val="20000"/>
                </a:srgbClr>
              </a:gs>
            </a:gsLst>
          </a:gradFill>
          <a:ln w="3175">
            <a:miter lim="400000"/>
          </a:ln>
        </p:spPr>
        <p:txBody>
          <a:bodyPr lIns="34289" tIns="34289" rIns="34289" bIns="34289" anchor="ctr"/>
          <a:lstStyle/>
          <a:p>
            <a:pPr algn="ctr" defTabSz="685800"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941" name="Rectangle"/>
          <p:cNvSpPr/>
          <p:nvPr/>
        </p:nvSpPr>
        <p:spPr>
          <a:xfrm rot="19706929" flipH="1">
            <a:off x="2806927" y="1214660"/>
            <a:ext cx="1078027" cy="34290"/>
          </a:xfrm>
          <a:prstGeom prst="rect">
            <a:avLst/>
          </a:prstGeom>
          <a:gradFill>
            <a:gsLst>
              <a:gs pos="0">
                <a:srgbClr val="F3B63B"/>
              </a:gs>
              <a:gs pos="100000">
                <a:srgbClr val="F3B63B">
                  <a:alpha val="20000"/>
                </a:srgbClr>
              </a:gs>
            </a:gsLst>
          </a:gradFill>
          <a:ln w="3175">
            <a:miter lim="400000"/>
          </a:ln>
        </p:spPr>
        <p:txBody>
          <a:bodyPr lIns="34289" tIns="34289" rIns="34289" bIns="34289" anchor="ctr"/>
          <a:lstStyle/>
          <a:p>
            <a:pPr algn="ctr" defTabSz="685800"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944" name="Group"/>
          <p:cNvGrpSpPr/>
          <p:nvPr/>
        </p:nvGrpSpPr>
        <p:grpSpPr>
          <a:xfrm>
            <a:off x="1579292" y="630013"/>
            <a:ext cx="1501375" cy="1767779"/>
            <a:chOff x="0" y="0"/>
            <a:chExt cx="1501374" cy="1767777"/>
          </a:xfrm>
        </p:grpSpPr>
        <p:sp>
          <p:nvSpPr>
            <p:cNvPr id="942" name="Rectangle"/>
            <p:cNvSpPr/>
            <p:nvPr/>
          </p:nvSpPr>
          <p:spPr>
            <a:xfrm>
              <a:off x="0" y="0"/>
              <a:ext cx="1501375" cy="1767778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685800">
                <a:defRPr sz="12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943" name="image17.png" descr="image17.png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0" y="0"/>
              <a:ext cx="1501375" cy="17677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45" name="AROMATASE INHIBITORS…"/>
          <p:cNvSpPr txBox="1"/>
          <p:nvPr/>
        </p:nvSpPr>
        <p:spPr>
          <a:xfrm>
            <a:off x="1615222" y="700935"/>
            <a:ext cx="1382800" cy="16015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 anchor="ctr">
            <a:spAutoFit/>
          </a:bodyPr>
          <a:lstStyle/>
          <a:p>
            <a:pPr algn="ctr" defTabSz="342900">
              <a:defRPr sz="1200" b="1" u="sng">
                <a:solidFill>
                  <a:srgbClr val="7F134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AROMATASE INHIBITORS</a:t>
            </a:r>
            <a:br/>
            <a:br/>
            <a:endParaRPr sz="400"/>
          </a:p>
          <a:p>
            <a:pPr algn="ctr" defTabSz="342900">
              <a:defRPr sz="900" b="1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Examples:</a:t>
            </a:r>
            <a:endParaRPr>
              <a:solidFill>
                <a:srgbClr val="AFA0A8"/>
              </a:solidFill>
            </a:endParaRPr>
          </a:p>
          <a:p>
            <a:pPr algn="ctr" defTabSz="342900">
              <a:defRPr sz="9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000" b="1">
                <a:solidFill>
                  <a:srgbClr val="000000"/>
                </a:solidFill>
              </a:rPr>
              <a:t>Exemestane</a:t>
            </a:r>
            <a:r>
              <a:t> Tablets (steroidal)</a:t>
            </a:r>
            <a:r>
              <a:rPr baseline="28888"/>
              <a:t>1</a:t>
            </a:r>
            <a:endParaRPr baseline="27851"/>
          </a:p>
          <a:p>
            <a:pPr algn="ctr" defTabSz="342900">
              <a:defRPr sz="9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000" b="1">
                <a:solidFill>
                  <a:srgbClr val="000000"/>
                </a:solidFill>
              </a:rPr>
              <a:t>Anastrozole</a:t>
            </a:r>
            <a:r>
              <a:t> Tablets </a:t>
            </a:r>
            <a:br/>
            <a:r>
              <a:t>(non-steroidal)</a:t>
            </a:r>
            <a:r>
              <a:rPr baseline="27851"/>
              <a:t>2</a:t>
            </a:r>
          </a:p>
          <a:p>
            <a:pPr algn="ctr" defTabSz="342900">
              <a:defRPr sz="9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100" b="1">
                <a:solidFill>
                  <a:srgbClr val="000000"/>
                </a:solidFill>
              </a:rPr>
              <a:t>Letrozole</a:t>
            </a:r>
            <a:r>
              <a:t> Tablets </a:t>
            </a:r>
            <a:br/>
            <a:r>
              <a:t>(non-steroidal)</a:t>
            </a:r>
            <a:r>
              <a:rPr baseline="27851"/>
              <a:t>3</a:t>
            </a:r>
          </a:p>
        </p:txBody>
      </p:sp>
      <p:grpSp>
        <p:nvGrpSpPr>
          <p:cNvPr id="948" name="Group"/>
          <p:cNvGrpSpPr/>
          <p:nvPr/>
        </p:nvGrpSpPr>
        <p:grpSpPr>
          <a:xfrm>
            <a:off x="3809569" y="833849"/>
            <a:ext cx="127001" cy="142066"/>
            <a:chOff x="-12064" y="-31749"/>
            <a:chExt cx="127000" cy="142065"/>
          </a:xfrm>
        </p:grpSpPr>
        <p:sp>
          <p:nvSpPr>
            <p:cNvPr id="946" name="Circle"/>
            <p:cNvSpPr/>
            <p:nvPr/>
          </p:nvSpPr>
          <p:spPr>
            <a:xfrm>
              <a:off x="0" y="7445"/>
              <a:ext cx="102871" cy="102871"/>
            </a:xfrm>
            <a:prstGeom prst="ellipse">
              <a:avLst/>
            </a:prstGeom>
            <a:solidFill>
              <a:srgbClr val="66C6DC"/>
            </a:solidFill>
            <a:ln w="3175" cap="flat">
              <a:noFill/>
              <a:miter lim="400000"/>
            </a:ln>
            <a:effectLst/>
          </p:spPr>
          <p:txBody>
            <a:bodyPr wrap="square" lIns="34289" tIns="34289" rIns="34289" bIns="34289" numCol="1" anchor="b">
              <a:noAutofit/>
            </a:bodyPr>
            <a:lstStyle/>
            <a:p>
              <a:pPr algn="ctr" defTabSz="342891">
                <a:defRPr sz="12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47" name="E2"/>
            <p:cNvSpPr txBox="1"/>
            <p:nvPr/>
          </p:nvSpPr>
          <p:spPr>
            <a:xfrm>
              <a:off x="-12065" y="-31750"/>
              <a:ext cx="127001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b">
              <a:spAutoFit/>
            </a:bodyPr>
            <a:lstStyle>
              <a:lvl1pPr algn="ctr" defTabSz="342891">
                <a:defRPr sz="400" b="1"/>
              </a:lvl1pPr>
            </a:lstStyle>
            <a:p>
              <a:r>
                <a:t>E2</a:t>
              </a:r>
            </a:p>
          </p:txBody>
        </p:sp>
      </p:grpSp>
      <p:grpSp>
        <p:nvGrpSpPr>
          <p:cNvPr id="951" name="Group"/>
          <p:cNvGrpSpPr/>
          <p:nvPr/>
        </p:nvGrpSpPr>
        <p:grpSpPr>
          <a:xfrm>
            <a:off x="4119876" y="874430"/>
            <a:ext cx="127001" cy="142066"/>
            <a:chOff x="-12064" y="-31749"/>
            <a:chExt cx="127000" cy="142065"/>
          </a:xfrm>
        </p:grpSpPr>
        <p:sp>
          <p:nvSpPr>
            <p:cNvPr id="949" name="Circle"/>
            <p:cNvSpPr/>
            <p:nvPr/>
          </p:nvSpPr>
          <p:spPr>
            <a:xfrm>
              <a:off x="0" y="7445"/>
              <a:ext cx="102871" cy="102871"/>
            </a:xfrm>
            <a:prstGeom prst="ellipse">
              <a:avLst/>
            </a:prstGeom>
            <a:solidFill>
              <a:srgbClr val="66C6DC"/>
            </a:solidFill>
            <a:ln w="3175" cap="flat">
              <a:noFill/>
              <a:miter lim="400000"/>
            </a:ln>
            <a:effectLst/>
          </p:spPr>
          <p:txBody>
            <a:bodyPr wrap="square" lIns="34289" tIns="34289" rIns="34289" bIns="34289" numCol="1" anchor="b">
              <a:noAutofit/>
            </a:bodyPr>
            <a:lstStyle/>
            <a:p>
              <a:pPr algn="ctr" defTabSz="342891">
                <a:defRPr sz="12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50" name="E2"/>
            <p:cNvSpPr txBox="1"/>
            <p:nvPr/>
          </p:nvSpPr>
          <p:spPr>
            <a:xfrm>
              <a:off x="-12065" y="-31750"/>
              <a:ext cx="127001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b">
              <a:spAutoFit/>
            </a:bodyPr>
            <a:lstStyle>
              <a:lvl1pPr algn="ctr" defTabSz="342891">
                <a:defRPr sz="400" b="1"/>
              </a:lvl1pPr>
            </a:lstStyle>
            <a:p>
              <a:r>
                <a:t>E2</a:t>
              </a:r>
            </a:p>
          </p:txBody>
        </p:sp>
      </p:grpSp>
      <p:sp>
        <p:nvSpPr>
          <p:cNvPr id="952" name="Shape"/>
          <p:cNvSpPr/>
          <p:nvPr/>
        </p:nvSpPr>
        <p:spPr>
          <a:xfrm>
            <a:off x="3819798" y="846764"/>
            <a:ext cx="139945" cy="133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5414"/>
                </a:moveTo>
                <a:lnTo>
                  <a:pt x="4697" y="0"/>
                </a:lnTo>
                <a:lnTo>
                  <a:pt x="10800" y="5844"/>
                </a:lnTo>
                <a:lnTo>
                  <a:pt x="16903" y="0"/>
                </a:lnTo>
                <a:lnTo>
                  <a:pt x="21600" y="5414"/>
                </a:lnTo>
                <a:lnTo>
                  <a:pt x="15976" y="10800"/>
                </a:lnTo>
                <a:lnTo>
                  <a:pt x="21600" y="16186"/>
                </a:lnTo>
                <a:lnTo>
                  <a:pt x="16903" y="21600"/>
                </a:lnTo>
                <a:lnTo>
                  <a:pt x="10800" y="15756"/>
                </a:lnTo>
                <a:lnTo>
                  <a:pt x="4697" y="21600"/>
                </a:lnTo>
                <a:lnTo>
                  <a:pt x="0" y="16186"/>
                </a:lnTo>
                <a:lnTo>
                  <a:pt x="5624" y="10800"/>
                </a:lnTo>
                <a:close/>
              </a:path>
            </a:pathLst>
          </a:custGeom>
          <a:solidFill>
            <a:srgbClr val="7F134C"/>
          </a:solidFill>
          <a:ln w="3175">
            <a:solidFill>
              <a:srgbClr val="5D0E37"/>
            </a:solidFill>
            <a:miter/>
          </a:ln>
        </p:spPr>
        <p:txBody>
          <a:bodyPr lIns="34289" tIns="34289" rIns="34289" bIns="34289" anchor="ctr"/>
          <a:lstStyle/>
          <a:p>
            <a:pPr algn="ctr" defTabSz="685800"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953" name="Shape"/>
          <p:cNvSpPr/>
          <p:nvPr/>
        </p:nvSpPr>
        <p:spPr>
          <a:xfrm>
            <a:off x="4128932" y="899556"/>
            <a:ext cx="139946" cy="133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5414"/>
                </a:moveTo>
                <a:lnTo>
                  <a:pt x="4697" y="0"/>
                </a:lnTo>
                <a:lnTo>
                  <a:pt x="10800" y="5844"/>
                </a:lnTo>
                <a:lnTo>
                  <a:pt x="16903" y="0"/>
                </a:lnTo>
                <a:lnTo>
                  <a:pt x="21600" y="5414"/>
                </a:lnTo>
                <a:lnTo>
                  <a:pt x="15976" y="10800"/>
                </a:lnTo>
                <a:lnTo>
                  <a:pt x="21600" y="16186"/>
                </a:lnTo>
                <a:lnTo>
                  <a:pt x="16903" y="21600"/>
                </a:lnTo>
                <a:lnTo>
                  <a:pt x="10800" y="15756"/>
                </a:lnTo>
                <a:lnTo>
                  <a:pt x="4697" y="21600"/>
                </a:lnTo>
                <a:lnTo>
                  <a:pt x="0" y="16186"/>
                </a:lnTo>
                <a:lnTo>
                  <a:pt x="5624" y="10800"/>
                </a:lnTo>
                <a:close/>
              </a:path>
            </a:pathLst>
          </a:custGeom>
          <a:solidFill>
            <a:srgbClr val="7F134C"/>
          </a:solidFill>
          <a:ln w="3175">
            <a:solidFill>
              <a:srgbClr val="5D0E37"/>
            </a:solidFill>
            <a:miter/>
          </a:ln>
        </p:spPr>
        <p:txBody>
          <a:bodyPr lIns="34289" tIns="34289" rIns="34289" bIns="34289" anchor="ctr"/>
          <a:lstStyle/>
          <a:p>
            <a:pPr algn="ctr" defTabSz="685800"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954" name="Shape"/>
          <p:cNvSpPr/>
          <p:nvPr/>
        </p:nvSpPr>
        <p:spPr>
          <a:xfrm>
            <a:off x="6633977" y="1070144"/>
            <a:ext cx="139945" cy="133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5414"/>
                </a:moveTo>
                <a:lnTo>
                  <a:pt x="4697" y="0"/>
                </a:lnTo>
                <a:lnTo>
                  <a:pt x="10800" y="5844"/>
                </a:lnTo>
                <a:lnTo>
                  <a:pt x="16903" y="0"/>
                </a:lnTo>
                <a:lnTo>
                  <a:pt x="21600" y="5414"/>
                </a:lnTo>
                <a:lnTo>
                  <a:pt x="15976" y="10800"/>
                </a:lnTo>
                <a:lnTo>
                  <a:pt x="21600" y="16186"/>
                </a:lnTo>
                <a:lnTo>
                  <a:pt x="16903" y="21600"/>
                </a:lnTo>
                <a:lnTo>
                  <a:pt x="10800" y="15756"/>
                </a:lnTo>
                <a:lnTo>
                  <a:pt x="4697" y="21600"/>
                </a:lnTo>
                <a:lnTo>
                  <a:pt x="0" y="16186"/>
                </a:lnTo>
                <a:lnTo>
                  <a:pt x="5624" y="10800"/>
                </a:lnTo>
                <a:close/>
              </a:path>
            </a:pathLst>
          </a:custGeom>
          <a:solidFill>
            <a:srgbClr val="7F134C"/>
          </a:solidFill>
          <a:ln w="3175">
            <a:solidFill>
              <a:srgbClr val="5D0E37"/>
            </a:solidFill>
            <a:miter/>
          </a:ln>
        </p:spPr>
        <p:txBody>
          <a:bodyPr lIns="34289" tIns="34289" rIns="34289" bIns="34289" anchor="ctr"/>
          <a:lstStyle/>
          <a:p>
            <a:pPr algn="ctr" defTabSz="685800"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955" name="Enhanced proliferation  and tumour growth"/>
          <p:cNvSpPr txBox="1"/>
          <p:nvPr/>
        </p:nvSpPr>
        <p:spPr>
          <a:xfrm>
            <a:off x="6696154" y="2323924"/>
            <a:ext cx="1218274" cy="377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ctr" defTabSz="342891">
              <a:defRPr sz="900" b="1" i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Enhanced proliferation </a:t>
            </a:r>
            <a:br/>
            <a:r>
              <a:t>and tumour growth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7" name="Screen Shot 2022-09-10 at 11.22.12 .png" descr="Screen Shot 2022-09-10 at 11.22.12 .png"/>
          <p:cNvPicPr>
            <a:picLocks noChangeAspect="1"/>
          </p:cNvPicPr>
          <p:nvPr/>
        </p:nvPicPr>
        <p:blipFill>
          <a:blip r:embed="rId2"/>
          <a:srcRect t="19037" b="19037"/>
          <a:stretch>
            <a:fillRect/>
          </a:stretch>
        </p:blipFill>
        <p:spPr>
          <a:xfrm>
            <a:off x="398859" y="881034"/>
            <a:ext cx="8745096" cy="3046189"/>
          </a:xfrm>
          <a:prstGeom prst="rect">
            <a:avLst/>
          </a:prstGeom>
          <a:ln w="12700">
            <a:miter lim="400000"/>
          </a:ln>
        </p:spPr>
      </p:pic>
      <p:pic>
        <p:nvPicPr>
          <p:cNvPr id="958" name="Screen Shot 2022-09-10 at 11.22.12 .png" descr="Screen Shot 2022-09-10 at 11.22.12 .png"/>
          <p:cNvPicPr>
            <a:picLocks noChangeAspect="1"/>
          </p:cNvPicPr>
          <p:nvPr/>
        </p:nvPicPr>
        <p:blipFill>
          <a:blip r:embed="rId2"/>
          <a:srcRect l="2533" t="86918" r="2533" b="1498"/>
          <a:stretch>
            <a:fillRect/>
          </a:stretch>
        </p:blipFill>
        <p:spPr>
          <a:xfrm>
            <a:off x="101083" y="4408520"/>
            <a:ext cx="6684376" cy="458754"/>
          </a:xfrm>
          <a:prstGeom prst="rect">
            <a:avLst/>
          </a:prstGeom>
          <a:ln w="12700">
            <a:miter lim="400000"/>
          </a:ln>
        </p:spPr>
      </p:pic>
      <p:sp>
        <p:nvSpPr>
          <p:cNvPr id="959" name="Rectangle"/>
          <p:cNvSpPr/>
          <p:nvPr/>
        </p:nvSpPr>
        <p:spPr>
          <a:xfrm>
            <a:off x="3193544" y="4721420"/>
            <a:ext cx="3592106" cy="145888"/>
          </a:xfrm>
          <a:prstGeom prst="rect">
            <a:avLst/>
          </a:prstGeom>
          <a:solidFill>
            <a:srgbClr val="FDFDFD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960" name="5 Years of Tamoxifen"/>
          <p:cNvSpPr txBox="1">
            <a:spLocks noGrp="1"/>
          </p:cNvSpPr>
          <p:nvPr>
            <p:ph type="title" idx="4294967295"/>
          </p:nvPr>
        </p:nvSpPr>
        <p:spPr>
          <a:xfrm>
            <a:off x="3530143" y="87892"/>
            <a:ext cx="7810501" cy="623345"/>
          </a:xfrm>
          <a:prstGeom prst="rect">
            <a:avLst/>
          </a:prstGeom>
        </p:spPr>
        <p:txBody>
          <a:bodyPr lIns="19050" tIns="19050" rIns="19050" bIns="19050"/>
          <a:lstStyle>
            <a:lvl1pPr algn="ctr" defTabSz="171450">
              <a:lnSpc>
                <a:spcPct val="80000"/>
              </a:lnSpc>
              <a:spcBef>
                <a:spcPts val="500"/>
              </a:spcBef>
              <a:defRPr sz="2600" spc="-26">
                <a:solidFill>
                  <a:srgbClr val="A21522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5 Years of Tamoxifen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" name="Screen Shot 2022-06-26 at 18.07.38 .png" descr="Screen Shot 2022-06-26 at 18.07.38 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48815" y="1077333"/>
            <a:ext cx="3855041" cy="2988834"/>
          </a:xfrm>
          <a:prstGeom prst="rect">
            <a:avLst/>
          </a:prstGeom>
          <a:ln w="12700">
            <a:miter lim="400000"/>
          </a:ln>
        </p:spPr>
      </p:pic>
      <p:sp>
        <p:nvSpPr>
          <p:cNvPr id="963" name="T vs AI"/>
          <p:cNvSpPr txBox="1"/>
          <p:nvPr/>
        </p:nvSpPr>
        <p:spPr>
          <a:xfrm>
            <a:off x="2947515" y="1401664"/>
            <a:ext cx="71883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rgbClr val="0433FF"/>
                </a:solidFill>
              </a:defRPr>
            </a:lvl1pPr>
          </a:lstStyle>
          <a:p>
            <a:r>
              <a:t>T vs AI</a:t>
            </a:r>
          </a:p>
        </p:txBody>
      </p:sp>
      <p:pic>
        <p:nvPicPr>
          <p:cNvPr id="964" name="Screen Shot 2022-06-26 at 18.08.37 .png" descr="Screen Shot 2022-06-26 at 18.08.37 .pn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697272" y="1077333"/>
            <a:ext cx="3972373" cy="2988834"/>
          </a:xfrm>
          <a:prstGeom prst="rect">
            <a:avLst/>
          </a:prstGeom>
          <a:ln w="12700">
            <a:miter lim="400000"/>
          </a:ln>
        </p:spPr>
      </p:pic>
      <p:sp>
        <p:nvSpPr>
          <p:cNvPr id="965" name="T-AI vs AI"/>
          <p:cNvSpPr txBox="1"/>
          <p:nvPr/>
        </p:nvSpPr>
        <p:spPr>
          <a:xfrm>
            <a:off x="6273001" y="2386329"/>
            <a:ext cx="972664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rgbClr val="0433FF"/>
                </a:solidFill>
              </a:defRPr>
            </a:lvl1pPr>
          </a:lstStyle>
          <a:p>
            <a:r>
              <a:t>T-AI vs AI</a:t>
            </a:r>
          </a:p>
        </p:txBody>
      </p:sp>
      <p:pic>
        <p:nvPicPr>
          <p:cNvPr id="966" name="Screen Shot 2022-06-26 at 18.02.40 .png" descr="Screen Shot 2022-06-26 at 18.02.40 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0258" y="192152"/>
            <a:ext cx="5176158" cy="8702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Tamoxifen"/>
          <p:cNvSpPr txBox="1">
            <a:spLocks noGrp="1"/>
          </p:cNvSpPr>
          <p:nvPr>
            <p:ph type="title"/>
          </p:nvPr>
        </p:nvSpPr>
        <p:spPr>
          <a:xfrm>
            <a:off x="3125164" y="104762"/>
            <a:ext cx="5830974" cy="64807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t>Tamoxifen</a:t>
            </a:r>
          </a:p>
        </p:txBody>
      </p:sp>
      <p:sp>
        <p:nvSpPr>
          <p:cNvPr id="969" name="What we discuss:…"/>
          <p:cNvSpPr txBox="1">
            <a:spLocks noGrp="1"/>
          </p:cNvSpPr>
          <p:nvPr>
            <p:ph type="body" sz="quarter" idx="1"/>
          </p:nvPr>
        </p:nvSpPr>
        <p:spPr>
          <a:xfrm>
            <a:off x="5534646" y="1022463"/>
            <a:ext cx="3265992" cy="2815159"/>
          </a:xfrm>
          <a:prstGeom prst="rect">
            <a:avLst/>
          </a:prstGeom>
        </p:spPr>
        <p:txBody>
          <a:bodyPr/>
          <a:lstStyle/>
          <a:p>
            <a:pPr marL="200025" indent="-200025">
              <a:spcBef>
                <a:spcPts val="0"/>
              </a:spcBef>
              <a:buChar char="–"/>
              <a:defRPr sz="1300" b="1">
                <a:solidFill>
                  <a:srgbClr val="0433FF"/>
                </a:solidFill>
              </a:defRPr>
            </a:pPr>
            <a:r>
              <a:rPr dirty="0"/>
              <a:t>What we discuss:</a:t>
            </a:r>
          </a:p>
          <a:p>
            <a:pPr lvl="1">
              <a:spcBef>
                <a:spcPts val="0"/>
              </a:spcBef>
              <a:defRPr sz="1300"/>
            </a:pPr>
            <a:r>
              <a:rPr dirty="0"/>
              <a:t>Hot flashes</a:t>
            </a:r>
          </a:p>
          <a:p>
            <a:pPr marL="1114425" lvl="2" indent="-200025">
              <a:spcBef>
                <a:spcPts val="0"/>
              </a:spcBef>
              <a:buChar char="–"/>
              <a:defRPr sz="1300"/>
            </a:pPr>
            <a:r>
              <a:rPr dirty="0"/>
              <a:t>avoid soy extract</a:t>
            </a:r>
          </a:p>
          <a:p>
            <a:pPr marL="1114425" lvl="2" indent="-200025">
              <a:spcBef>
                <a:spcPts val="0"/>
              </a:spcBef>
              <a:buChar char="–"/>
              <a:defRPr sz="1300"/>
            </a:pPr>
            <a:r>
              <a:rPr dirty="0"/>
              <a:t>venlafaxine, gabapentin, </a:t>
            </a:r>
            <a:r>
              <a:rPr dirty="0" err="1"/>
              <a:t>oxybutinin</a:t>
            </a:r>
            <a:endParaRPr dirty="0"/>
          </a:p>
          <a:p>
            <a:pPr lvl="1">
              <a:spcBef>
                <a:spcPts val="0"/>
              </a:spcBef>
              <a:defRPr sz="1300"/>
            </a:pPr>
            <a:r>
              <a:rPr dirty="0"/>
              <a:t>Vaginal discharge / dryness</a:t>
            </a:r>
          </a:p>
          <a:p>
            <a:pPr lvl="1">
              <a:spcBef>
                <a:spcPts val="0"/>
              </a:spcBef>
              <a:defRPr sz="1300"/>
            </a:pPr>
            <a:r>
              <a:rPr dirty="0"/>
              <a:t>Clots ~1%</a:t>
            </a:r>
          </a:p>
          <a:p>
            <a:pPr lvl="1">
              <a:spcBef>
                <a:spcPts val="0"/>
              </a:spcBef>
              <a:spcAft>
                <a:spcPts val="2000"/>
              </a:spcAft>
              <a:defRPr sz="1300"/>
            </a:pPr>
            <a:r>
              <a:rPr dirty="0"/>
              <a:t>Uterine cancer:  &lt; 1:300</a:t>
            </a:r>
          </a:p>
          <a:p>
            <a:pPr marL="200025" indent="-200025">
              <a:spcBef>
                <a:spcPts val="0"/>
              </a:spcBef>
              <a:buChar char="–"/>
              <a:defRPr sz="1300"/>
            </a:pPr>
            <a:r>
              <a:rPr b="1" dirty="0">
                <a:solidFill>
                  <a:srgbClr val="0433FF"/>
                </a:solidFill>
              </a:rPr>
              <a:t>Benefits</a:t>
            </a:r>
            <a:r>
              <a:rPr dirty="0"/>
              <a:t>:</a:t>
            </a:r>
          </a:p>
          <a:p>
            <a:pPr lvl="1">
              <a:spcBef>
                <a:spcPts val="0"/>
              </a:spcBef>
              <a:defRPr sz="1300"/>
            </a:pPr>
            <a:r>
              <a:rPr dirty="0"/>
              <a:t>less heart disease</a:t>
            </a:r>
          </a:p>
          <a:p>
            <a:pPr lvl="1">
              <a:spcBef>
                <a:spcPts val="0"/>
              </a:spcBef>
              <a:defRPr sz="1300"/>
            </a:pPr>
            <a:r>
              <a:rPr dirty="0"/>
              <a:t>lower cholesterol</a:t>
            </a:r>
          </a:p>
          <a:p>
            <a:pPr lvl="1">
              <a:spcBef>
                <a:spcPts val="0"/>
              </a:spcBef>
              <a:defRPr sz="1300"/>
            </a:pPr>
            <a:r>
              <a:rPr dirty="0"/>
              <a:t>after 50, bone health</a:t>
            </a:r>
          </a:p>
        </p:txBody>
      </p:sp>
      <p:pic>
        <p:nvPicPr>
          <p:cNvPr id="970" name="Screen Shot 2022-06-26 at 18.17.07 .png" descr="Screen Shot 2022-06-26 at 18.17.07 .pn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91634" y="555287"/>
            <a:ext cx="4532882" cy="1874756"/>
          </a:xfrm>
          <a:prstGeom prst="rect">
            <a:avLst/>
          </a:prstGeom>
          <a:ln w="12700">
            <a:miter lim="400000"/>
          </a:ln>
        </p:spPr>
      </p:pic>
      <p:pic>
        <p:nvPicPr>
          <p:cNvPr id="971" name="Screen Shot 2022-06-26 at 18.17.17 .png" descr="Screen Shot 2022-06-26 at 18.17.17 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634" y="2497958"/>
            <a:ext cx="4612371" cy="15083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Aromatase Inhibitors"/>
          <p:cNvSpPr txBox="1">
            <a:spLocks noGrp="1"/>
          </p:cNvSpPr>
          <p:nvPr>
            <p:ph type="title"/>
          </p:nvPr>
        </p:nvSpPr>
        <p:spPr>
          <a:xfrm>
            <a:off x="3125164" y="104762"/>
            <a:ext cx="5830974" cy="64807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t>Aromatase Inhibitors</a:t>
            </a:r>
          </a:p>
        </p:txBody>
      </p:sp>
      <p:pic>
        <p:nvPicPr>
          <p:cNvPr id="976" name="Screen Shot 2022-06-26 at 19.24.23 .png" descr="Screen Shot 2022-06-26 at 19.24.23 .pn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91550" y="428798"/>
            <a:ext cx="4410421" cy="758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977" name="Screen Shot 2022-06-26 at 19.24.53 .png" descr="Screen Shot 2022-06-26 at 19.24.53 .pn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92802" y="1187337"/>
            <a:ext cx="4309169" cy="2903428"/>
          </a:xfrm>
          <a:prstGeom prst="rect">
            <a:avLst/>
          </a:prstGeom>
          <a:ln w="12700">
            <a:miter lim="400000"/>
          </a:ln>
        </p:spPr>
      </p:pic>
      <p:pic>
        <p:nvPicPr>
          <p:cNvPr id="978" name="Screen Shot 2022-06-26 at 19.25.08 .png" descr="Screen Shot 2022-06-26 at 19.25.08 .png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646969" y="648779"/>
            <a:ext cx="4309169" cy="34419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Aromatase Inhibitors"/>
          <p:cNvSpPr txBox="1">
            <a:spLocks noGrp="1"/>
          </p:cNvSpPr>
          <p:nvPr>
            <p:ph type="title"/>
          </p:nvPr>
        </p:nvSpPr>
        <p:spPr>
          <a:xfrm>
            <a:off x="3125164" y="104762"/>
            <a:ext cx="5830974" cy="64807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t>Aromatase Inhibitors</a:t>
            </a:r>
          </a:p>
        </p:txBody>
      </p:sp>
      <p:sp>
        <p:nvSpPr>
          <p:cNvPr id="983" name="What we discuss:…"/>
          <p:cNvSpPr txBox="1">
            <a:spLocks noGrp="1"/>
          </p:cNvSpPr>
          <p:nvPr>
            <p:ph type="body" idx="1"/>
          </p:nvPr>
        </p:nvSpPr>
        <p:spPr>
          <a:xfrm>
            <a:off x="817259" y="752834"/>
            <a:ext cx="7509482" cy="3393967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174021" indent="-174021" defTabSz="596645">
              <a:spcBef>
                <a:spcPts val="1300"/>
              </a:spcBef>
              <a:buChar char="–"/>
              <a:defRPr sz="1131" b="1">
                <a:solidFill>
                  <a:srgbClr val="0433FF"/>
                </a:solidFill>
              </a:defRPr>
            </a:pPr>
            <a:r>
              <a:rPr dirty="0"/>
              <a:t>What we discuss:</a:t>
            </a:r>
          </a:p>
          <a:p>
            <a:pPr marL="571785" lvl="1" indent="-174021" defTabSz="596645">
              <a:spcBef>
                <a:spcPts val="0"/>
              </a:spcBef>
              <a:defRPr sz="1131" b="1"/>
            </a:pPr>
            <a:r>
              <a:rPr dirty="0"/>
              <a:t>Hot flashes</a:t>
            </a:r>
          </a:p>
          <a:p>
            <a:pPr marL="969549" lvl="2" indent="-174021" defTabSz="596645">
              <a:spcBef>
                <a:spcPts val="0"/>
              </a:spcBef>
              <a:buChar char="–"/>
              <a:defRPr sz="1131"/>
            </a:pPr>
            <a:r>
              <a:rPr dirty="0"/>
              <a:t>avoid soy extract</a:t>
            </a:r>
          </a:p>
          <a:p>
            <a:pPr marL="969549" lvl="2" indent="-174021" defTabSz="596645">
              <a:spcBef>
                <a:spcPts val="0"/>
              </a:spcBef>
              <a:spcAft>
                <a:spcPts val="2000"/>
              </a:spcAft>
              <a:buChar char="–"/>
              <a:defRPr sz="1131"/>
            </a:pPr>
            <a:r>
              <a:rPr dirty="0"/>
              <a:t>venlafaxine, gabapentin, </a:t>
            </a:r>
            <a:r>
              <a:rPr dirty="0" err="1"/>
              <a:t>oxybutinin</a:t>
            </a:r>
            <a:endParaRPr dirty="0"/>
          </a:p>
          <a:p>
            <a:pPr marL="571785" lvl="1" indent="-174021" defTabSz="596645">
              <a:spcBef>
                <a:spcPts val="0"/>
              </a:spcBef>
              <a:defRPr sz="1131" b="1"/>
            </a:pPr>
            <a:r>
              <a:rPr dirty="0"/>
              <a:t>Vaginal dryness</a:t>
            </a:r>
          </a:p>
          <a:p>
            <a:pPr marL="969549" lvl="2" indent="-174021" defTabSz="596645">
              <a:spcBef>
                <a:spcPts val="0"/>
              </a:spcBef>
              <a:spcAft>
                <a:spcPts val="2000"/>
              </a:spcAft>
              <a:buChar char="–"/>
              <a:defRPr sz="1131"/>
            </a:pPr>
            <a:r>
              <a:rPr dirty="0"/>
              <a:t>avoid estrogen creams</a:t>
            </a:r>
          </a:p>
          <a:p>
            <a:pPr marL="571785" lvl="1" indent="-174021" defTabSz="596645">
              <a:spcBef>
                <a:spcPts val="0"/>
              </a:spcBef>
              <a:defRPr sz="1131"/>
            </a:pPr>
            <a:r>
              <a:rPr b="1" dirty="0"/>
              <a:t>Bone</a:t>
            </a:r>
            <a:r>
              <a:rPr dirty="0"/>
              <a:t> density loss / fracture</a:t>
            </a:r>
          </a:p>
          <a:p>
            <a:pPr marL="969549" lvl="2" indent="-174021" defTabSz="596645">
              <a:spcBef>
                <a:spcPts val="0"/>
              </a:spcBef>
              <a:buChar char="–"/>
              <a:defRPr sz="1131"/>
            </a:pPr>
            <a:r>
              <a:rPr dirty="0"/>
              <a:t>risk small</a:t>
            </a:r>
          </a:p>
          <a:p>
            <a:pPr marL="969549" lvl="2" indent="-174021" defTabSz="596645">
              <a:spcBef>
                <a:spcPts val="0"/>
              </a:spcBef>
              <a:spcAft>
                <a:spcPts val="2000"/>
              </a:spcAft>
              <a:buChar char="–"/>
              <a:defRPr sz="1131"/>
            </a:pPr>
            <a:r>
              <a:rPr dirty="0"/>
              <a:t>prevention: avoid smoking, alcohol. Take Vit D, Ca, and exercise</a:t>
            </a:r>
          </a:p>
          <a:p>
            <a:pPr marL="571785" lvl="1" indent="-174021" defTabSz="596645">
              <a:spcBef>
                <a:spcPts val="0"/>
              </a:spcBef>
              <a:defRPr sz="1131"/>
            </a:pPr>
            <a:r>
              <a:rPr b="1" dirty="0"/>
              <a:t>Joint</a:t>
            </a:r>
            <a:r>
              <a:rPr dirty="0"/>
              <a:t> / </a:t>
            </a:r>
            <a:r>
              <a:rPr b="1" dirty="0"/>
              <a:t>muscle</a:t>
            </a:r>
            <a:r>
              <a:rPr dirty="0"/>
              <a:t> pains - common</a:t>
            </a:r>
          </a:p>
          <a:p>
            <a:pPr marL="969549" lvl="2" indent="-174021" defTabSz="596645">
              <a:spcBef>
                <a:spcPts val="0"/>
              </a:spcBef>
              <a:buChar char="–"/>
              <a:defRPr sz="1131"/>
            </a:pPr>
            <a:r>
              <a:rPr dirty="0"/>
              <a:t>acetaminophen</a:t>
            </a:r>
          </a:p>
          <a:p>
            <a:pPr marL="969549" lvl="2" indent="-174021" defTabSz="596645">
              <a:spcBef>
                <a:spcPts val="0"/>
              </a:spcBef>
              <a:buChar char="–"/>
              <a:defRPr sz="1131"/>
            </a:pPr>
            <a:r>
              <a:rPr dirty="0"/>
              <a:t>ibuprofen / naproxen</a:t>
            </a:r>
          </a:p>
          <a:p>
            <a:pPr marL="969549" lvl="2" indent="-174021" defTabSz="596645">
              <a:spcBef>
                <a:spcPts val="0"/>
              </a:spcBef>
              <a:buChar char="–"/>
              <a:defRPr sz="1131"/>
            </a:pPr>
            <a:r>
              <a:rPr dirty="0"/>
              <a:t>exercise</a:t>
            </a:r>
          </a:p>
          <a:p>
            <a:pPr marL="969549" lvl="2" indent="-174021" defTabSz="596645">
              <a:spcBef>
                <a:spcPts val="0"/>
              </a:spcBef>
              <a:buChar char="–"/>
              <a:defRPr sz="1131"/>
            </a:pPr>
            <a:r>
              <a:rPr dirty="0"/>
              <a:t>acupuncture</a:t>
            </a:r>
          </a:p>
          <a:p>
            <a:pPr marL="969549" lvl="2" indent="-174021" defTabSz="596645">
              <a:spcBef>
                <a:spcPts val="0"/>
              </a:spcBef>
              <a:buChar char="–"/>
              <a:defRPr sz="1131"/>
            </a:pPr>
            <a:r>
              <a:rPr dirty="0"/>
              <a:t>improves over time</a:t>
            </a:r>
          </a:p>
          <a:p>
            <a:pPr marL="969549" lvl="2" indent="-174021" defTabSz="596645">
              <a:spcBef>
                <a:spcPts val="0"/>
              </a:spcBef>
              <a:buChar char="–"/>
              <a:defRPr sz="1131"/>
            </a:pPr>
            <a:r>
              <a:rPr dirty="0"/>
              <a:t>change drugs?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Premenopausal Women:  Ovarian…"/>
          <p:cNvSpPr txBox="1">
            <a:spLocks noGrp="1"/>
          </p:cNvSpPr>
          <p:nvPr>
            <p:ph type="title"/>
          </p:nvPr>
        </p:nvSpPr>
        <p:spPr>
          <a:xfrm>
            <a:off x="3125164" y="104762"/>
            <a:ext cx="5830974" cy="64807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r" defTabSz="658368">
              <a:defRPr sz="1919"/>
            </a:pPr>
            <a:r>
              <a:t>Premenopausal Women:  Ovarian</a:t>
            </a:r>
          </a:p>
          <a:p>
            <a:pPr algn="r" defTabSz="658368">
              <a:defRPr sz="1919"/>
            </a:pPr>
            <a:r>
              <a:t>Function Suppression</a:t>
            </a:r>
          </a:p>
        </p:txBody>
      </p:sp>
      <p:sp>
        <p:nvSpPr>
          <p:cNvPr id="988" name="Young women:  ovaries functioning = more estrogen…"/>
          <p:cNvSpPr txBox="1">
            <a:spLocks noGrp="1"/>
          </p:cNvSpPr>
          <p:nvPr>
            <p:ph type="body" sz="half" idx="1"/>
          </p:nvPr>
        </p:nvSpPr>
        <p:spPr>
          <a:xfrm>
            <a:off x="427974" y="1058329"/>
            <a:ext cx="3943563" cy="2700622"/>
          </a:xfrm>
          <a:prstGeom prst="rect">
            <a:avLst/>
          </a:prstGeom>
        </p:spPr>
        <p:txBody>
          <a:bodyPr/>
          <a:lstStyle/>
          <a:p>
            <a:pPr marL="200025" indent="-200025">
              <a:buChar char="–"/>
            </a:pPr>
            <a:r>
              <a:rPr b="1" dirty="0"/>
              <a:t>Young women:</a:t>
            </a:r>
            <a:r>
              <a:rPr dirty="0"/>
              <a:t>  ovaries functioning = more estrogen</a:t>
            </a:r>
          </a:p>
          <a:p>
            <a:pPr marL="200025" indent="-200025">
              <a:buChar char="–"/>
            </a:pPr>
            <a:r>
              <a:rPr dirty="0"/>
              <a:t>Going into early </a:t>
            </a:r>
            <a:r>
              <a:rPr b="1" dirty="0"/>
              <a:t>menopause</a:t>
            </a:r>
            <a:r>
              <a:rPr dirty="0"/>
              <a:t> after chemo = better prognosis</a:t>
            </a:r>
          </a:p>
          <a:p>
            <a:pPr marL="200025" indent="-200025">
              <a:spcBef>
                <a:spcPts val="0"/>
              </a:spcBef>
              <a:spcAft>
                <a:spcPts val="2000"/>
              </a:spcAft>
              <a:buChar char="–"/>
            </a:pPr>
            <a:r>
              <a:rPr dirty="0"/>
              <a:t>Periods cessation from chemo can be temporary</a:t>
            </a:r>
          </a:p>
          <a:p>
            <a:pPr marL="200025" indent="-200025">
              <a:spcBef>
                <a:spcPts val="0"/>
              </a:spcBef>
              <a:buChar char="–"/>
              <a:defRPr b="1"/>
            </a:pPr>
            <a:r>
              <a:rPr dirty="0"/>
              <a:t>Inducing early menopause</a:t>
            </a:r>
          </a:p>
          <a:p>
            <a:pPr lvl="1">
              <a:spcBef>
                <a:spcPts val="0"/>
              </a:spcBef>
            </a:pPr>
            <a:r>
              <a:rPr dirty="0"/>
              <a:t>better prognosis</a:t>
            </a:r>
          </a:p>
          <a:p>
            <a:pPr lvl="1"/>
            <a:r>
              <a:rPr dirty="0"/>
              <a:t>allows use of aromatase inhibitors</a:t>
            </a:r>
          </a:p>
        </p:txBody>
      </p:sp>
      <p:pic>
        <p:nvPicPr>
          <p:cNvPr id="989" name="c0056929-human_female_reproductive_system-spl.jpg" descr="c0056929-human_female_reproductive_system-spl.jpg"/>
          <p:cNvPicPr>
            <a:picLocks noChangeAspect="1"/>
          </p:cNvPicPr>
          <p:nvPr/>
        </p:nvPicPr>
        <p:blipFill>
          <a:blip r:embed="rId3"/>
          <a:srcRect t="9187" b="17286"/>
          <a:stretch>
            <a:fillRect/>
          </a:stretch>
        </p:blipFill>
        <p:spPr>
          <a:xfrm>
            <a:off x="4664411" y="1120071"/>
            <a:ext cx="4205424" cy="22670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Premenopausal Women:  Ovarian…"/>
          <p:cNvSpPr txBox="1">
            <a:spLocks noGrp="1"/>
          </p:cNvSpPr>
          <p:nvPr>
            <p:ph type="title"/>
          </p:nvPr>
        </p:nvSpPr>
        <p:spPr>
          <a:xfrm>
            <a:off x="3125164" y="104762"/>
            <a:ext cx="5830974" cy="64807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r" defTabSz="658368">
              <a:defRPr sz="1919"/>
            </a:pPr>
            <a:r>
              <a:t>Premenopausal Women:  Ovarian</a:t>
            </a:r>
          </a:p>
          <a:p>
            <a:pPr algn="r" defTabSz="658368">
              <a:defRPr sz="1919"/>
            </a:pPr>
            <a:r>
              <a:t>Function Suppression</a:t>
            </a:r>
          </a:p>
        </p:txBody>
      </p:sp>
      <p:sp>
        <p:nvSpPr>
          <p:cNvPr id="994" name="Options:…"/>
          <p:cNvSpPr txBox="1">
            <a:spLocks noGrp="1"/>
          </p:cNvSpPr>
          <p:nvPr>
            <p:ph type="body" sz="half" idx="1"/>
          </p:nvPr>
        </p:nvSpPr>
        <p:spPr>
          <a:xfrm>
            <a:off x="292142" y="971890"/>
            <a:ext cx="3684897" cy="3199720"/>
          </a:xfrm>
          <a:prstGeom prst="rect">
            <a:avLst/>
          </a:prstGeom>
        </p:spPr>
        <p:txBody>
          <a:bodyPr/>
          <a:lstStyle/>
          <a:p>
            <a:pPr marL="200025" indent="-200025">
              <a:spcBef>
                <a:spcPts val="1500"/>
              </a:spcBef>
              <a:buChar char="–"/>
            </a:pPr>
            <a:r>
              <a:rPr b="1" dirty="0"/>
              <a:t>Options</a:t>
            </a:r>
            <a:r>
              <a:rPr dirty="0"/>
              <a:t>:</a:t>
            </a:r>
          </a:p>
          <a:p>
            <a:pPr lvl="1">
              <a:spcBef>
                <a:spcPts val="0"/>
              </a:spcBef>
            </a:pPr>
            <a:r>
              <a:rPr b="1" dirty="0"/>
              <a:t>drugs</a:t>
            </a:r>
            <a:r>
              <a:rPr dirty="0"/>
              <a:t> to turn off ovaries:  </a:t>
            </a:r>
          </a:p>
          <a:p>
            <a:pPr marL="1114425" lvl="2" indent="-200025">
              <a:spcBef>
                <a:spcPts val="0"/>
              </a:spcBef>
              <a:buChar char="–"/>
            </a:pPr>
            <a:r>
              <a:rPr dirty="0" err="1"/>
              <a:t>goserelin</a:t>
            </a:r>
            <a:r>
              <a:rPr dirty="0"/>
              <a:t> injections (</a:t>
            </a:r>
            <a:r>
              <a:rPr dirty="0" err="1"/>
              <a:t>Zoladex</a:t>
            </a:r>
            <a:r>
              <a:rPr dirty="0"/>
              <a:t>™) every 1-3 months for 3-5 </a:t>
            </a:r>
            <a:r>
              <a:rPr dirty="0" err="1"/>
              <a:t>yrs</a:t>
            </a:r>
            <a:endParaRPr dirty="0"/>
          </a:p>
          <a:p>
            <a:pPr marL="1114425" lvl="2" indent="-200025">
              <a:spcBef>
                <a:spcPts val="0"/>
              </a:spcBef>
              <a:buChar char="–"/>
            </a:pPr>
            <a:r>
              <a:rPr dirty="0"/>
              <a:t>leuprolide (Lupron™)</a:t>
            </a:r>
          </a:p>
          <a:p>
            <a:pPr marL="1114425" lvl="2" indent="-200025">
              <a:spcBef>
                <a:spcPts val="0"/>
              </a:spcBef>
              <a:spcAft>
                <a:spcPts val="2000"/>
              </a:spcAft>
              <a:buChar char="–"/>
            </a:pPr>
            <a:r>
              <a:rPr dirty="0"/>
              <a:t>Europe:  triptorelin</a:t>
            </a:r>
          </a:p>
          <a:p>
            <a:pPr lvl="1"/>
            <a:r>
              <a:rPr b="1" dirty="0"/>
              <a:t>taking out ovaries</a:t>
            </a:r>
            <a:r>
              <a:rPr dirty="0"/>
              <a:t>:  laparoscopic oophorectomies (day surgery)</a:t>
            </a:r>
          </a:p>
        </p:txBody>
      </p:sp>
      <p:pic>
        <p:nvPicPr>
          <p:cNvPr id="995" name="c0056929-human_female_reproductive_system-spl.jpg" descr="c0056929-human_female_reproductive_system-spl.jpg"/>
          <p:cNvPicPr>
            <a:picLocks noChangeAspect="1"/>
          </p:cNvPicPr>
          <p:nvPr/>
        </p:nvPicPr>
        <p:blipFill>
          <a:blip r:embed="rId3"/>
          <a:srcRect t="9187" b="17286"/>
          <a:stretch>
            <a:fillRect/>
          </a:stretch>
        </p:blipFill>
        <p:spPr>
          <a:xfrm>
            <a:off x="4497707" y="1290094"/>
            <a:ext cx="4205424" cy="22670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Medicine5.jpg" descr="Medicine5.jpg"/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l="5191" r="5191"/>
          <a:stretch>
            <a:fillRect/>
          </a:stretch>
        </p:blipFill>
        <p:spPr>
          <a:xfrm>
            <a:off x="-58341" y="-2391197"/>
            <a:ext cx="9202286" cy="6711873"/>
          </a:xfrm>
          <a:prstGeom prst="rect">
            <a:avLst/>
          </a:prstGeom>
        </p:spPr>
      </p:pic>
      <p:pic>
        <p:nvPicPr>
          <p:cNvPr id="471" name="top.png" descr="top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9713849" cy="408256"/>
          </a:xfrm>
          <a:prstGeom prst="rect">
            <a:avLst/>
          </a:prstGeom>
          <a:ln w="12700">
            <a:miter lim="400000"/>
          </a:ln>
        </p:spPr>
      </p:pic>
      <p:sp>
        <p:nvSpPr>
          <p:cNvPr id="472" name="Rectangle"/>
          <p:cNvSpPr/>
          <p:nvPr/>
        </p:nvSpPr>
        <p:spPr>
          <a:xfrm>
            <a:off x="3608765" y="1404668"/>
            <a:ext cx="5535235" cy="2014707"/>
          </a:xfrm>
          <a:prstGeom prst="rect">
            <a:avLst/>
          </a:prstGeom>
          <a:solidFill>
            <a:srgbClr val="000000">
              <a:alpha val="75000"/>
            </a:srgbClr>
          </a:solidFill>
          <a:ln w="12700">
            <a:miter lim="400000"/>
          </a:ln>
        </p:spPr>
        <p:txBody>
          <a:bodyPr lIns="34289" tIns="34289" rIns="34289" bIns="34289"/>
          <a:lstStyle/>
          <a:p>
            <a:pPr algn="r" defTabSz="685800"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473" name="Inform:  Background, scope…"/>
          <p:cNvSpPr txBox="1"/>
          <p:nvPr/>
        </p:nvSpPr>
        <p:spPr>
          <a:xfrm>
            <a:off x="3770783" y="2113251"/>
            <a:ext cx="5373217" cy="1051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 anchor="ctr">
            <a:spAutoFit/>
          </a:bodyPr>
          <a:lstStyle/>
          <a:p>
            <a:pPr marL="290512" indent="-176212" defTabSz="685800">
              <a:spcBef>
                <a:spcPts val="700"/>
              </a:spcBef>
              <a:buSzPct val="30000"/>
              <a:buBlip>
                <a:blip r:embed="rId5"/>
              </a:buBlip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Inform:  Background, scope</a:t>
            </a:r>
          </a:p>
          <a:p>
            <a:pPr marL="290512" indent="-176212" defTabSz="685800">
              <a:spcBef>
                <a:spcPts val="700"/>
              </a:spcBef>
              <a:buSzPct val="30000"/>
              <a:buBlip>
                <a:blip r:embed="rId5"/>
              </a:buBlip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Review:  Current and new approaches</a:t>
            </a:r>
          </a:p>
          <a:p>
            <a:pPr marL="290512" indent="-176212" defTabSz="685800">
              <a:spcBef>
                <a:spcPts val="700"/>
              </a:spcBef>
              <a:buSzPct val="30000"/>
              <a:buBlip>
                <a:blip r:embed="rId5"/>
              </a:buBlip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Discuss:  Future trends</a:t>
            </a:r>
          </a:p>
        </p:txBody>
      </p:sp>
      <p:sp>
        <p:nvSpPr>
          <p:cNvPr id="474" name="OBJECTIVES"/>
          <p:cNvSpPr txBox="1"/>
          <p:nvPr/>
        </p:nvSpPr>
        <p:spPr>
          <a:xfrm>
            <a:off x="3849567" y="1644791"/>
            <a:ext cx="1552313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rgbClr val="FFFB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OBJECTIVES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Premenopausal Women:  Ovarian…"/>
          <p:cNvSpPr txBox="1">
            <a:spLocks noGrp="1"/>
          </p:cNvSpPr>
          <p:nvPr>
            <p:ph type="title"/>
          </p:nvPr>
        </p:nvSpPr>
        <p:spPr>
          <a:xfrm>
            <a:off x="3125164" y="104762"/>
            <a:ext cx="5830974" cy="64807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r" defTabSz="658368">
              <a:defRPr sz="1919"/>
            </a:pPr>
            <a:r>
              <a:t>Premenopausal Women:  Ovarian</a:t>
            </a:r>
          </a:p>
          <a:p>
            <a:pPr algn="r" defTabSz="658368">
              <a:defRPr sz="1919"/>
            </a:pPr>
            <a:r>
              <a:t>Function Suppression</a:t>
            </a:r>
          </a:p>
        </p:txBody>
      </p:sp>
      <p:pic>
        <p:nvPicPr>
          <p:cNvPr id="1000" name="Screenshot 2023-08-27 at 18.20.52.png" descr="Screenshot 2023-08-27 at 18.20.52.pn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30258" y="651358"/>
            <a:ext cx="4105399" cy="3394063"/>
          </a:xfrm>
          <a:prstGeom prst="rect">
            <a:avLst/>
          </a:prstGeom>
          <a:ln w="12700">
            <a:miter lim="400000"/>
          </a:ln>
        </p:spPr>
      </p:pic>
      <p:sp>
        <p:nvSpPr>
          <p:cNvPr id="1001" name="EBCTCG:  Meta Analysis, n=14,999, 25 RCTs    ASCO 2023"/>
          <p:cNvSpPr txBox="1"/>
          <p:nvPr/>
        </p:nvSpPr>
        <p:spPr>
          <a:xfrm>
            <a:off x="406485" y="4429568"/>
            <a:ext cx="5318744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EBCTCG:  Meta Analysis, n=14,999, 25 RCTs    ASCO 2023</a:t>
            </a:r>
          </a:p>
        </p:txBody>
      </p:sp>
      <p:sp>
        <p:nvSpPr>
          <p:cNvPr id="1002" name="Who needs treatment?…"/>
          <p:cNvSpPr txBox="1">
            <a:spLocks noGrp="1"/>
          </p:cNvSpPr>
          <p:nvPr>
            <p:ph type="body" sz="half" idx="1"/>
          </p:nvPr>
        </p:nvSpPr>
        <p:spPr>
          <a:xfrm>
            <a:off x="4904004" y="1229821"/>
            <a:ext cx="3582531" cy="2961138"/>
          </a:xfrm>
          <a:prstGeom prst="rect">
            <a:avLst/>
          </a:prstGeom>
        </p:spPr>
        <p:txBody>
          <a:bodyPr/>
          <a:lstStyle/>
          <a:p>
            <a:pPr marL="200024" indent="-200024">
              <a:spcBef>
                <a:spcPts val="0"/>
              </a:spcBef>
              <a:buChar char="–"/>
              <a:defRPr sz="1100"/>
            </a:pPr>
            <a:r>
              <a:rPr b="1" dirty="0">
                <a:solidFill>
                  <a:srgbClr val="0433FF"/>
                </a:solidFill>
              </a:rPr>
              <a:t>Who needs treatment?</a:t>
            </a:r>
          </a:p>
          <a:p>
            <a:pPr lvl="1">
              <a:spcBef>
                <a:spcPts val="0"/>
              </a:spcBef>
              <a:defRPr sz="1100"/>
            </a:pPr>
            <a:r>
              <a:rPr dirty="0"/>
              <a:t>younger women</a:t>
            </a:r>
          </a:p>
          <a:p>
            <a:pPr lvl="1">
              <a:spcBef>
                <a:spcPts val="0"/>
              </a:spcBef>
              <a:defRPr sz="1100"/>
            </a:pPr>
            <a:r>
              <a:rPr dirty="0"/>
              <a:t>higher risk tumours</a:t>
            </a:r>
          </a:p>
          <a:p>
            <a:pPr lvl="1">
              <a:spcBef>
                <a:spcPts val="0"/>
              </a:spcBef>
              <a:spcAft>
                <a:spcPts val="2000"/>
              </a:spcAft>
              <a:defRPr sz="1100"/>
            </a:pPr>
            <a:r>
              <a:rPr dirty="0"/>
              <a:t>still having periods</a:t>
            </a:r>
          </a:p>
          <a:p>
            <a:pPr marL="200024" indent="-200024">
              <a:spcBef>
                <a:spcPts val="0"/>
              </a:spcBef>
              <a:buChar char="–"/>
              <a:defRPr sz="1100" b="1">
                <a:solidFill>
                  <a:srgbClr val="0433FF"/>
                </a:solidFill>
              </a:defRPr>
            </a:pPr>
            <a:r>
              <a:rPr dirty="0"/>
              <a:t>What type of treatment?</a:t>
            </a:r>
          </a:p>
          <a:p>
            <a:pPr lvl="1">
              <a:spcBef>
                <a:spcPts val="0"/>
              </a:spcBef>
              <a:defRPr sz="1100"/>
            </a:pPr>
            <a:r>
              <a:rPr dirty="0"/>
              <a:t>LHRH agonists:  </a:t>
            </a:r>
            <a:r>
              <a:rPr dirty="0" err="1"/>
              <a:t>goserelin</a:t>
            </a:r>
            <a:r>
              <a:rPr dirty="0"/>
              <a:t> every 3 mos or every month</a:t>
            </a:r>
          </a:p>
          <a:p>
            <a:pPr lvl="1">
              <a:spcBef>
                <a:spcPts val="0"/>
              </a:spcBef>
              <a:defRPr sz="1100"/>
            </a:pPr>
            <a:r>
              <a:rPr dirty="0"/>
              <a:t>3-5 years</a:t>
            </a:r>
          </a:p>
          <a:p>
            <a:pPr lvl="1">
              <a:spcBef>
                <a:spcPts val="0"/>
              </a:spcBef>
              <a:defRPr sz="1100"/>
            </a:pPr>
            <a:r>
              <a:rPr dirty="0"/>
              <a:t>oophorectomy?</a:t>
            </a:r>
          </a:p>
          <a:p>
            <a:pPr lvl="1">
              <a:spcBef>
                <a:spcPts val="0"/>
              </a:spcBef>
              <a:defRPr sz="1100"/>
            </a:pPr>
            <a:endParaRPr dirty="0"/>
          </a:p>
          <a:p>
            <a:pPr marL="200024" indent="-200024">
              <a:spcBef>
                <a:spcPts val="0"/>
              </a:spcBef>
              <a:buChar char="–"/>
              <a:defRPr sz="1100" b="1">
                <a:solidFill>
                  <a:srgbClr val="0433FF"/>
                </a:solidFill>
              </a:defRPr>
            </a:pPr>
            <a:r>
              <a:rPr dirty="0"/>
              <a:t>Side Effects?</a:t>
            </a:r>
          </a:p>
          <a:p>
            <a:pPr lvl="1">
              <a:spcBef>
                <a:spcPts val="0"/>
              </a:spcBef>
              <a:defRPr sz="1100"/>
            </a:pPr>
            <a:r>
              <a:rPr dirty="0"/>
              <a:t>abrupt menopause</a:t>
            </a:r>
          </a:p>
          <a:p>
            <a:pPr lvl="1">
              <a:spcBef>
                <a:spcPts val="0"/>
              </a:spcBef>
              <a:defRPr sz="1100"/>
            </a:pPr>
            <a:r>
              <a:rPr dirty="0"/>
              <a:t>quality of life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Risk of Late Recurrences"/>
          <p:cNvSpPr txBox="1">
            <a:spLocks noGrp="1"/>
          </p:cNvSpPr>
          <p:nvPr>
            <p:ph type="title"/>
          </p:nvPr>
        </p:nvSpPr>
        <p:spPr>
          <a:xfrm>
            <a:off x="3125164" y="104762"/>
            <a:ext cx="5830974" cy="64807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t>Risk of Late Recurrences</a:t>
            </a:r>
          </a:p>
        </p:txBody>
      </p:sp>
      <p:pic>
        <p:nvPicPr>
          <p:cNvPr id="1007" name="Screenshot 2023-08-27 at 19.54.05.png" descr="Screenshot 2023-08-27 at 19.54.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8928" y="581989"/>
            <a:ext cx="5527190" cy="36888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8" name="Screenshot 2023-08-27 at 19.54.20.png" descr="Screenshot 2023-08-27 at 19.54.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79" y="4457282"/>
            <a:ext cx="3038886" cy="3894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9" name="Screenshot 2023-08-27 at 19.54.34.png" descr="Screenshot 2023-08-27 at 19.54.3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5164" y="4652017"/>
            <a:ext cx="2613773" cy="1947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Duration of Hormonal Rx…"/>
          <p:cNvSpPr txBox="1">
            <a:spLocks noGrp="1"/>
          </p:cNvSpPr>
          <p:nvPr>
            <p:ph type="title"/>
          </p:nvPr>
        </p:nvSpPr>
        <p:spPr>
          <a:xfrm>
            <a:off x="3125164" y="104762"/>
            <a:ext cx="5830974" cy="64807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r" defTabSz="658368">
              <a:defRPr sz="1919"/>
            </a:pPr>
            <a:r>
              <a:t>Duration of Hormonal Rx</a:t>
            </a:r>
          </a:p>
          <a:p>
            <a:pPr algn="r" defTabSz="658368">
              <a:defRPr sz="1919"/>
            </a:pPr>
            <a:r>
              <a:t>ATLAS  Trial: Tamoxifen 10 yrs</a:t>
            </a:r>
          </a:p>
        </p:txBody>
      </p:sp>
      <p:pic>
        <p:nvPicPr>
          <p:cNvPr id="1014" name="Screen Shot 2022-06-26 at 19.38.30 .png" descr="Screen Shot 2022-06-26 at 19.38.30 .pn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12992" y="752834"/>
            <a:ext cx="8786500" cy="3346934"/>
          </a:xfrm>
          <a:prstGeom prst="rect">
            <a:avLst/>
          </a:prstGeom>
          <a:ln w="12700">
            <a:miter lim="400000"/>
          </a:ln>
        </p:spPr>
      </p:pic>
      <p:sp>
        <p:nvSpPr>
          <p:cNvPr id="1015" name="Recurrence"/>
          <p:cNvSpPr txBox="1"/>
          <p:nvPr/>
        </p:nvSpPr>
        <p:spPr>
          <a:xfrm>
            <a:off x="1861440" y="1954135"/>
            <a:ext cx="1155388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0433FF"/>
                </a:solidFill>
              </a:defRPr>
            </a:lvl1pPr>
          </a:lstStyle>
          <a:p>
            <a:r>
              <a:t>Recurrence</a:t>
            </a:r>
          </a:p>
        </p:txBody>
      </p:sp>
      <p:sp>
        <p:nvSpPr>
          <p:cNvPr id="1016" name="Mortality"/>
          <p:cNvSpPr txBox="1"/>
          <p:nvPr/>
        </p:nvSpPr>
        <p:spPr>
          <a:xfrm>
            <a:off x="6242468" y="1954135"/>
            <a:ext cx="968088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0433FF"/>
                </a:solidFill>
              </a:defRPr>
            </a:lvl1pPr>
          </a:lstStyle>
          <a:p>
            <a:r>
              <a:t>Mortality</a:t>
            </a:r>
          </a:p>
        </p:txBody>
      </p:sp>
      <p:pic>
        <p:nvPicPr>
          <p:cNvPr id="1017" name="Screen Shot 2022-06-26 at 19.40.19 .png" descr="Screen Shot 2022-06-26 at 19.40.19 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92" y="4368091"/>
            <a:ext cx="2626509" cy="5632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8" name="Screen Shot 2022-06-26 at 19.41.32 .png" descr="Screen Shot 2022-06-26 at 19.41.32 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9500" y="4719914"/>
            <a:ext cx="1608602" cy="2113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Duration of Hormonal Rx…"/>
          <p:cNvSpPr txBox="1">
            <a:spLocks noGrp="1"/>
          </p:cNvSpPr>
          <p:nvPr>
            <p:ph type="title"/>
          </p:nvPr>
        </p:nvSpPr>
        <p:spPr>
          <a:xfrm>
            <a:off x="3125164" y="104762"/>
            <a:ext cx="5830974" cy="64807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r" defTabSz="658368">
              <a:defRPr sz="1919"/>
            </a:pPr>
            <a:r>
              <a:t>Duration of Hormonal Rx</a:t>
            </a:r>
          </a:p>
          <a:p>
            <a:pPr algn="r" defTabSz="658368">
              <a:defRPr sz="1919"/>
            </a:pPr>
            <a:r>
              <a:t>MA-17 TAM(5) then LET(5)</a:t>
            </a:r>
          </a:p>
        </p:txBody>
      </p:sp>
      <p:pic>
        <p:nvPicPr>
          <p:cNvPr id="1023" name="Screen Shot 2022-06-26 at 19.43.57 .png" descr="Screen Shot 2022-06-26 at 19.43.57 .png"/>
          <p:cNvPicPr>
            <a:picLocks/>
          </p:cNvPicPr>
          <p:nvPr/>
        </p:nvPicPr>
        <p:blipFill>
          <a:blip r:embed="rId3"/>
          <a:srcRect b="1490"/>
          <a:stretch>
            <a:fillRect/>
          </a:stretch>
        </p:blipFill>
        <p:spPr>
          <a:xfrm>
            <a:off x="118910" y="1209836"/>
            <a:ext cx="4267044" cy="27236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4" name="Screen Shot 2022-06-26 at 19.47.12 .png" descr="Screen Shot 2022-06-26 at 19.47.12 .png"/>
          <p:cNvPicPr>
            <a:picLocks/>
          </p:cNvPicPr>
          <p:nvPr/>
        </p:nvPicPr>
        <p:blipFill>
          <a:blip r:embed="rId4"/>
          <a:srcRect l="4122" r="545"/>
          <a:stretch>
            <a:fillRect/>
          </a:stretch>
        </p:blipFill>
        <p:spPr>
          <a:xfrm>
            <a:off x="4571999" y="1209836"/>
            <a:ext cx="4437428" cy="27238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5" name="Screen Shot 2022-06-26 at 19.43.31 .png" descr="Screen Shot 2022-06-26 at 19.43.31 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910" y="4462686"/>
            <a:ext cx="3629078" cy="3405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Screen Shot 2022-06-26 at 19.43.22 .png" descr="Screen Shot 2022-06-26 at 19.43.22 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7987" y="4554978"/>
            <a:ext cx="2581677" cy="2482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Duration of AI Rx…"/>
          <p:cNvSpPr txBox="1">
            <a:spLocks noGrp="1"/>
          </p:cNvSpPr>
          <p:nvPr>
            <p:ph type="title"/>
          </p:nvPr>
        </p:nvSpPr>
        <p:spPr>
          <a:xfrm>
            <a:off x="3125164" y="104762"/>
            <a:ext cx="5830974" cy="64807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r" defTabSz="658368">
              <a:defRPr sz="1919"/>
            </a:pPr>
            <a:r>
              <a:t>Duration of AI Rx</a:t>
            </a:r>
          </a:p>
          <a:p>
            <a:pPr algn="r" defTabSz="658368">
              <a:defRPr sz="1919"/>
            </a:pPr>
            <a:r>
              <a:t>7 vs 10 yrs</a:t>
            </a:r>
          </a:p>
        </p:txBody>
      </p:sp>
      <p:pic>
        <p:nvPicPr>
          <p:cNvPr id="1031" name="Screen Shot 2022-06-26 at 19.58.33 .png" descr="Screen Shot 2022-06-26 at 19.58.33 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78" y="4417804"/>
            <a:ext cx="3524840" cy="4283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2" name="Screen Shot 2022-06-26 at 19.58.45 .png" descr="Screen Shot 2022-06-26 at 19.58.45 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2917" y="4601416"/>
            <a:ext cx="2569281" cy="2446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3" name="Screen Shot 2022-06-26 at 19.59.42 .png" descr="Screen Shot 2022-06-26 at 19.59.42 .png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205994" y="1306034"/>
            <a:ext cx="4216737" cy="27421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4" name="Screen Shot 2022-06-26 at 19.59.54 .png" descr="Screen Shot 2022-06-26 at 19.59.54 .png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4739401" y="1306034"/>
            <a:ext cx="4216737" cy="27421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Duration of AI Rx…"/>
          <p:cNvSpPr txBox="1">
            <a:spLocks noGrp="1"/>
          </p:cNvSpPr>
          <p:nvPr>
            <p:ph type="title"/>
          </p:nvPr>
        </p:nvSpPr>
        <p:spPr>
          <a:xfrm>
            <a:off x="3125164" y="104762"/>
            <a:ext cx="5830974" cy="64807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r" defTabSz="658368">
              <a:defRPr sz="1919"/>
            </a:pPr>
            <a:r>
              <a:t>Duration of AI Rx</a:t>
            </a:r>
          </a:p>
          <a:p>
            <a:pPr algn="r" defTabSz="658368">
              <a:defRPr sz="1919"/>
            </a:pPr>
            <a:r>
              <a:t>5 vs 7 vs 10 yrs</a:t>
            </a:r>
          </a:p>
        </p:txBody>
      </p:sp>
      <p:pic>
        <p:nvPicPr>
          <p:cNvPr id="1039" name="Screen Shot 2022-09-10 at 11.32.07 .png" descr="Screen Shot 2022-09-10 at 11.32.07 .png"/>
          <p:cNvPicPr>
            <a:picLocks/>
          </p:cNvPicPr>
          <p:nvPr/>
        </p:nvPicPr>
        <p:blipFill>
          <a:blip r:embed="rId3"/>
          <a:srcRect t="12114" b="8487"/>
          <a:stretch>
            <a:fillRect/>
          </a:stretch>
        </p:blipFill>
        <p:spPr>
          <a:xfrm>
            <a:off x="90967" y="752834"/>
            <a:ext cx="8807763" cy="33905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3" name="Medicine5.jpg" descr="Medicine5.jpg"/>
          <p:cNvPicPr>
            <a:picLocks/>
          </p:cNvPicPr>
          <p:nvPr/>
        </p:nvPicPr>
        <p:blipFill>
          <a:blip r:embed="rId2"/>
          <a:srcRect t="12307" b="12307"/>
          <a:stretch>
            <a:fillRect/>
          </a:stretch>
        </p:blipFill>
        <p:spPr>
          <a:xfrm>
            <a:off x="0" y="0"/>
            <a:ext cx="9144084" cy="5150187"/>
          </a:xfrm>
          <a:prstGeom prst="rect">
            <a:avLst/>
          </a:prstGeom>
          <a:ln w="12700">
            <a:miter lim="400000"/>
          </a:ln>
        </p:spPr>
      </p:pic>
      <p:sp>
        <p:nvSpPr>
          <p:cNvPr id="1044" name="Rectangle"/>
          <p:cNvSpPr/>
          <p:nvPr/>
        </p:nvSpPr>
        <p:spPr>
          <a:xfrm>
            <a:off x="2465765" y="1267808"/>
            <a:ext cx="6678236" cy="1789996"/>
          </a:xfrm>
          <a:prstGeom prst="rect">
            <a:avLst/>
          </a:prstGeom>
          <a:solidFill>
            <a:srgbClr val="000000">
              <a:alpha val="75000"/>
            </a:srgbClr>
          </a:solidFill>
          <a:ln w="12700">
            <a:miter lim="400000"/>
          </a:ln>
        </p:spPr>
        <p:txBody>
          <a:bodyPr lIns="34289" tIns="34289" rIns="34289" bIns="34289"/>
          <a:lstStyle/>
          <a:p>
            <a:pPr algn="r" defTabSz="685800"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1045" name="Adjuvant Chemotherapy: ER+ Breast Cancer…"/>
          <p:cNvSpPr txBox="1"/>
          <p:nvPr/>
        </p:nvSpPr>
        <p:spPr>
          <a:xfrm>
            <a:off x="2617181" y="1327876"/>
            <a:ext cx="5986424" cy="1738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 anchor="ctr">
            <a:spAutoFit/>
          </a:bodyPr>
          <a:lstStyle/>
          <a:p>
            <a:pPr defTabSz="685800">
              <a:defRPr b="1">
                <a:solidFill>
                  <a:srgbClr val="FFFB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Adjuvant Chemotherapy: ER+ Breast Cancer</a:t>
            </a:r>
          </a:p>
          <a:p>
            <a:pPr defTabSz="685800"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596900" indent="-266700" defTabSz="685800">
              <a:buClr>
                <a:srgbClr val="FFFFFF"/>
              </a:buClr>
              <a:buSzPct val="100000"/>
              <a:buChar char="๏"/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Which patients need Rx?</a:t>
            </a:r>
          </a:p>
          <a:p>
            <a:pPr marL="596900" indent="-266700" defTabSz="685800">
              <a:buClr>
                <a:srgbClr val="FFFFFF"/>
              </a:buClr>
              <a:buSzPct val="100000"/>
              <a:buChar char="๏"/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Details about chemo?</a:t>
            </a:r>
          </a:p>
          <a:p>
            <a:pPr marL="596900" indent="-266700" defTabSz="685800">
              <a:buClr>
                <a:srgbClr val="FFFFFF"/>
              </a:buClr>
              <a:buSzPct val="100000"/>
              <a:buChar char="๏"/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Which regimens?</a:t>
            </a:r>
          </a:p>
          <a:p>
            <a:pPr marL="596900" indent="-266700" defTabSz="685800">
              <a:buClr>
                <a:srgbClr val="FFFFFF"/>
              </a:buClr>
              <a:buSzPct val="100000"/>
              <a:buChar char="๏"/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Extra treatments?</a:t>
            </a:r>
          </a:p>
        </p:txBody>
      </p:sp>
      <p:sp>
        <p:nvSpPr>
          <p:cNvPr id="1046" name="Rectangle"/>
          <p:cNvSpPr/>
          <p:nvPr/>
        </p:nvSpPr>
        <p:spPr>
          <a:xfrm>
            <a:off x="2350382" y="1267808"/>
            <a:ext cx="117766" cy="1789996"/>
          </a:xfrm>
          <a:prstGeom prst="rect">
            <a:avLst/>
          </a:prstGeom>
          <a:solidFill>
            <a:srgbClr val="2F1A45"/>
          </a:solidFill>
          <a:ln w="12700">
            <a:miter lim="400000"/>
          </a:ln>
        </p:spPr>
        <p:txBody>
          <a:bodyPr lIns="34289" tIns="34289" rIns="34289" bIns="34289"/>
          <a:lstStyle/>
          <a:p>
            <a:pPr algn="r" defTabSz="685800">
              <a:defRPr>
                <a:solidFill>
                  <a:srgbClr val="A69C95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1047" name="Rectangle"/>
          <p:cNvSpPr/>
          <p:nvPr/>
        </p:nvSpPr>
        <p:spPr>
          <a:xfrm>
            <a:off x="5152" y="4293082"/>
            <a:ext cx="9133697" cy="850289"/>
          </a:xfrm>
          <a:prstGeom prst="rect">
            <a:avLst/>
          </a:prstGeom>
          <a:solidFill>
            <a:srgbClr val="000000">
              <a:alpha val="75000"/>
            </a:srgbClr>
          </a:solidFill>
          <a:ln w="12700">
            <a:miter lim="400000"/>
          </a:ln>
        </p:spPr>
        <p:txBody>
          <a:bodyPr lIns="34289" tIns="34289" rIns="34289" bIns="34289"/>
          <a:lstStyle/>
          <a:p>
            <a:pPr algn="r" defTabSz="685800"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1048" name="Rectangle"/>
          <p:cNvSpPr txBox="1"/>
          <p:nvPr/>
        </p:nvSpPr>
        <p:spPr>
          <a:xfrm>
            <a:off x="5152" y="3994521"/>
            <a:ext cx="9117028" cy="478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/>
          <a:lstStyle>
            <a:lvl1pPr algn="r" defTabSz="685800">
              <a:defRPr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 </a:t>
            </a:r>
          </a:p>
        </p:txBody>
      </p:sp>
      <p:pic>
        <p:nvPicPr>
          <p:cNvPr id="1049" name="uOttawa_HOR_WHITE.png" descr="uOttawa_HOR_WHIT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3173" y="4676286"/>
            <a:ext cx="1231213" cy="3293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0" name="top.png" descr="top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1" y="-51675"/>
            <a:ext cx="9107370" cy="3827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Background"/>
          <p:cNvSpPr txBox="1">
            <a:spLocks noGrp="1"/>
          </p:cNvSpPr>
          <p:nvPr>
            <p:ph type="title"/>
          </p:nvPr>
        </p:nvSpPr>
        <p:spPr>
          <a:xfrm>
            <a:off x="3125164" y="104762"/>
            <a:ext cx="5830974" cy="64807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t>Background</a:t>
            </a:r>
          </a:p>
        </p:txBody>
      </p:sp>
      <p:sp>
        <p:nvSpPr>
          <p:cNvPr id="1053" name="Antiestrogen pills MOST IMPORTANT treatment…"/>
          <p:cNvSpPr txBox="1">
            <a:spLocks noGrp="1"/>
          </p:cNvSpPr>
          <p:nvPr>
            <p:ph type="body" idx="1"/>
          </p:nvPr>
        </p:nvSpPr>
        <p:spPr>
          <a:xfrm>
            <a:off x="513520" y="1022463"/>
            <a:ext cx="8391284" cy="2815159"/>
          </a:xfrm>
          <a:prstGeom prst="rect">
            <a:avLst/>
          </a:prstGeom>
        </p:spPr>
        <p:txBody>
          <a:bodyPr/>
          <a:lstStyle/>
          <a:p>
            <a:pPr marL="200025" indent="-200025">
              <a:spcBef>
                <a:spcPts val="0"/>
              </a:spcBef>
              <a:spcAft>
                <a:spcPts val="2000"/>
              </a:spcAft>
              <a:buChar char="–"/>
            </a:pPr>
            <a:r>
              <a:rPr b="1" dirty="0">
                <a:solidFill>
                  <a:srgbClr val="0433FF"/>
                </a:solidFill>
              </a:rPr>
              <a:t>Antiestrogen</a:t>
            </a:r>
            <a:r>
              <a:rPr dirty="0"/>
              <a:t> pills MOST IMPORTANT treatment</a:t>
            </a:r>
          </a:p>
          <a:p>
            <a:pPr marL="200025" indent="-200025">
              <a:spcBef>
                <a:spcPts val="0"/>
              </a:spcBef>
              <a:buChar char="–"/>
            </a:pPr>
            <a:r>
              <a:rPr b="1" dirty="0">
                <a:solidFill>
                  <a:srgbClr val="0433FF"/>
                </a:solidFill>
              </a:rPr>
              <a:t>Chemotherapy</a:t>
            </a:r>
            <a:r>
              <a:rPr dirty="0"/>
              <a:t> can add extra benefit for:</a:t>
            </a:r>
          </a:p>
          <a:p>
            <a:pPr lvl="1">
              <a:spcBef>
                <a:spcPts val="0"/>
              </a:spcBef>
              <a:spcAft>
                <a:spcPts val="2000"/>
              </a:spcAft>
            </a:pPr>
            <a:r>
              <a:rPr dirty="0"/>
              <a:t>higher risk patients (larger, node +, uglier, locally advanced, high genomic score)</a:t>
            </a:r>
          </a:p>
          <a:p>
            <a:pPr marL="200025" indent="-200025">
              <a:spcBef>
                <a:spcPts val="0"/>
              </a:spcBef>
              <a:buChar char="–"/>
              <a:defRPr b="1">
                <a:solidFill>
                  <a:srgbClr val="0433FF"/>
                </a:solidFill>
              </a:defRPr>
            </a:pPr>
            <a:r>
              <a:rPr dirty="0"/>
              <a:t>Regimens</a:t>
            </a:r>
          </a:p>
          <a:p>
            <a:pPr lvl="1">
              <a:spcBef>
                <a:spcPts val="0"/>
              </a:spcBef>
            </a:pPr>
            <a:r>
              <a:rPr dirty="0"/>
              <a:t>Mixed protocols:  ½ anthracycline based, ½ </a:t>
            </a:r>
            <a:r>
              <a:rPr dirty="0" err="1"/>
              <a:t>taxane</a:t>
            </a:r>
            <a:r>
              <a:rPr dirty="0"/>
              <a:t> based</a:t>
            </a:r>
          </a:p>
          <a:p>
            <a:pPr lvl="1">
              <a:spcBef>
                <a:spcPts val="0"/>
              </a:spcBef>
            </a:pPr>
            <a:r>
              <a:rPr b="1" dirty="0">
                <a:solidFill>
                  <a:srgbClr val="0433FF"/>
                </a:solidFill>
              </a:rPr>
              <a:t>Anthracyclines</a:t>
            </a:r>
            <a:r>
              <a:rPr dirty="0"/>
              <a:t>:  doxorubicin, </a:t>
            </a:r>
            <a:r>
              <a:rPr dirty="0" err="1"/>
              <a:t>epirubicin</a:t>
            </a:r>
            <a:r>
              <a:rPr dirty="0"/>
              <a:t> — originally derived from fungi</a:t>
            </a:r>
          </a:p>
          <a:p>
            <a:pPr lvl="1">
              <a:spcBef>
                <a:spcPts val="0"/>
              </a:spcBef>
            </a:pPr>
            <a:r>
              <a:rPr b="1" dirty="0" err="1">
                <a:solidFill>
                  <a:srgbClr val="0433FF"/>
                </a:solidFill>
              </a:rPr>
              <a:t>Taxanes</a:t>
            </a:r>
            <a:r>
              <a:rPr dirty="0"/>
              <a:t>:  paclitaxel or docetaxel — originally derived from yew tree</a:t>
            </a:r>
          </a:p>
          <a:p>
            <a:pPr lvl="1">
              <a:spcBef>
                <a:spcPts val="0"/>
              </a:spcBef>
            </a:pPr>
            <a:r>
              <a:rPr dirty="0" err="1"/>
              <a:t>eg</a:t>
            </a:r>
            <a:r>
              <a:rPr dirty="0"/>
              <a:t>:  FEC (x3)— T (docetaxel x3) every 3 </a:t>
            </a:r>
            <a:r>
              <a:rPr dirty="0" err="1"/>
              <a:t>wk</a:t>
            </a:r>
            <a:r>
              <a:rPr dirty="0"/>
              <a:t> over 15 </a:t>
            </a:r>
            <a:r>
              <a:rPr dirty="0" err="1"/>
              <a:t>wks</a:t>
            </a:r>
            <a:endParaRPr dirty="0"/>
          </a:p>
          <a:p>
            <a:pPr marL="1114425" lvl="2" indent="-200025">
              <a:spcBef>
                <a:spcPts val="0"/>
              </a:spcBef>
              <a:buChar char="–"/>
            </a:pPr>
            <a:r>
              <a:rPr dirty="0"/>
              <a:t>dose dense AC (x4) — T (paclitaxel x4) every 2 </a:t>
            </a:r>
            <a:r>
              <a:rPr dirty="0" err="1"/>
              <a:t>wk</a:t>
            </a:r>
            <a:r>
              <a:rPr dirty="0"/>
              <a:t>, over 14 </a:t>
            </a:r>
            <a:r>
              <a:rPr dirty="0" err="1"/>
              <a:t>wks</a:t>
            </a:r>
            <a:endParaRPr dirty="0"/>
          </a:p>
          <a:p>
            <a:pPr lvl="1">
              <a:spcBef>
                <a:spcPts val="0"/>
              </a:spcBef>
            </a:pPr>
            <a:r>
              <a:rPr dirty="0"/>
              <a:t>Anthracycline free:  TC x 4 or x6</a:t>
            </a:r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7" name="Screenshot 2023-08-27 at 19.24.26.png" descr="Screenshot 2023-08-27 at 19.24.26.pn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273208" y="971967"/>
            <a:ext cx="6796642" cy="31995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8" name="Screenshot 2023-08-27 at 19.24.40.png" descr="Screenshot 2023-08-27 at 19.24.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70265"/>
            <a:ext cx="4469504" cy="7220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9" name="Screenshot 2023-08-27 at 19.25.01.png" descr="Screenshot 2023-08-27 at 19.25.0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113" y="4495213"/>
            <a:ext cx="4706839" cy="3050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enomics: Node Negative"/>
          <p:cNvSpPr txBox="1">
            <a:spLocks noGrp="1"/>
          </p:cNvSpPr>
          <p:nvPr>
            <p:ph type="title"/>
          </p:nvPr>
        </p:nvSpPr>
        <p:spPr>
          <a:xfrm>
            <a:off x="3125164" y="104762"/>
            <a:ext cx="5830974" cy="64807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t>Genomics: Node Negative</a:t>
            </a:r>
          </a:p>
        </p:txBody>
      </p:sp>
      <p:pic>
        <p:nvPicPr>
          <p:cNvPr id="1064" name="Screen Shot 2022-06-26 at 20.17.33 .png" descr="Screen Shot 2022-06-26 at 20.17.33 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51" y="4394797"/>
            <a:ext cx="3535939" cy="5156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5" name="Screen Shot 2022-06-26 at 20.19.18 .png" descr="Screen Shot 2022-06-26 at 20.19.18 .pn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222271" y="656092"/>
            <a:ext cx="5805787" cy="3423144"/>
          </a:xfrm>
          <a:prstGeom prst="rect">
            <a:avLst/>
          </a:prstGeom>
          <a:ln w="12700">
            <a:miter lim="400000"/>
          </a:ln>
        </p:spPr>
      </p:pic>
      <p:sp>
        <p:nvSpPr>
          <p:cNvPr id="1066" name="For node negative patients…"/>
          <p:cNvSpPr/>
          <p:nvPr/>
        </p:nvSpPr>
        <p:spPr>
          <a:xfrm>
            <a:off x="6159714" y="765534"/>
            <a:ext cx="2783724" cy="3301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r>
              <a:t>For node negative patients</a:t>
            </a:r>
          </a:p>
          <a:p>
            <a:r>
              <a:t>Low or intermediate </a:t>
            </a:r>
            <a:r>
              <a:rPr b="1">
                <a:solidFill>
                  <a:srgbClr val="0433FF"/>
                </a:solidFill>
              </a:rPr>
              <a:t>Oncotype Dx </a:t>
            </a:r>
            <a:r>
              <a:t>gene scores: no benefit of adjuvant chemo</a:t>
            </a:r>
          </a:p>
          <a:p>
            <a:endParaRPr/>
          </a:p>
          <a:p>
            <a:r>
              <a:t>Other tests:  Mammaprint, EndoPredict…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Scope of the Problem"/>
          <p:cNvSpPr txBox="1">
            <a:spLocks noGrp="1"/>
          </p:cNvSpPr>
          <p:nvPr>
            <p:ph type="title"/>
          </p:nvPr>
        </p:nvSpPr>
        <p:spPr>
          <a:xfrm>
            <a:off x="6302903" y="86174"/>
            <a:ext cx="2739674" cy="508712"/>
          </a:xfrm>
          <a:prstGeom prst="rect">
            <a:avLst/>
          </a:prstGeom>
        </p:spPr>
        <p:txBody>
          <a:bodyPr/>
          <a:lstStyle>
            <a:lvl1pPr algn="r">
              <a:defRPr sz="1700"/>
            </a:lvl1pPr>
          </a:lstStyle>
          <a:p>
            <a:r>
              <a:t>Scope of the Problem</a:t>
            </a:r>
          </a:p>
        </p:txBody>
      </p:sp>
      <p:sp>
        <p:nvSpPr>
          <p:cNvPr id="479" name="Statistics Canada 2021"/>
          <p:cNvSpPr txBox="1"/>
          <p:nvPr/>
        </p:nvSpPr>
        <p:spPr>
          <a:xfrm>
            <a:off x="459895" y="4454689"/>
            <a:ext cx="2178731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Statistics Canada 2021</a:t>
            </a:r>
          </a:p>
        </p:txBody>
      </p:sp>
      <p:pic>
        <p:nvPicPr>
          <p:cNvPr id="480" name="Screen Shot 2022-06-26 at 16.29.24 .png" descr="Screen Shot 2022-06-26 at 16.29.24 .png"/>
          <p:cNvPicPr>
            <a:picLocks noChangeAspect="1"/>
          </p:cNvPicPr>
          <p:nvPr/>
        </p:nvPicPr>
        <p:blipFill>
          <a:blip r:embed="rId3"/>
          <a:srcRect l="49999" t="2396" b="2396"/>
          <a:stretch>
            <a:fillRect/>
          </a:stretch>
        </p:blipFill>
        <p:spPr>
          <a:xfrm>
            <a:off x="196313" y="508711"/>
            <a:ext cx="1352988" cy="3642622"/>
          </a:xfrm>
          <a:prstGeom prst="rect">
            <a:avLst/>
          </a:prstGeom>
          <a:ln w="12700">
            <a:miter lim="400000"/>
          </a:ln>
        </p:spPr>
      </p:pic>
      <p:pic>
        <p:nvPicPr>
          <p:cNvPr id="481" name="Screen Shot 2022-06-26 at 16.31.16 .png" descr="Screen Shot 2022-06-26 at 16.31.16 .png"/>
          <p:cNvPicPr>
            <a:picLocks/>
          </p:cNvPicPr>
          <p:nvPr/>
        </p:nvPicPr>
        <p:blipFill>
          <a:blip r:embed="rId4"/>
          <a:srcRect l="50000" t="12037" r="4270" b="2716"/>
          <a:stretch>
            <a:fillRect/>
          </a:stretch>
        </p:blipFill>
        <p:spPr>
          <a:xfrm>
            <a:off x="1549260" y="508711"/>
            <a:ext cx="1353022" cy="3642610"/>
          </a:xfrm>
          <a:prstGeom prst="rect">
            <a:avLst/>
          </a:prstGeom>
          <a:ln w="12700">
            <a:miter lim="400000"/>
          </a:ln>
        </p:spPr>
      </p:pic>
      <p:pic>
        <p:nvPicPr>
          <p:cNvPr id="482" name="Screen Shot 2022-06-26 at 16.30.28 .png" descr="Screen Shot 2022-06-26 at 16.30.28 .png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2902207" y="508711"/>
            <a:ext cx="6030796" cy="1821260"/>
          </a:xfrm>
          <a:prstGeom prst="rect">
            <a:avLst/>
          </a:prstGeom>
          <a:ln w="12700">
            <a:miter lim="400000"/>
          </a:ln>
        </p:spPr>
      </p:pic>
      <p:pic>
        <p:nvPicPr>
          <p:cNvPr id="483" name="Screen Shot 2022-06-26 at 16.32.20 .png" descr="Screen Shot 2022-06-26 at 16.32.20 .png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2902207" y="2409701"/>
            <a:ext cx="6030796" cy="1797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enomics: 1-3 Node+"/>
          <p:cNvSpPr txBox="1">
            <a:spLocks noGrp="1"/>
          </p:cNvSpPr>
          <p:nvPr>
            <p:ph type="title"/>
          </p:nvPr>
        </p:nvSpPr>
        <p:spPr>
          <a:xfrm>
            <a:off x="3125164" y="104762"/>
            <a:ext cx="5830974" cy="64807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t>Genomics: 1-3 Node+</a:t>
            </a:r>
          </a:p>
        </p:txBody>
      </p:sp>
      <p:pic>
        <p:nvPicPr>
          <p:cNvPr id="1071" name="Screen Shot 2022-06-26 at 20.23.17 .png" descr="Screen Shot 2022-06-26 at 20.23.17 .pn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91093" y="752834"/>
            <a:ext cx="8626505" cy="34274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2" name="Screen Shot 2022-06-26 at 20.20.32 .png" descr="Screen Shot 2022-06-26 at 20.20.32 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42" y="4432674"/>
            <a:ext cx="3453507" cy="4632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Side Effects"/>
          <p:cNvSpPr txBox="1">
            <a:spLocks noGrp="1"/>
          </p:cNvSpPr>
          <p:nvPr>
            <p:ph type="title"/>
          </p:nvPr>
        </p:nvSpPr>
        <p:spPr>
          <a:xfrm>
            <a:off x="3125164" y="104762"/>
            <a:ext cx="5830974" cy="64807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t>Side Effects</a:t>
            </a:r>
          </a:p>
        </p:txBody>
      </p:sp>
      <p:sp>
        <p:nvSpPr>
          <p:cNvPr id="1077" name="Hair loss…"/>
          <p:cNvSpPr txBox="1">
            <a:spLocks noGrp="1"/>
          </p:cNvSpPr>
          <p:nvPr>
            <p:ph type="body" idx="1"/>
          </p:nvPr>
        </p:nvSpPr>
        <p:spPr>
          <a:xfrm>
            <a:off x="513520" y="752834"/>
            <a:ext cx="7903545" cy="3084788"/>
          </a:xfrm>
          <a:prstGeom prst="rect">
            <a:avLst/>
          </a:prstGeom>
        </p:spPr>
        <p:txBody>
          <a:bodyPr/>
          <a:lstStyle/>
          <a:p>
            <a:pPr marL="196024" indent="-196024" defTabSz="672084">
              <a:spcBef>
                <a:spcPts val="0"/>
              </a:spcBef>
              <a:buChar char="–"/>
              <a:defRPr sz="1372" b="1">
                <a:solidFill>
                  <a:srgbClr val="0433FF"/>
                </a:solidFill>
              </a:defRPr>
            </a:pPr>
            <a:r>
              <a:t>Hair loss</a:t>
            </a:r>
          </a:p>
          <a:p>
            <a:pPr marL="196024" indent="-196024" defTabSz="672084">
              <a:spcBef>
                <a:spcPts val="400"/>
              </a:spcBef>
              <a:buChar char="–"/>
              <a:defRPr sz="1372"/>
            </a:pPr>
            <a:r>
              <a:rPr b="1">
                <a:solidFill>
                  <a:srgbClr val="0433FF"/>
                </a:solidFill>
              </a:rPr>
              <a:t>Nausea</a:t>
            </a:r>
            <a:r>
              <a:t> / vomiting — not severe</a:t>
            </a:r>
          </a:p>
          <a:p>
            <a:pPr marL="196024" indent="-196024" defTabSz="672084">
              <a:spcBef>
                <a:spcPts val="400"/>
              </a:spcBef>
              <a:buChar char="–"/>
              <a:defRPr sz="1372"/>
            </a:pPr>
            <a:r>
              <a:t>Tastebuds go flat</a:t>
            </a:r>
          </a:p>
          <a:p>
            <a:pPr marL="196024" indent="-196024" defTabSz="672084">
              <a:spcBef>
                <a:spcPts val="0"/>
              </a:spcBef>
              <a:buChar char="–"/>
              <a:defRPr sz="1372" b="1">
                <a:solidFill>
                  <a:srgbClr val="0433FF"/>
                </a:solidFill>
              </a:defRPr>
            </a:pPr>
            <a:r>
              <a:t>Fatigue</a:t>
            </a:r>
          </a:p>
          <a:p>
            <a:pPr marL="196024" indent="-196024" defTabSz="672084">
              <a:spcBef>
                <a:spcPts val="0"/>
              </a:spcBef>
              <a:buChar char="–"/>
              <a:defRPr sz="1372"/>
            </a:pPr>
            <a:r>
              <a:t>Lowered blood counts</a:t>
            </a:r>
          </a:p>
          <a:p>
            <a:pPr marL="644080" lvl="1" indent="-196024" defTabSz="672084">
              <a:spcBef>
                <a:spcPts val="400"/>
              </a:spcBef>
              <a:defRPr sz="1372"/>
            </a:pPr>
            <a:r>
              <a:t>white blood:  neutrophil subtype — risk of bacterial infection (can be fatal rarely)</a:t>
            </a:r>
          </a:p>
          <a:p>
            <a:pPr marL="196024" indent="-196024" defTabSz="672084">
              <a:spcBef>
                <a:spcPts val="400"/>
              </a:spcBef>
              <a:buChar char="–"/>
              <a:defRPr sz="1372"/>
            </a:pPr>
            <a:r>
              <a:t>Canker sores</a:t>
            </a:r>
          </a:p>
          <a:p>
            <a:pPr marL="196024" indent="-196024" defTabSz="672084">
              <a:spcBef>
                <a:spcPts val="400"/>
              </a:spcBef>
              <a:buChar char="–"/>
              <a:defRPr sz="1372"/>
            </a:pPr>
            <a:r>
              <a:t>Constipation / diarrhea</a:t>
            </a:r>
          </a:p>
          <a:p>
            <a:pPr marL="196024" indent="-196024" defTabSz="672084">
              <a:spcBef>
                <a:spcPts val="400"/>
              </a:spcBef>
              <a:buChar char="–"/>
              <a:defRPr sz="1372"/>
            </a:pPr>
            <a:r>
              <a:t>Bone aches</a:t>
            </a:r>
          </a:p>
          <a:p>
            <a:pPr marL="196024" indent="-196024" defTabSz="672084">
              <a:spcBef>
                <a:spcPts val="400"/>
              </a:spcBef>
              <a:buChar char="–"/>
              <a:defRPr sz="1372"/>
            </a:pPr>
            <a:r>
              <a:t>Peripheral neuropathy — numbness / tingling of fingertips/toes</a:t>
            </a:r>
          </a:p>
          <a:p>
            <a:pPr marL="196024" indent="-196024" defTabSz="672084">
              <a:spcBef>
                <a:spcPts val="400"/>
              </a:spcBef>
              <a:buChar char="–"/>
              <a:defRPr sz="1372"/>
            </a:pPr>
            <a:r>
              <a:rPr b="1">
                <a:solidFill>
                  <a:srgbClr val="0433FF"/>
                </a:solidFill>
              </a:rPr>
              <a:t>Rare</a:t>
            </a:r>
            <a:r>
              <a:t>:  future leukemia risk, heart muscle damage/weakness</a:t>
            </a:r>
          </a:p>
        </p:txBody>
      </p:sp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Dose Dense Chemo:  Timing"/>
          <p:cNvSpPr txBox="1">
            <a:spLocks noGrp="1"/>
          </p:cNvSpPr>
          <p:nvPr>
            <p:ph type="title"/>
          </p:nvPr>
        </p:nvSpPr>
        <p:spPr>
          <a:xfrm>
            <a:off x="3125164" y="104762"/>
            <a:ext cx="5830974" cy="64807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t>Dose Dense Chemo:  Timing</a:t>
            </a:r>
          </a:p>
        </p:txBody>
      </p:sp>
      <p:pic>
        <p:nvPicPr>
          <p:cNvPr id="1082" name="Screen Shot 2022-06-26 at 20.11.55 .png" descr="Screen Shot 2022-06-26 at 20.11.55 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99" y="4389427"/>
            <a:ext cx="2567035" cy="5039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3" name="Screen Shot 2022-06-26 at 20.12.09 .png" descr="Screen Shot 2022-06-26 at 20.12.09 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7633" y="4668742"/>
            <a:ext cx="2313813" cy="2246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4" name="Screen Shot 2022-06-26 at 20.13.23 .png" descr="Screen Shot 2022-06-26 at 20.13.23 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06" y="814389"/>
            <a:ext cx="3593055" cy="34026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5" name="Screen Shot 2022-06-26 at 20.13.40 .png" descr="Screen Shot 2022-06-26 at 20.13.40 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1445" y="814389"/>
            <a:ext cx="3646285" cy="34026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9" name="Medicine5.jpg" descr="Medicine5.jpg"/>
          <p:cNvPicPr>
            <a:picLocks/>
          </p:cNvPicPr>
          <p:nvPr/>
        </p:nvPicPr>
        <p:blipFill>
          <a:blip r:embed="rId2"/>
          <a:srcRect t="12307" b="12307"/>
          <a:stretch>
            <a:fillRect/>
          </a:stretch>
        </p:blipFill>
        <p:spPr>
          <a:xfrm>
            <a:off x="0" y="0"/>
            <a:ext cx="9144084" cy="5150187"/>
          </a:xfrm>
          <a:prstGeom prst="rect">
            <a:avLst/>
          </a:prstGeom>
          <a:ln w="12700">
            <a:miter lim="400000"/>
          </a:ln>
        </p:spPr>
      </p:pic>
      <p:sp>
        <p:nvSpPr>
          <p:cNvPr id="1090" name="Rectangle"/>
          <p:cNvSpPr/>
          <p:nvPr/>
        </p:nvSpPr>
        <p:spPr>
          <a:xfrm>
            <a:off x="2465765" y="1267808"/>
            <a:ext cx="6678236" cy="1789996"/>
          </a:xfrm>
          <a:prstGeom prst="rect">
            <a:avLst/>
          </a:prstGeom>
          <a:solidFill>
            <a:srgbClr val="000000">
              <a:alpha val="75000"/>
            </a:srgbClr>
          </a:solidFill>
          <a:ln w="12700">
            <a:miter lim="400000"/>
          </a:ln>
        </p:spPr>
        <p:txBody>
          <a:bodyPr lIns="34289" tIns="34289" rIns="34289" bIns="34289"/>
          <a:lstStyle/>
          <a:p>
            <a:pPr algn="r" defTabSz="685800"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1091" name="Adjuvant Targeted Rx: CDK 4/6 Inhibition…"/>
          <p:cNvSpPr txBox="1"/>
          <p:nvPr/>
        </p:nvSpPr>
        <p:spPr>
          <a:xfrm>
            <a:off x="2617181" y="1556476"/>
            <a:ext cx="5986424" cy="1281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 anchor="ctr">
            <a:spAutoFit/>
          </a:bodyPr>
          <a:lstStyle/>
          <a:p>
            <a:pPr defTabSz="685800">
              <a:defRPr b="1">
                <a:solidFill>
                  <a:srgbClr val="FFFB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Adjuvant Targeted Rx: CDK 4/6 Inhibition</a:t>
            </a:r>
          </a:p>
          <a:p>
            <a:pPr defTabSz="685800"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596900" indent="-266700" defTabSz="685800">
              <a:buClr>
                <a:srgbClr val="FFFFFF"/>
              </a:buClr>
              <a:buSzPct val="100000"/>
              <a:buChar char="๏"/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Abemaciclib</a:t>
            </a:r>
          </a:p>
          <a:p>
            <a:pPr marL="596900" indent="-266700" defTabSz="685800">
              <a:buClr>
                <a:srgbClr val="FFFFFF"/>
              </a:buClr>
              <a:buSzPct val="100000"/>
              <a:buChar char="๏"/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Ribociclib</a:t>
            </a:r>
          </a:p>
        </p:txBody>
      </p:sp>
      <p:sp>
        <p:nvSpPr>
          <p:cNvPr id="1092" name="Rectangle"/>
          <p:cNvSpPr/>
          <p:nvPr/>
        </p:nvSpPr>
        <p:spPr>
          <a:xfrm>
            <a:off x="2350382" y="1267808"/>
            <a:ext cx="117766" cy="1789996"/>
          </a:xfrm>
          <a:prstGeom prst="rect">
            <a:avLst/>
          </a:prstGeom>
          <a:solidFill>
            <a:srgbClr val="2F1A45"/>
          </a:solidFill>
          <a:ln w="12700">
            <a:miter lim="400000"/>
          </a:ln>
        </p:spPr>
        <p:txBody>
          <a:bodyPr lIns="34289" tIns="34289" rIns="34289" bIns="34289"/>
          <a:lstStyle/>
          <a:p>
            <a:pPr algn="r" defTabSz="685800">
              <a:defRPr>
                <a:solidFill>
                  <a:srgbClr val="A69C95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1093" name="Rectangle"/>
          <p:cNvSpPr/>
          <p:nvPr/>
        </p:nvSpPr>
        <p:spPr>
          <a:xfrm>
            <a:off x="5152" y="4293082"/>
            <a:ext cx="9133697" cy="850289"/>
          </a:xfrm>
          <a:prstGeom prst="rect">
            <a:avLst/>
          </a:prstGeom>
          <a:solidFill>
            <a:srgbClr val="000000">
              <a:alpha val="75000"/>
            </a:srgbClr>
          </a:solidFill>
          <a:ln w="12700">
            <a:miter lim="400000"/>
          </a:ln>
        </p:spPr>
        <p:txBody>
          <a:bodyPr lIns="34289" tIns="34289" rIns="34289" bIns="34289"/>
          <a:lstStyle/>
          <a:p>
            <a:pPr algn="r" defTabSz="685800"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1094" name="Rectangle"/>
          <p:cNvSpPr txBox="1"/>
          <p:nvPr/>
        </p:nvSpPr>
        <p:spPr>
          <a:xfrm>
            <a:off x="5152" y="3994521"/>
            <a:ext cx="9117028" cy="478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/>
          <a:lstStyle>
            <a:lvl1pPr algn="r" defTabSz="685800">
              <a:defRPr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 </a:t>
            </a:r>
          </a:p>
        </p:txBody>
      </p:sp>
      <p:pic>
        <p:nvPicPr>
          <p:cNvPr id="1095" name="uOttawa_HOR_WHITE.png" descr="uOttawa_HOR_WHIT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3173" y="4676286"/>
            <a:ext cx="1231213" cy="3293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6" name="top.png" descr="top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1" y="-51675"/>
            <a:ext cx="9107370" cy="3827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Extra Rx: CDK 4/6 Inhibitor…"/>
          <p:cNvSpPr txBox="1">
            <a:spLocks noGrp="1"/>
          </p:cNvSpPr>
          <p:nvPr>
            <p:ph type="title"/>
          </p:nvPr>
        </p:nvSpPr>
        <p:spPr>
          <a:xfrm>
            <a:off x="3180732" y="170265"/>
            <a:ext cx="5830974" cy="64807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r" defTabSz="658368">
              <a:defRPr sz="1919"/>
            </a:pPr>
            <a:r>
              <a:t>Extra Rx: CDK 4/6 Inhibitor</a:t>
            </a:r>
          </a:p>
          <a:p>
            <a:pPr algn="r" defTabSz="658368">
              <a:defRPr sz="1919"/>
            </a:pPr>
            <a:r>
              <a:t>Abemaciclib</a:t>
            </a:r>
          </a:p>
        </p:txBody>
      </p:sp>
      <p:sp>
        <p:nvSpPr>
          <p:cNvPr id="1099" name="Johnston, Stephen R. D., et al. “Abemaciclib Combined With Endocrine Therapy for the Adjuvant Treatment of HR+, HER2-, Node-Positive, High-Risk, Early Breast Cancer (monarchE).” Journal of Clinical Oncology, vol. 38, no. 34, 2020, p. 3987–."/>
          <p:cNvSpPr txBox="1"/>
          <p:nvPr/>
        </p:nvSpPr>
        <p:spPr>
          <a:xfrm>
            <a:off x="90514" y="4163686"/>
            <a:ext cx="5404803" cy="1082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FFFFF"/>
                </a:solidFill>
              </a:defRPr>
            </a:pPr>
            <a:endParaRPr/>
          </a:p>
          <a:p>
            <a:pPr>
              <a:defRPr sz="1000">
                <a:solidFill>
                  <a:srgbClr val="FFFFFF"/>
                </a:solidFill>
              </a:defRPr>
            </a:pPr>
            <a:r>
              <a:t>  Johnston, Stephen R. D., et al. “Abemaciclib Combined With Endocrine Therapy for the Adjuvant Treatment of HR+, HER2-, Node-Positive, High-Risk, Early Breast Cancer (monarchE).” Journal of Clinical Oncology, vol. 38, no. 34, 2020, p. 3987–.</a:t>
            </a:r>
          </a:p>
          <a:p>
            <a:pPr>
              <a:defRPr sz="10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100" name="Picture 2" descr="Picture 2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38639" y="1091252"/>
            <a:ext cx="8466722" cy="29609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MonarchE"/>
          <p:cNvSpPr txBox="1">
            <a:spLocks noGrp="1"/>
          </p:cNvSpPr>
          <p:nvPr>
            <p:ph type="title"/>
          </p:nvPr>
        </p:nvSpPr>
        <p:spPr>
          <a:xfrm>
            <a:off x="3162209" y="-1"/>
            <a:ext cx="5830974" cy="64807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t>MonarchE</a:t>
            </a:r>
          </a:p>
        </p:txBody>
      </p:sp>
      <p:sp>
        <p:nvSpPr>
          <p:cNvPr id="1105" name="Johnston, Stephen R. D., et al. “Abemaciclib Combined With Endocrine Therapy for the Adjuvant Treatment of HR+, HER2-, Node-Positive, High-Risk, Early Breast Cancer (monarchE).” Journal of Clinical Oncology, vol. 38, no. 34, 2020, p. 3987–."/>
          <p:cNvSpPr txBox="1"/>
          <p:nvPr/>
        </p:nvSpPr>
        <p:spPr>
          <a:xfrm>
            <a:off x="90514" y="4163686"/>
            <a:ext cx="5404803" cy="1082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FFFFF"/>
                </a:solidFill>
              </a:defRPr>
            </a:pPr>
            <a:endParaRPr/>
          </a:p>
          <a:p>
            <a:pPr>
              <a:defRPr sz="1000">
                <a:solidFill>
                  <a:srgbClr val="FFFFFF"/>
                </a:solidFill>
              </a:defRPr>
            </a:pPr>
            <a:r>
              <a:t>  Johnston, Stephen R. D., et al. “Abemaciclib Combined With Endocrine Therapy for the Adjuvant Treatment of HR+, HER2-, Node-Positive, High-Risk, Early Breast Cancer (monarchE).” Journal of Clinical Oncology, vol. 38, no. 34, 2020, p. 3987–.</a:t>
            </a:r>
          </a:p>
          <a:p>
            <a:pPr>
              <a:defRPr sz="1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06" name="6.2% lower relapse rate…"/>
          <p:cNvSpPr/>
          <p:nvPr/>
        </p:nvSpPr>
        <p:spPr>
          <a:xfrm>
            <a:off x="6728494" y="862686"/>
            <a:ext cx="2340553" cy="330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03200" tIns="203200" rIns="203200" bIns="203200" anchor="ctr"/>
          <a:lstStyle/>
          <a:p>
            <a:r>
              <a:t>6.2% lower relapse rate</a:t>
            </a:r>
          </a:p>
          <a:p>
            <a:endParaRPr/>
          </a:p>
          <a:p>
            <a:endParaRPr/>
          </a:p>
          <a:p>
            <a:r>
              <a:t>30% relative risk reduction</a:t>
            </a:r>
          </a:p>
        </p:txBody>
      </p:sp>
      <p:pic>
        <p:nvPicPr>
          <p:cNvPr id="1107" name="31856-01 2022 Homepage Square 490x490-2.jpg" descr="31856-01 2022 Homepage Square 490x490-2.jpg"/>
          <p:cNvPicPr>
            <a:picLocks noChangeAspect="1"/>
          </p:cNvPicPr>
          <p:nvPr/>
        </p:nvPicPr>
        <p:blipFill>
          <a:blip r:embed="rId3"/>
          <a:srcRect l="4243" t="12838" r="33184" b="67127"/>
          <a:stretch>
            <a:fillRect/>
          </a:stretch>
        </p:blipFill>
        <p:spPr>
          <a:xfrm>
            <a:off x="6728494" y="862686"/>
            <a:ext cx="1568513" cy="5021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8" name="monarchE 4y copy (dragged).pdf" descr="monarchE 4y copy (dragged).pdf"/>
          <p:cNvPicPr>
            <a:picLocks/>
          </p:cNvPicPr>
          <p:nvPr/>
        </p:nvPicPr>
        <p:blipFill>
          <a:blip r:embed="rId4"/>
          <a:srcRect l="1829" t="15582" b="3449"/>
          <a:stretch>
            <a:fillRect/>
          </a:stretch>
        </p:blipFill>
        <p:spPr>
          <a:xfrm>
            <a:off x="90514" y="541251"/>
            <a:ext cx="6497600" cy="36224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MonarchE"/>
          <p:cNvSpPr txBox="1">
            <a:spLocks noGrp="1"/>
          </p:cNvSpPr>
          <p:nvPr>
            <p:ph type="title"/>
          </p:nvPr>
        </p:nvSpPr>
        <p:spPr>
          <a:xfrm>
            <a:off x="3162209" y="-1"/>
            <a:ext cx="5830974" cy="64807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t>MonarchE</a:t>
            </a:r>
          </a:p>
        </p:txBody>
      </p:sp>
      <p:sp>
        <p:nvSpPr>
          <p:cNvPr id="1113" name="Johnston, Stephen R. D., et al. “Abemaciclib Combined With Endocrine Therapy for the Adjuvant Treatment of HR+, HER2-, Node-Positive, High-Risk, Early Breast Cancer (monarchE).” Journal of Clinical Oncology, vol. 38, no. 34, 2020, p. 3987–."/>
          <p:cNvSpPr txBox="1"/>
          <p:nvPr/>
        </p:nvSpPr>
        <p:spPr>
          <a:xfrm>
            <a:off x="90514" y="4163686"/>
            <a:ext cx="5404803" cy="1082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FFFFF"/>
                </a:solidFill>
              </a:defRPr>
            </a:pPr>
            <a:endParaRPr/>
          </a:p>
          <a:p>
            <a:pPr>
              <a:defRPr sz="1000">
                <a:solidFill>
                  <a:srgbClr val="FFFFFF"/>
                </a:solidFill>
              </a:defRPr>
            </a:pPr>
            <a:r>
              <a:t>  Johnston, Stephen R. D., et al. “Abemaciclib Combined With Endocrine Therapy for the Adjuvant Treatment of HR+, HER2-, Node-Positive, High-Risk, Early Breast Cancer (monarchE).” Journal of Clinical Oncology, vol. 38, no. 34, 2020, p. 3987–.</a:t>
            </a:r>
          </a:p>
          <a:p>
            <a:pPr>
              <a:defRPr sz="1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14" name="Side effects:…"/>
          <p:cNvSpPr/>
          <p:nvPr/>
        </p:nvSpPr>
        <p:spPr>
          <a:xfrm>
            <a:off x="6728494" y="862686"/>
            <a:ext cx="2340553" cy="330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03200" tIns="203200" rIns="203200" bIns="203200" anchor="ctr"/>
          <a:lstStyle/>
          <a:p>
            <a:pPr>
              <a:defRPr sz="1600" b="1">
                <a:solidFill>
                  <a:srgbClr val="0433FF"/>
                </a:solidFill>
              </a:defRPr>
            </a:pPr>
            <a:r>
              <a:t>Side effects:</a:t>
            </a:r>
          </a:p>
          <a:p>
            <a:pPr marL="160421" indent="-160421">
              <a:buSzPct val="100000"/>
              <a:buChar char="•"/>
              <a:defRPr sz="1600"/>
            </a:pPr>
            <a:r>
              <a:t>diarrhea (2-3 wk)</a:t>
            </a:r>
          </a:p>
          <a:p>
            <a:pPr marL="160421" indent="-160421">
              <a:buSzPct val="100000"/>
              <a:buChar char="•"/>
              <a:defRPr sz="1600"/>
            </a:pPr>
            <a:r>
              <a:t>low white blood cells</a:t>
            </a:r>
          </a:p>
          <a:p>
            <a:pPr marL="160421" indent="-160421">
              <a:buSzPct val="100000"/>
              <a:buChar char="•"/>
              <a:defRPr sz="1600"/>
            </a:pPr>
            <a:r>
              <a:t>fatigue</a:t>
            </a:r>
          </a:p>
          <a:p>
            <a:pPr marL="160421" indent="-160421">
              <a:buSzPct val="100000"/>
              <a:buChar char="•"/>
              <a:defRPr sz="1600"/>
            </a:pPr>
            <a:r>
              <a:t>sometimes: hair loss</a:t>
            </a:r>
          </a:p>
          <a:p>
            <a:pPr marL="160421" indent="-160421">
              <a:buSzPct val="100000"/>
              <a:buChar char="•"/>
              <a:defRPr sz="1600"/>
            </a:pPr>
            <a:r>
              <a:t>rarer:  lung inflammation</a:t>
            </a:r>
          </a:p>
        </p:txBody>
      </p:sp>
      <p:pic>
        <p:nvPicPr>
          <p:cNvPr id="1115" name="monarchE 4y copy (dragged).pdf" descr="monarchE 4y copy (dragged).pdf"/>
          <p:cNvPicPr>
            <a:picLocks/>
          </p:cNvPicPr>
          <p:nvPr/>
        </p:nvPicPr>
        <p:blipFill>
          <a:blip r:embed="rId3"/>
          <a:srcRect l="1829" t="15582" b="3449"/>
          <a:stretch>
            <a:fillRect/>
          </a:stretch>
        </p:blipFill>
        <p:spPr>
          <a:xfrm>
            <a:off x="90514" y="541251"/>
            <a:ext cx="6497600" cy="36224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NATALEE - Ribociclib"/>
          <p:cNvSpPr txBox="1">
            <a:spLocks noGrp="1"/>
          </p:cNvSpPr>
          <p:nvPr>
            <p:ph type="title"/>
          </p:nvPr>
        </p:nvSpPr>
        <p:spPr>
          <a:xfrm>
            <a:off x="5086024" y="-1"/>
            <a:ext cx="3907159" cy="64807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t>NATALEE - Ribociclib</a:t>
            </a:r>
          </a:p>
        </p:txBody>
      </p:sp>
      <p:pic>
        <p:nvPicPr>
          <p:cNvPr id="1120" name="Picture 2" descr="Picture 2"/>
          <p:cNvPicPr>
            <a:picLocks/>
          </p:cNvPicPr>
          <p:nvPr/>
        </p:nvPicPr>
        <p:blipFill>
          <a:blip r:embed="rId3"/>
          <a:srcRect t="13237" b="13237"/>
          <a:stretch>
            <a:fillRect/>
          </a:stretch>
        </p:blipFill>
        <p:spPr>
          <a:xfrm>
            <a:off x="345756" y="648071"/>
            <a:ext cx="8594136" cy="33062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1" name="Picture 2" descr="Picture 2"/>
          <p:cNvPicPr>
            <a:picLocks noChangeAspect="1"/>
          </p:cNvPicPr>
          <p:nvPr/>
        </p:nvPicPr>
        <p:blipFill>
          <a:blip r:embed="rId3"/>
          <a:srcRect t="91418" r="45582"/>
          <a:stretch>
            <a:fillRect/>
          </a:stretch>
        </p:blipFill>
        <p:spPr>
          <a:xfrm>
            <a:off x="113109" y="4387600"/>
            <a:ext cx="5077520" cy="450411"/>
          </a:xfrm>
          <a:prstGeom prst="rect">
            <a:avLst/>
          </a:prstGeom>
          <a:ln w="12700">
            <a:miter lim="400000"/>
          </a:ln>
        </p:spPr>
      </p:pic>
      <p:sp>
        <p:nvSpPr>
          <p:cNvPr id="1122" name="Rectangle"/>
          <p:cNvSpPr/>
          <p:nvPr/>
        </p:nvSpPr>
        <p:spPr>
          <a:xfrm>
            <a:off x="2101119" y="4612827"/>
            <a:ext cx="2984906" cy="15164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" name="Medicine5.jpg" descr="Medicine5.jpg"/>
          <p:cNvPicPr>
            <a:picLocks/>
          </p:cNvPicPr>
          <p:nvPr/>
        </p:nvPicPr>
        <p:blipFill>
          <a:blip r:embed="rId2"/>
          <a:srcRect t="12307" b="12307"/>
          <a:stretch>
            <a:fillRect/>
          </a:stretch>
        </p:blipFill>
        <p:spPr>
          <a:xfrm>
            <a:off x="0" y="0"/>
            <a:ext cx="9144084" cy="5150187"/>
          </a:xfrm>
          <a:prstGeom prst="rect">
            <a:avLst/>
          </a:prstGeom>
          <a:ln w="12700">
            <a:miter lim="400000"/>
          </a:ln>
        </p:spPr>
      </p:pic>
      <p:sp>
        <p:nvSpPr>
          <p:cNvPr id="1127" name="Rectangle"/>
          <p:cNvSpPr/>
          <p:nvPr/>
        </p:nvSpPr>
        <p:spPr>
          <a:xfrm>
            <a:off x="2465765" y="1267808"/>
            <a:ext cx="6678236" cy="1789996"/>
          </a:xfrm>
          <a:prstGeom prst="rect">
            <a:avLst/>
          </a:prstGeom>
          <a:solidFill>
            <a:srgbClr val="000000">
              <a:alpha val="75000"/>
            </a:srgbClr>
          </a:solidFill>
          <a:ln w="12700">
            <a:miter lim="400000"/>
          </a:ln>
        </p:spPr>
        <p:txBody>
          <a:bodyPr lIns="34289" tIns="34289" rIns="34289" bIns="34289"/>
          <a:lstStyle/>
          <a:p>
            <a:pPr algn="r" defTabSz="685800"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1128" name="Neoadjuvant Hormonal Rx: ADAPT Protocols…"/>
          <p:cNvSpPr txBox="1"/>
          <p:nvPr/>
        </p:nvSpPr>
        <p:spPr>
          <a:xfrm>
            <a:off x="2617181" y="1556476"/>
            <a:ext cx="5986424" cy="1281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 anchor="ctr">
            <a:spAutoFit/>
          </a:bodyPr>
          <a:lstStyle/>
          <a:p>
            <a:pPr defTabSz="685800">
              <a:defRPr b="1">
                <a:solidFill>
                  <a:srgbClr val="FFFB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Neoadjuvant Hormonal Rx: ADAPT Protocols</a:t>
            </a:r>
          </a:p>
          <a:p>
            <a:pPr defTabSz="685800"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596900" indent="-266700" defTabSz="685800">
              <a:buClr>
                <a:srgbClr val="FFFFFF"/>
              </a:buClr>
              <a:buSzPct val="100000"/>
              <a:buChar char="๏"/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Preop hormonal therapy to predict prognosis</a:t>
            </a:r>
          </a:p>
          <a:p>
            <a:pPr marL="596900" indent="-266700" defTabSz="685800">
              <a:buClr>
                <a:srgbClr val="FFFFFF"/>
              </a:buClr>
              <a:buSzPct val="100000"/>
              <a:buChar char="๏"/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Customize adjuvant therapy</a:t>
            </a:r>
          </a:p>
        </p:txBody>
      </p:sp>
      <p:sp>
        <p:nvSpPr>
          <p:cNvPr id="1129" name="Rectangle"/>
          <p:cNvSpPr/>
          <p:nvPr/>
        </p:nvSpPr>
        <p:spPr>
          <a:xfrm>
            <a:off x="2350382" y="1267808"/>
            <a:ext cx="117766" cy="1789996"/>
          </a:xfrm>
          <a:prstGeom prst="rect">
            <a:avLst/>
          </a:prstGeom>
          <a:solidFill>
            <a:srgbClr val="2F1A45"/>
          </a:solidFill>
          <a:ln w="12700">
            <a:miter lim="400000"/>
          </a:ln>
        </p:spPr>
        <p:txBody>
          <a:bodyPr lIns="34289" tIns="34289" rIns="34289" bIns="34289"/>
          <a:lstStyle/>
          <a:p>
            <a:pPr algn="r" defTabSz="685800">
              <a:defRPr>
                <a:solidFill>
                  <a:srgbClr val="A69C95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1130" name="Rectangle"/>
          <p:cNvSpPr/>
          <p:nvPr/>
        </p:nvSpPr>
        <p:spPr>
          <a:xfrm>
            <a:off x="5152" y="4293082"/>
            <a:ext cx="9133697" cy="850289"/>
          </a:xfrm>
          <a:prstGeom prst="rect">
            <a:avLst/>
          </a:prstGeom>
          <a:solidFill>
            <a:srgbClr val="000000">
              <a:alpha val="75000"/>
            </a:srgbClr>
          </a:solidFill>
          <a:ln w="12700">
            <a:miter lim="400000"/>
          </a:ln>
        </p:spPr>
        <p:txBody>
          <a:bodyPr lIns="34289" tIns="34289" rIns="34289" bIns="34289"/>
          <a:lstStyle/>
          <a:p>
            <a:pPr algn="r" defTabSz="685800"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1131" name="Rectangle"/>
          <p:cNvSpPr txBox="1"/>
          <p:nvPr/>
        </p:nvSpPr>
        <p:spPr>
          <a:xfrm>
            <a:off x="5152" y="3994521"/>
            <a:ext cx="9117028" cy="478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/>
          <a:lstStyle>
            <a:lvl1pPr algn="r" defTabSz="685800">
              <a:defRPr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 </a:t>
            </a:r>
          </a:p>
        </p:txBody>
      </p:sp>
      <p:pic>
        <p:nvPicPr>
          <p:cNvPr id="1132" name="uOttawa_HOR_WHITE.png" descr="uOttawa_HOR_WHIT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3173" y="4676286"/>
            <a:ext cx="1231213" cy="3293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3" name="top.png" descr="top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1" y="-51675"/>
            <a:ext cx="9107370" cy="3827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ADAPT:…"/>
          <p:cNvSpPr txBox="1">
            <a:spLocks noGrp="1"/>
          </p:cNvSpPr>
          <p:nvPr>
            <p:ph type="title"/>
          </p:nvPr>
        </p:nvSpPr>
        <p:spPr>
          <a:xfrm>
            <a:off x="5086024" y="170265"/>
            <a:ext cx="3907159" cy="64807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r" defTabSz="658368">
              <a:defRPr sz="1919"/>
            </a:pPr>
            <a:r>
              <a:t>ADAPT:</a:t>
            </a:r>
          </a:p>
          <a:p>
            <a:pPr algn="r" defTabSz="658368">
              <a:defRPr sz="1919"/>
            </a:pPr>
            <a:r>
              <a:t>Neoadjuvant Hormonal Rx</a:t>
            </a:r>
          </a:p>
        </p:txBody>
      </p:sp>
      <p:pic>
        <p:nvPicPr>
          <p:cNvPr id="1136" name="Screen Shot 2022-09-10 at 11.13.32 .png" descr="Screen Shot 2022-09-10 at 11.13.32 .png"/>
          <p:cNvPicPr>
            <a:picLocks/>
          </p:cNvPicPr>
          <p:nvPr/>
        </p:nvPicPr>
        <p:blipFill>
          <a:blip r:embed="rId3"/>
          <a:srcRect t="21063"/>
          <a:stretch>
            <a:fillRect/>
          </a:stretch>
        </p:blipFill>
        <p:spPr>
          <a:xfrm>
            <a:off x="105560" y="892156"/>
            <a:ext cx="8633299" cy="3254693"/>
          </a:xfrm>
          <a:prstGeom prst="rect">
            <a:avLst/>
          </a:prstGeom>
          <a:ln w="12700">
            <a:miter lim="400000"/>
          </a:ln>
        </p:spPr>
      </p:pic>
      <p:sp>
        <p:nvSpPr>
          <p:cNvPr id="1137" name="SABCS 2020:  Nadia Harbeck WSG"/>
          <p:cNvSpPr txBox="1"/>
          <p:nvPr/>
        </p:nvSpPr>
        <p:spPr>
          <a:xfrm>
            <a:off x="254760" y="4454856"/>
            <a:ext cx="323075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SABCS 2020:  Nadia Harbeck WSG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Breast Cancers"/>
          <p:cNvSpPr txBox="1">
            <a:spLocks noGrp="1"/>
          </p:cNvSpPr>
          <p:nvPr>
            <p:ph type="title"/>
          </p:nvPr>
        </p:nvSpPr>
        <p:spPr>
          <a:xfrm>
            <a:off x="6302903" y="86174"/>
            <a:ext cx="2739674" cy="508712"/>
          </a:xfrm>
          <a:prstGeom prst="rect">
            <a:avLst/>
          </a:prstGeom>
        </p:spPr>
        <p:txBody>
          <a:bodyPr/>
          <a:lstStyle>
            <a:lvl1pPr algn="r">
              <a:defRPr sz="1700"/>
            </a:lvl1pPr>
          </a:lstStyle>
          <a:p>
            <a:r>
              <a:t>Breast Cancers</a:t>
            </a:r>
          </a:p>
        </p:txBody>
      </p:sp>
      <p:sp>
        <p:nvSpPr>
          <p:cNvPr id="488" name="Statistics Canada 2022"/>
          <p:cNvSpPr txBox="1"/>
          <p:nvPr/>
        </p:nvSpPr>
        <p:spPr>
          <a:xfrm>
            <a:off x="459895" y="4454689"/>
            <a:ext cx="2178731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Statistics Canada 2022</a:t>
            </a:r>
          </a:p>
        </p:txBody>
      </p:sp>
      <p:pic>
        <p:nvPicPr>
          <p:cNvPr id="489" name="Picture 3" descr="Picture 3"/>
          <p:cNvPicPr>
            <a:picLocks noChangeAspect="1"/>
          </p:cNvPicPr>
          <p:nvPr/>
        </p:nvPicPr>
        <p:blipFill>
          <a:blip r:embed="rId3"/>
          <a:srcRect t="51798" r="34546" b="8562"/>
          <a:stretch>
            <a:fillRect/>
          </a:stretch>
        </p:blipFill>
        <p:spPr>
          <a:xfrm>
            <a:off x="372857" y="701629"/>
            <a:ext cx="8044219" cy="35233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1" name="Medicine5.jpg" descr="Medicine5.jpg"/>
          <p:cNvPicPr>
            <a:picLocks/>
          </p:cNvPicPr>
          <p:nvPr/>
        </p:nvPicPr>
        <p:blipFill>
          <a:blip r:embed="rId2"/>
          <a:srcRect t="12451" b="12451"/>
          <a:stretch>
            <a:fillRect/>
          </a:stretch>
        </p:blipFill>
        <p:spPr>
          <a:xfrm>
            <a:off x="0" y="0"/>
            <a:ext cx="9144084" cy="5150187"/>
          </a:xfrm>
          <a:prstGeom prst="rect">
            <a:avLst/>
          </a:prstGeom>
          <a:ln w="12700">
            <a:miter lim="400000"/>
          </a:ln>
        </p:spPr>
      </p:pic>
      <p:sp>
        <p:nvSpPr>
          <p:cNvPr id="1142" name="Rectangle"/>
          <p:cNvSpPr/>
          <p:nvPr/>
        </p:nvSpPr>
        <p:spPr>
          <a:xfrm>
            <a:off x="2465765" y="1267808"/>
            <a:ext cx="6678236" cy="1789996"/>
          </a:xfrm>
          <a:prstGeom prst="rect">
            <a:avLst/>
          </a:prstGeom>
          <a:solidFill>
            <a:srgbClr val="000000">
              <a:alpha val="75000"/>
            </a:srgbClr>
          </a:solidFill>
          <a:ln w="12700">
            <a:miter lim="400000"/>
          </a:ln>
        </p:spPr>
        <p:txBody>
          <a:bodyPr lIns="34289" tIns="34289" rIns="34289" bIns="34289"/>
          <a:lstStyle/>
          <a:p>
            <a:pPr algn="r" defTabSz="685800"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1143" name="Her2+ Early Breast Cancer…"/>
          <p:cNvSpPr txBox="1"/>
          <p:nvPr/>
        </p:nvSpPr>
        <p:spPr>
          <a:xfrm>
            <a:off x="2623355" y="1522240"/>
            <a:ext cx="5986424" cy="1281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 anchor="ctr">
            <a:spAutoFit/>
          </a:bodyPr>
          <a:lstStyle/>
          <a:p>
            <a:pPr defTabSz="685800">
              <a:defRPr b="1">
                <a:solidFill>
                  <a:srgbClr val="FFFB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Her2+ Early Breast Cancer</a:t>
            </a:r>
          </a:p>
          <a:p>
            <a:pPr defTabSz="685800"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596900" indent="-266700" defTabSz="685800">
              <a:buClr>
                <a:srgbClr val="FFFFFF"/>
              </a:buClr>
              <a:buSzPct val="100000"/>
              <a:buChar char="๏"/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What is Her2</a:t>
            </a:r>
          </a:p>
          <a:p>
            <a:pPr marL="596900" indent="-266700" defTabSz="685800">
              <a:buClr>
                <a:srgbClr val="FFFFFF"/>
              </a:buClr>
              <a:buSzPct val="100000"/>
              <a:buChar char="๏"/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Her2 treatments</a:t>
            </a:r>
          </a:p>
        </p:txBody>
      </p:sp>
      <p:sp>
        <p:nvSpPr>
          <p:cNvPr id="1144" name="Rectangle"/>
          <p:cNvSpPr/>
          <p:nvPr/>
        </p:nvSpPr>
        <p:spPr>
          <a:xfrm>
            <a:off x="2350382" y="1267808"/>
            <a:ext cx="117766" cy="1789996"/>
          </a:xfrm>
          <a:prstGeom prst="rect">
            <a:avLst/>
          </a:prstGeom>
          <a:solidFill>
            <a:srgbClr val="2F1A45"/>
          </a:solidFill>
          <a:ln w="12700">
            <a:miter lim="400000"/>
          </a:ln>
        </p:spPr>
        <p:txBody>
          <a:bodyPr lIns="34289" tIns="34289" rIns="34289" bIns="34289"/>
          <a:lstStyle/>
          <a:p>
            <a:pPr algn="r" defTabSz="685800">
              <a:defRPr>
                <a:solidFill>
                  <a:srgbClr val="A69C95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1145" name="Rectangle"/>
          <p:cNvSpPr/>
          <p:nvPr/>
        </p:nvSpPr>
        <p:spPr>
          <a:xfrm>
            <a:off x="5152" y="4293082"/>
            <a:ext cx="9133697" cy="850289"/>
          </a:xfrm>
          <a:prstGeom prst="rect">
            <a:avLst/>
          </a:prstGeom>
          <a:solidFill>
            <a:srgbClr val="000000">
              <a:alpha val="75000"/>
            </a:srgbClr>
          </a:solidFill>
          <a:ln w="12700">
            <a:miter lim="400000"/>
          </a:ln>
        </p:spPr>
        <p:txBody>
          <a:bodyPr lIns="34289" tIns="34289" rIns="34289" bIns="34289"/>
          <a:lstStyle/>
          <a:p>
            <a:pPr algn="r" defTabSz="685800"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1146" name="Rectangle"/>
          <p:cNvSpPr txBox="1"/>
          <p:nvPr/>
        </p:nvSpPr>
        <p:spPr>
          <a:xfrm>
            <a:off x="5152" y="3994521"/>
            <a:ext cx="9117028" cy="478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/>
          <a:lstStyle>
            <a:lvl1pPr algn="r" defTabSz="685800">
              <a:defRPr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 </a:t>
            </a:r>
          </a:p>
        </p:txBody>
      </p:sp>
      <p:pic>
        <p:nvPicPr>
          <p:cNvPr id="1147" name="uOttawa_HOR_WHITE.png" descr="uOttawa_HOR_WHIT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3173" y="4676286"/>
            <a:ext cx="1231213" cy="3293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8" name="top.png" descr="top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1" y="-51675"/>
            <a:ext cx="9107370" cy="3827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Trastuzumab (Herceptin™)"/>
          <p:cNvSpPr txBox="1">
            <a:spLocks noGrp="1"/>
          </p:cNvSpPr>
          <p:nvPr>
            <p:ph type="title"/>
          </p:nvPr>
        </p:nvSpPr>
        <p:spPr>
          <a:xfrm>
            <a:off x="3137512" y="67717"/>
            <a:ext cx="5830975" cy="64807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t>Trastuzumab (Herceptin™)</a:t>
            </a:r>
          </a:p>
        </p:txBody>
      </p:sp>
      <p:pic>
        <p:nvPicPr>
          <p:cNvPr id="1151" name="Screen Shot 2022-06-26 at 20.32.10 .png" descr="Screen Shot 2022-06-26 at 20.32.10 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336" y="632113"/>
            <a:ext cx="4587681" cy="33945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2" name="Screen Shot 2022-06-26 at 20.32.34 .png" descr="Screen Shot 2022-06-26 at 20.32.34 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6872" y="2365887"/>
            <a:ext cx="4176532" cy="1660803"/>
          </a:xfrm>
          <a:prstGeom prst="rect">
            <a:avLst/>
          </a:prstGeom>
          <a:ln w="12700">
            <a:miter lim="400000"/>
          </a:ln>
        </p:spPr>
      </p:pic>
      <p:sp>
        <p:nvSpPr>
          <p:cNvPr id="1153" name="Monoclonal antibody targeting Her2…"/>
          <p:cNvSpPr/>
          <p:nvPr/>
        </p:nvSpPr>
        <p:spPr>
          <a:xfrm>
            <a:off x="4846872" y="678901"/>
            <a:ext cx="4176532" cy="165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pPr marL="180473" indent="-180473">
              <a:buSzPct val="100000"/>
              <a:buChar char="•"/>
            </a:pPr>
            <a:r>
              <a:t>Monoclonal antibody targeting Her2</a:t>
            </a:r>
          </a:p>
          <a:p>
            <a:pPr marL="180473" indent="-180473">
              <a:buSzPct val="100000"/>
              <a:buChar char="•"/>
            </a:pPr>
            <a:r>
              <a:t>Biggest advance in breast cancer over last 30 years</a:t>
            </a:r>
          </a:p>
          <a:p>
            <a:pPr marL="180473" indent="-180473">
              <a:buSzPct val="100000"/>
              <a:buChar char="•"/>
            </a:pPr>
            <a:r>
              <a:t>Works </a:t>
            </a:r>
            <a:r>
              <a:rPr b="1" i="1">
                <a:solidFill>
                  <a:srgbClr val="0433FF"/>
                </a:solidFill>
              </a:rPr>
              <a:t>with chemotherapy</a:t>
            </a:r>
          </a:p>
        </p:txBody>
      </p:sp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Adjuvant Trastuzumab"/>
          <p:cNvSpPr txBox="1">
            <a:spLocks noGrp="1"/>
          </p:cNvSpPr>
          <p:nvPr>
            <p:ph type="title"/>
          </p:nvPr>
        </p:nvSpPr>
        <p:spPr>
          <a:xfrm>
            <a:off x="3125164" y="104762"/>
            <a:ext cx="5830974" cy="64807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t>Adjuvant Trastuzumab</a:t>
            </a:r>
          </a:p>
        </p:txBody>
      </p:sp>
      <p:sp>
        <p:nvSpPr>
          <p:cNvPr id="1158" name="Overall plan:…"/>
          <p:cNvSpPr txBox="1">
            <a:spLocks noGrp="1"/>
          </p:cNvSpPr>
          <p:nvPr>
            <p:ph type="body" idx="1"/>
          </p:nvPr>
        </p:nvSpPr>
        <p:spPr>
          <a:xfrm>
            <a:off x="513520" y="1022463"/>
            <a:ext cx="7903545" cy="2815159"/>
          </a:xfrm>
          <a:prstGeom prst="rect">
            <a:avLst/>
          </a:prstGeom>
        </p:spPr>
        <p:txBody>
          <a:bodyPr/>
          <a:lstStyle/>
          <a:p>
            <a:pPr marL="200025" indent="-200025">
              <a:spcBef>
                <a:spcPts val="0"/>
              </a:spcBef>
              <a:buChar char="–"/>
              <a:defRPr b="1">
                <a:solidFill>
                  <a:srgbClr val="0433FF"/>
                </a:solidFill>
              </a:defRPr>
            </a:pPr>
            <a:r>
              <a:rPr dirty="0"/>
              <a:t>Overall plan:  </a:t>
            </a:r>
          </a:p>
          <a:p>
            <a:pPr lvl="1">
              <a:spcBef>
                <a:spcPts val="0"/>
              </a:spcBef>
            </a:pPr>
            <a:r>
              <a:rPr b="1" dirty="0">
                <a:solidFill>
                  <a:srgbClr val="0433FF"/>
                </a:solidFill>
              </a:rPr>
              <a:t>Chemo</a:t>
            </a:r>
            <a:r>
              <a:rPr dirty="0"/>
              <a:t> backbone + </a:t>
            </a:r>
            <a:r>
              <a:rPr b="1" dirty="0">
                <a:solidFill>
                  <a:srgbClr val="0433FF"/>
                </a:solidFill>
              </a:rPr>
              <a:t>Biosimilar</a:t>
            </a:r>
            <a:r>
              <a:rPr dirty="0"/>
              <a:t> trastuzumab</a:t>
            </a:r>
          </a:p>
          <a:p>
            <a:pPr marL="1114425" lvl="2" indent="-200025">
              <a:spcBef>
                <a:spcPts val="0"/>
              </a:spcBef>
              <a:buChar char="–"/>
            </a:pPr>
            <a:r>
              <a:rPr dirty="0"/>
              <a:t>FEC - TH (6 </a:t>
            </a:r>
            <a:r>
              <a:rPr dirty="0" err="1"/>
              <a:t>chemos</a:t>
            </a:r>
            <a:r>
              <a:rPr dirty="0"/>
              <a:t> up front)</a:t>
            </a:r>
          </a:p>
          <a:p>
            <a:pPr marL="1114425" lvl="2" indent="-200025">
              <a:spcBef>
                <a:spcPts val="0"/>
              </a:spcBef>
              <a:buChar char="–"/>
            </a:pPr>
            <a:r>
              <a:rPr dirty="0"/>
              <a:t>dd AC-TH — (8 </a:t>
            </a:r>
            <a:r>
              <a:rPr dirty="0" err="1"/>
              <a:t>chemos</a:t>
            </a:r>
            <a:r>
              <a:rPr dirty="0"/>
              <a:t> total) </a:t>
            </a:r>
          </a:p>
          <a:p>
            <a:pPr marL="1571625" lvl="3" indent="-200025">
              <a:spcBef>
                <a:spcPts val="0"/>
              </a:spcBef>
            </a:pPr>
            <a:r>
              <a:rPr dirty="0"/>
              <a:t>trastuzumab not given with anthracyclines</a:t>
            </a:r>
          </a:p>
          <a:p>
            <a:pPr marL="1114425" lvl="2" indent="-200025">
              <a:spcBef>
                <a:spcPts val="0"/>
              </a:spcBef>
              <a:buChar char="–"/>
            </a:pPr>
            <a:r>
              <a:rPr dirty="0"/>
              <a:t>TCH (given with 6 </a:t>
            </a:r>
            <a:r>
              <a:rPr dirty="0" err="1"/>
              <a:t>chemos</a:t>
            </a:r>
            <a:r>
              <a:rPr dirty="0"/>
              <a:t>)</a:t>
            </a:r>
          </a:p>
          <a:p>
            <a:pPr marL="1114425" lvl="2" indent="-200025">
              <a:spcBef>
                <a:spcPts val="0"/>
              </a:spcBef>
              <a:spcAft>
                <a:spcPts val="2000"/>
              </a:spcAft>
              <a:buChar char="–"/>
            </a:pPr>
            <a:r>
              <a:rPr dirty="0"/>
              <a:t>Trastuzumab goes on rest of </a:t>
            </a:r>
            <a:r>
              <a:rPr b="1" dirty="0">
                <a:solidFill>
                  <a:srgbClr val="0433FF"/>
                </a:solidFill>
              </a:rPr>
              <a:t>one year</a:t>
            </a:r>
            <a:r>
              <a:rPr dirty="0"/>
              <a:t> total (18 cycles)</a:t>
            </a:r>
          </a:p>
          <a:p>
            <a:pPr marL="200025" indent="-200025">
              <a:spcBef>
                <a:spcPts val="0"/>
              </a:spcBef>
              <a:buChar char="–"/>
              <a:defRPr b="1">
                <a:solidFill>
                  <a:srgbClr val="0433FF"/>
                </a:solidFill>
              </a:defRPr>
            </a:pPr>
            <a:r>
              <a:rPr dirty="0"/>
              <a:t>Side effects</a:t>
            </a:r>
          </a:p>
          <a:p>
            <a:pPr lvl="1">
              <a:spcBef>
                <a:spcPts val="0"/>
              </a:spcBef>
            </a:pPr>
            <a:r>
              <a:rPr dirty="0"/>
              <a:t>Well tolerated</a:t>
            </a:r>
          </a:p>
          <a:p>
            <a:pPr lvl="1">
              <a:spcBef>
                <a:spcPts val="0"/>
              </a:spcBef>
            </a:pPr>
            <a:r>
              <a:rPr dirty="0"/>
              <a:t>Infusion reactions</a:t>
            </a:r>
          </a:p>
          <a:p>
            <a:pPr lvl="1">
              <a:spcBef>
                <a:spcPts val="0"/>
              </a:spcBef>
            </a:pPr>
            <a:r>
              <a:rPr dirty="0"/>
              <a:t>Weakening of heart muscle (temporary)</a:t>
            </a:r>
          </a:p>
        </p:txBody>
      </p:sp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Adjuvant Trastuzumab"/>
          <p:cNvSpPr txBox="1">
            <a:spLocks noGrp="1"/>
          </p:cNvSpPr>
          <p:nvPr>
            <p:ph type="title"/>
          </p:nvPr>
        </p:nvSpPr>
        <p:spPr>
          <a:xfrm>
            <a:off x="3125164" y="104762"/>
            <a:ext cx="5830974" cy="64807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t>Adjuvant Trastuzumab</a:t>
            </a:r>
          </a:p>
        </p:txBody>
      </p:sp>
      <p:pic>
        <p:nvPicPr>
          <p:cNvPr id="1163" name="Screen Shot 2022-06-26 at 20.51.31 .png" descr="Screen Shot 2022-06-26 at 20.51.31 .pn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5359" y="752834"/>
            <a:ext cx="8712717" cy="3342517"/>
          </a:xfrm>
          <a:prstGeom prst="rect">
            <a:avLst/>
          </a:prstGeom>
          <a:ln w="12700">
            <a:miter lim="400000"/>
          </a:ln>
        </p:spPr>
      </p:pic>
      <p:sp>
        <p:nvSpPr>
          <p:cNvPr id="1164" name="Recurrence"/>
          <p:cNvSpPr txBox="1"/>
          <p:nvPr/>
        </p:nvSpPr>
        <p:spPr>
          <a:xfrm>
            <a:off x="2878113" y="1639250"/>
            <a:ext cx="1171350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rgbClr val="0433FF"/>
                </a:solidFill>
              </a:defRPr>
            </a:lvl1pPr>
          </a:lstStyle>
          <a:p>
            <a:r>
              <a:t>Recurrence</a:t>
            </a:r>
          </a:p>
        </p:txBody>
      </p:sp>
      <p:sp>
        <p:nvSpPr>
          <p:cNvPr id="1165" name="Death"/>
          <p:cNvSpPr txBox="1"/>
          <p:nvPr/>
        </p:nvSpPr>
        <p:spPr>
          <a:xfrm>
            <a:off x="6882514" y="1639250"/>
            <a:ext cx="675976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rgbClr val="0433FF"/>
                </a:solidFill>
              </a:defRPr>
            </a:lvl1pPr>
          </a:lstStyle>
          <a:p>
            <a:r>
              <a:t>Death</a:t>
            </a:r>
          </a:p>
        </p:txBody>
      </p:sp>
      <p:pic>
        <p:nvPicPr>
          <p:cNvPr id="1166" name="Screen Shot 2022-06-26 at 20.50.38 .png" descr="Screen Shot 2022-06-26 at 20.50.38 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59" y="4427454"/>
            <a:ext cx="3204366" cy="396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7" name="Screen Shot 2022-06-26 at 20.50.47 .png" descr="Screen Shot 2022-06-26 at 20.50.47 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9724" y="4567616"/>
            <a:ext cx="2404848" cy="2562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Recent Advances: Less Treatment"/>
          <p:cNvSpPr txBox="1">
            <a:spLocks noGrp="1"/>
          </p:cNvSpPr>
          <p:nvPr>
            <p:ph type="title"/>
          </p:nvPr>
        </p:nvSpPr>
        <p:spPr>
          <a:xfrm>
            <a:off x="3125164" y="104762"/>
            <a:ext cx="5830974" cy="64807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t>Recent Advances: Less Treatment</a:t>
            </a:r>
          </a:p>
        </p:txBody>
      </p:sp>
      <p:pic>
        <p:nvPicPr>
          <p:cNvPr id="1172" name="Screen Shot 2022-06-26 at 20.41.20 .png" descr="Screen Shot 2022-06-26 at 20.41.20 .pn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52442" y="752834"/>
            <a:ext cx="4651563" cy="33847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3" name="Screen Shot 2022-06-26 at 20.41.34 .png" descr="Screen Shot 2022-06-26 at 20.41.34 .pn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099653" y="1261157"/>
            <a:ext cx="3923541" cy="28764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" name="Screen Shot 2021-09-17 at 07.30.48 .png" descr="Screen Shot 2021-09-17 at 07.30.48 .png"/>
          <p:cNvPicPr>
            <a:picLocks noChangeAspect="1"/>
          </p:cNvPicPr>
          <p:nvPr/>
        </p:nvPicPr>
        <p:blipFill>
          <a:blip r:embed="rId3"/>
          <a:srcRect l="5343" t="34194" r="56870" b="42326"/>
          <a:stretch>
            <a:fillRect/>
          </a:stretch>
        </p:blipFill>
        <p:spPr>
          <a:xfrm>
            <a:off x="6518075" y="170264"/>
            <a:ext cx="2542791" cy="8887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8" name="Screen Shot 2021-09-17 at 07.30.48 .png" descr="Screen Shot 2021-09-17 at 07.30.48 .png"/>
          <p:cNvPicPr>
            <a:picLocks noChangeAspect="1"/>
          </p:cNvPicPr>
          <p:nvPr/>
        </p:nvPicPr>
        <p:blipFill>
          <a:blip r:embed="rId3"/>
          <a:srcRect l="5343" t="57855" r="56870" b="15873"/>
          <a:stretch>
            <a:fillRect/>
          </a:stretch>
        </p:blipFill>
        <p:spPr>
          <a:xfrm>
            <a:off x="3975296" y="170264"/>
            <a:ext cx="2542791" cy="9944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9" name="Screen Shot 2021-09-17 at 07.35.26 .png" descr="Screen Shot 2021-09-17 at 07.35.26 .png"/>
          <p:cNvPicPr>
            <a:picLocks/>
          </p:cNvPicPr>
          <p:nvPr/>
        </p:nvPicPr>
        <p:blipFill>
          <a:blip r:embed="rId4"/>
          <a:srcRect l="7941" t="20305" r="13949" b="11850"/>
          <a:stretch>
            <a:fillRect/>
          </a:stretch>
        </p:blipFill>
        <p:spPr>
          <a:xfrm>
            <a:off x="2641675" y="1164833"/>
            <a:ext cx="6278136" cy="3067324"/>
          </a:xfrm>
          <a:prstGeom prst="rect">
            <a:avLst/>
          </a:prstGeom>
          <a:ln w="12700">
            <a:miter lim="400000"/>
          </a:ln>
        </p:spPr>
      </p:pic>
      <p:sp>
        <p:nvSpPr>
          <p:cNvPr id="1180" name="For low or modest risk patients, 6 months total may be enough"/>
          <p:cNvSpPr/>
          <p:nvPr/>
        </p:nvSpPr>
        <p:spPr>
          <a:xfrm>
            <a:off x="250998" y="1970864"/>
            <a:ext cx="2249752" cy="13552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>
              <a:defRPr>
                <a:solidFill>
                  <a:srgbClr val="0433FF"/>
                </a:solidFill>
              </a:defRPr>
            </a:lvl1pPr>
          </a:lstStyle>
          <a:p>
            <a:r>
              <a:t>For low or modest risk patients, 6 months total may be enough</a:t>
            </a:r>
          </a:p>
        </p:txBody>
      </p:sp>
      <p:sp>
        <p:nvSpPr>
          <p:cNvPr id="1181" name="Less Treatment"/>
          <p:cNvSpPr txBox="1">
            <a:spLocks noGrp="1"/>
          </p:cNvSpPr>
          <p:nvPr>
            <p:ph type="title"/>
          </p:nvPr>
        </p:nvSpPr>
        <p:spPr>
          <a:xfrm>
            <a:off x="-3330224" y="343513"/>
            <a:ext cx="5830974" cy="64807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t>Less Treatment</a:t>
            </a:r>
          </a:p>
        </p:txBody>
      </p:sp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Why Neoadjuvant?"/>
          <p:cNvSpPr txBox="1">
            <a:spLocks noGrp="1"/>
          </p:cNvSpPr>
          <p:nvPr>
            <p:ph type="title" idx="4294967295"/>
          </p:nvPr>
        </p:nvSpPr>
        <p:spPr>
          <a:xfrm>
            <a:off x="266339" y="75984"/>
            <a:ext cx="8605399" cy="648074"/>
          </a:xfrm>
          <a:prstGeom prst="rect">
            <a:avLst/>
          </a:prstGeom>
        </p:spPr>
        <p:txBody>
          <a:bodyPr lIns="34289" tIns="34289" rIns="34289" bIns="34289"/>
          <a:lstStyle>
            <a:lvl1pPr algn="r" defTabSz="685800">
              <a:defRPr sz="2000" b="1">
                <a:solidFill>
                  <a:srgbClr val="A21522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Why Neoadjuvant?</a:t>
            </a:r>
          </a:p>
        </p:txBody>
      </p:sp>
      <p:sp>
        <p:nvSpPr>
          <p:cNvPr id="1186" name="Rectangle"/>
          <p:cNvSpPr/>
          <p:nvPr/>
        </p:nvSpPr>
        <p:spPr>
          <a:xfrm>
            <a:off x="9550697" y="4343400"/>
            <a:ext cx="5282606" cy="7987606"/>
          </a:xfrm>
          <a:prstGeom prst="rect">
            <a:avLst/>
          </a:prstGeom>
          <a:ln w="25400">
            <a:solidFill>
              <a:srgbClr val="555555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187" name="Rectangle"/>
          <p:cNvSpPr/>
          <p:nvPr/>
        </p:nvSpPr>
        <p:spPr>
          <a:xfrm>
            <a:off x="16510595" y="4343400"/>
            <a:ext cx="5282605" cy="7987606"/>
          </a:xfrm>
          <a:prstGeom prst="rect">
            <a:avLst/>
          </a:prstGeom>
          <a:ln w="25400">
            <a:solidFill>
              <a:srgbClr val="555555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1188" name="351189351_1280x720.jpg" descr="351189351_1280x720.jpg"/>
          <p:cNvPicPr>
            <a:picLocks noChangeAspect="1"/>
          </p:cNvPicPr>
          <p:nvPr/>
        </p:nvPicPr>
        <p:blipFill>
          <a:blip r:embed="rId2"/>
          <a:srcRect l="1108" r="19709"/>
          <a:stretch>
            <a:fillRect/>
          </a:stretch>
        </p:blipFill>
        <p:spPr>
          <a:xfrm>
            <a:off x="2628899" y="5613400"/>
            <a:ext cx="5231806" cy="3716636"/>
          </a:xfrm>
          <a:prstGeom prst="rect">
            <a:avLst/>
          </a:prstGeom>
          <a:ln w="12700">
            <a:miter lim="400000"/>
          </a:ln>
        </p:spPr>
      </p:pic>
      <p:sp>
        <p:nvSpPr>
          <p:cNvPr id="1189" name="Cosmesis…"/>
          <p:cNvSpPr txBox="1"/>
          <p:nvPr/>
        </p:nvSpPr>
        <p:spPr>
          <a:xfrm>
            <a:off x="2796314" y="9588055"/>
            <a:ext cx="4846176" cy="1662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pPr algn="ctr">
              <a:lnSpc>
                <a:spcPct val="110000"/>
              </a:lnSpc>
              <a:defRPr sz="2700" spc="0">
                <a:solidFill>
                  <a:srgbClr val="555555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Cosmesis</a:t>
            </a:r>
          </a:p>
          <a:p>
            <a:pPr algn="ctr">
              <a:lnSpc>
                <a:spcPct val="110000"/>
              </a:lnSpc>
              <a:defRPr sz="2700" spc="0">
                <a:solidFill>
                  <a:srgbClr val="555555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Breast Conservation</a:t>
            </a:r>
          </a:p>
          <a:p>
            <a:pPr algn="ctr">
              <a:lnSpc>
                <a:spcPct val="110000"/>
              </a:lnSpc>
              <a:defRPr sz="2700" spc="0">
                <a:solidFill>
                  <a:srgbClr val="555555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[ O.R. Delays ]</a:t>
            </a:r>
          </a:p>
        </p:txBody>
      </p:sp>
      <p:sp>
        <p:nvSpPr>
          <p:cNvPr id="1190" name="Prognosticate"/>
          <p:cNvSpPr txBox="1"/>
          <p:nvPr/>
        </p:nvSpPr>
        <p:spPr>
          <a:xfrm>
            <a:off x="9537997" y="4388673"/>
            <a:ext cx="5372269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>
              <a:lnSpc>
                <a:spcPct val="80000"/>
              </a:lnSpc>
              <a:spcBef>
                <a:spcPts val="1500"/>
              </a:spcBef>
              <a:defRPr sz="4100" b="1" spc="-41">
                <a:solidFill>
                  <a:srgbClr val="00882B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Prognosticate</a:t>
            </a:r>
          </a:p>
        </p:txBody>
      </p:sp>
      <p:sp>
        <p:nvSpPr>
          <p:cNvPr id="1191" name="Predict Future Outlook…"/>
          <p:cNvSpPr txBox="1"/>
          <p:nvPr/>
        </p:nvSpPr>
        <p:spPr>
          <a:xfrm>
            <a:off x="9788343" y="9588055"/>
            <a:ext cx="4846176" cy="1662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pPr algn="ctr">
              <a:lnSpc>
                <a:spcPct val="110000"/>
              </a:lnSpc>
              <a:defRPr sz="2700" spc="0">
                <a:solidFill>
                  <a:srgbClr val="555555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Predict Future Outlook</a:t>
            </a:r>
          </a:p>
          <a:p>
            <a:pPr algn="ctr">
              <a:lnSpc>
                <a:spcPct val="110000"/>
              </a:lnSpc>
              <a:defRPr sz="2700" spc="0">
                <a:solidFill>
                  <a:srgbClr val="555555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Previously no OS Benefit</a:t>
            </a:r>
          </a:p>
        </p:txBody>
      </p:sp>
      <p:sp>
        <p:nvSpPr>
          <p:cNvPr id="1192" name="Guide Next Steps"/>
          <p:cNvSpPr txBox="1"/>
          <p:nvPr/>
        </p:nvSpPr>
        <p:spPr>
          <a:xfrm>
            <a:off x="16465763" y="4388673"/>
            <a:ext cx="5372269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>
              <a:lnSpc>
                <a:spcPct val="80000"/>
              </a:lnSpc>
              <a:spcBef>
                <a:spcPts val="1500"/>
              </a:spcBef>
              <a:defRPr sz="4100" b="1" spc="-41">
                <a:solidFill>
                  <a:srgbClr val="00882B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Guide Next Steps</a:t>
            </a:r>
          </a:p>
        </p:txBody>
      </p:sp>
      <p:sp>
        <p:nvSpPr>
          <p:cNvPr id="1193" name="We Can Do Better…"/>
          <p:cNvSpPr txBox="1"/>
          <p:nvPr/>
        </p:nvSpPr>
        <p:spPr>
          <a:xfrm>
            <a:off x="16716109" y="9588055"/>
            <a:ext cx="4846177" cy="1662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pPr algn="ctr">
              <a:lnSpc>
                <a:spcPct val="110000"/>
              </a:lnSpc>
              <a:defRPr sz="2700" spc="0">
                <a:solidFill>
                  <a:srgbClr val="555555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We Can Do Better</a:t>
            </a:r>
          </a:p>
          <a:p>
            <a:pPr algn="ctr">
              <a:lnSpc>
                <a:spcPct val="110000"/>
              </a:lnSpc>
              <a:defRPr sz="2700" spc="0">
                <a:solidFill>
                  <a:srgbClr val="555555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Guide Adjuvant Rx !</a:t>
            </a:r>
          </a:p>
        </p:txBody>
      </p:sp>
      <p:pic>
        <p:nvPicPr>
          <p:cNvPr id="1194" name="prognosis.jpg" descr="prognosis.jpg"/>
          <p:cNvPicPr>
            <a:picLocks noChangeAspect="1"/>
          </p:cNvPicPr>
          <p:nvPr/>
        </p:nvPicPr>
        <p:blipFill>
          <a:blip r:embed="rId3"/>
          <a:srcRect l="3255" r="3255"/>
          <a:stretch>
            <a:fillRect/>
          </a:stretch>
        </p:blipFill>
        <p:spPr>
          <a:xfrm>
            <a:off x="9582729" y="5613400"/>
            <a:ext cx="5218542" cy="37166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5" name="prevention.jpg" descr="prevention.jpg"/>
          <p:cNvPicPr>
            <a:picLocks noChangeAspect="1"/>
          </p:cNvPicPr>
          <p:nvPr/>
        </p:nvPicPr>
        <p:blipFill>
          <a:blip r:embed="rId4"/>
          <a:srcRect l="2790" r="2790"/>
          <a:stretch>
            <a:fillRect/>
          </a:stretch>
        </p:blipFill>
        <p:spPr>
          <a:xfrm>
            <a:off x="16535797" y="5613400"/>
            <a:ext cx="5257205" cy="3716636"/>
          </a:xfrm>
          <a:prstGeom prst="rect">
            <a:avLst/>
          </a:prstGeom>
          <a:ln w="12700">
            <a:miter lim="400000"/>
          </a:ln>
        </p:spPr>
      </p:pic>
      <p:sp>
        <p:nvSpPr>
          <p:cNvPr id="1196" name="Old"/>
          <p:cNvSpPr/>
          <p:nvPr/>
        </p:nvSpPr>
        <p:spPr>
          <a:xfrm>
            <a:off x="3612982" y="11351693"/>
            <a:ext cx="3238241" cy="568007"/>
          </a:xfrm>
          <a:prstGeom prst="roundRect">
            <a:avLst>
              <a:gd name="adj" fmla="val 50000"/>
            </a:avLst>
          </a:prstGeom>
          <a:solidFill>
            <a:srgbClr val="00882B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defRPr sz="2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Old</a:t>
            </a:r>
          </a:p>
        </p:txBody>
      </p:sp>
      <p:sp>
        <p:nvSpPr>
          <p:cNvPr id="1197" name="Nice"/>
          <p:cNvSpPr/>
          <p:nvPr/>
        </p:nvSpPr>
        <p:spPr>
          <a:xfrm>
            <a:off x="10572880" y="11351693"/>
            <a:ext cx="3238240" cy="568007"/>
          </a:xfrm>
          <a:prstGeom prst="roundRect">
            <a:avLst>
              <a:gd name="adj" fmla="val 50000"/>
            </a:avLst>
          </a:prstGeom>
          <a:solidFill>
            <a:srgbClr val="00882B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defRPr sz="2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Nice</a:t>
            </a:r>
          </a:p>
        </p:txBody>
      </p:sp>
      <p:sp>
        <p:nvSpPr>
          <p:cNvPr id="1198" name="New"/>
          <p:cNvSpPr/>
          <p:nvPr/>
        </p:nvSpPr>
        <p:spPr>
          <a:xfrm>
            <a:off x="17520077" y="11351693"/>
            <a:ext cx="3238241" cy="568007"/>
          </a:xfrm>
          <a:prstGeom prst="roundRect">
            <a:avLst>
              <a:gd name="adj" fmla="val 50000"/>
            </a:avLst>
          </a:prstGeom>
          <a:solidFill>
            <a:srgbClr val="00882B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defRPr sz="2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New</a:t>
            </a:r>
          </a:p>
        </p:txBody>
      </p:sp>
      <p:pic>
        <p:nvPicPr>
          <p:cNvPr id="1199" name="Screen Shot 2022-04-18 at 16.42.22 .png" descr="Screen Shot 2022-04-18 at 16.42.22 .png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94658" y="660109"/>
            <a:ext cx="8677080" cy="34680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Neoadjuvant Trastuzumab (Preop)"/>
          <p:cNvSpPr txBox="1">
            <a:spLocks noGrp="1"/>
          </p:cNvSpPr>
          <p:nvPr>
            <p:ph type="title"/>
          </p:nvPr>
        </p:nvSpPr>
        <p:spPr>
          <a:xfrm>
            <a:off x="3125164" y="104762"/>
            <a:ext cx="5830974" cy="64807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t>Neoadjuvant Trastuzumab (Preop)</a:t>
            </a:r>
          </a:p>
        </p:txBody>
      </p:sp>
      <p:pic>
        <p:nvPicPr>
          <p:cNvPr id="1202" name="Screen Shot 2022-06-26 at 21.03.58 .png" descr="Screen Shot 2022-06-26 at 21.03.58 .pn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67365" y="920823"/>
            <a:ext cx="8776635" cy="31536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Neoadjuvant Trastuzumab (Preop)"/>
          <p:cNvSpPr txBox="1">
            <a:spLocks noGrp="1"/>
          </p:cNvSpPr>
          <p:nvPr>
            <p:ph type="title"/>
          </p:nvPr>
        </p:nvSpPr>
        <p:spPr>
          <a:xfrm>
            <a:off x="3125164" y="104762"/>
            <a:ext cx="5830974" cy="64807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t>Neoadjuvant Trastuzumab (Preop)</a:t>
            </a:r>
          </a:p>
        </p:txBody>
      </p:sp>
      <p:sp>
        <p:nvSpPr>
          <p:cNvPr id="1207" name="Standard of Care:…"/>
          <p:cNvSpPr txBox="1">
            <a:spLocks noGrp="1"/>
          </p:cNvSpPr>
          <p:nvPr>
            <p:ph type="body" idx="1"/>
          </p:nvPr>
        </p:nvSpPr>
        <p:spPr>
          <a:xfrm>
            <a:off x="620228" y="1103383"/>
            <a:ext cx="7903544" cy="2815159"/>
          </a:xfrm>
          <a:prstGeom prst="rect">
            <a:avLst/>
          </a:prstGeom>
        </p:spPr>
        <p:txBody>
          <a:bodyPr/>
          <a:lstStyle/>
          <a:p>
            <a:pPr marL="200025" indent="-200025">
              <a:spcBef>
                <a:spcPts val="0"/>
              </a:spcBef>
              <a:buChar char="–"/>
              <a:defRPr b="1">
                <a:solidFill>
                  <a:srgbClr val="0433FF"/>
                </a:solidFill>
              </a:defRPr>
            </a:pPr>
            <a:r>
              <a:rPr dirty="0"/>
              <a:t>Standard of Care:</a:t>
            </a:r>
          </a:p>
          <a:p>
            <a:pPr lvl="1">
              <a:spcBef>
                <a:spcPts val="1100"/>
              </a:spcBef>
            </a:pPr>
            <a:r>
              <a:rPr b="1" dirty="0">
                <a:solidFill>
                  <a:srgbClr val="0433FF"/>
                </a:solidFill>
              </a:rPr>
              <a:t>Stage II (or worse) Her2+ cancers</a:t>
            </a:r>
          </a:p>
          <a:p>
            <a:pPr marL="1114425" lvl="2" indent="-200025">
              <a:spcBef>
                <a:spcPts val="0"/>
              </a:spcBef>
              <a:buChar char="–"/>
            </a:pPr>
            <a:r>
              <a:rPr dirty="0">
                <a:latin typeface="ヒラギノ明朝 ProN W3"/>
                <a:ea typeface="ヒラギノ明朝 ProN W3"/>
                <a:cs typeface="ヒラギノ明朝 ProN W3"/>
                <a:sym typeface="ヒラギノ明朝 ProN W3"/>
              </a:rPr>
              <a:t>≧</a:t>
            </a:r>
            <a:r>
              <a:rPr dirty="0"/>
              <a:t>  2 cm (at least T2) or</a:t>
            </a:r>
          </a:p>
          <a:p>
            <a:pPr marL="1114425" lvl="2" indent="-200025">
              <a:spcBef>
                <a:spcPts val="0"/>
              </a:spcBef>
              <a:spcAft>
                <a:spcPts val="2000"/>
              </a:spcAft>
              <a:buChar char="–"/>
            </a:pPr>
            <a:r>
              <a:rPr dirty="0"/>
              <a:t>lymph nodes involved (N1, N2, N3</a:t>
            </a:r>
            <a:r>
              <a:rPr lang="en-CA" dirty="0"/>
              <a:t>)</a:t>
            </a:r>
            <a:endParaRPr dirty="0"/>
          </a:p>
        </p:txBody>
      </p:sp>
    </p:spTree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Complete Responses"/>
          <p:cNvSpPr txBox="1">
            <a:spLocks noGrp="1"/>
          </p:cNvSpPr>
          <p:nvPr>
            <p:ph type="title"/>
          </p:nvPr>
        </p:nvSpPr>
        <p:spPr>
          <a:xfrm>
            <a:off x="3125164" y="104762"/>
            <a:ext cx="5830974" cy="64807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t>Complete Responses</a:t>
            </a:r>
          </a:p>
        </p:txBody>
      </p:sp>
      <p:pic>
        <p:nvPicPr>
          <p:cNvPr id="1212" name="Screen Shot 2022-06-26 at 21.06.07 .png" descr="Screen Shot 2022-06-26 at 21.06.07 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959" y="4476586"/>
            <a:ext cx="2977206" cy="3405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3" name="Screen Shot 2022-06-26 at 21.06.25 .png" descr="Screen Shot 2022-06-26 at 21.06.25 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5164" y="4571884"/>
            <a:ext cx="2059953" cy="2452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4" name="Screen Shot 2022-06-26 at 21.06.38 .png" descr="Screen Shot 2022-06-26 at 21.06.38 .png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01427" y="904496"/>
            <a:ext cx="8408909" cy="32422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Breast Cancers"/>
          <p:cNvSpPr txBox="1">
            <a:spLocks noGrp="1"/>
          </p:cNvSpPr>
          <p:nvPr>
            <p:ph type="title"/>
          </p:nvPr>
        </p:nvSpPr>
        <p:spPr>
          <a:xfrm>
            <a:off x="6302903" y="86174"/>
            <a:ext cx="2739674" cy="508712"/>
          </a:xfrm>
          <a:prstGeom prst="rect">
            <a:avLst/>
          </a:prstGeom>
        </p:spPr>
        <p:txBody>
          <a:bodyPr/>
          <a:lstStyle>
            <a:lvl1pPr algn="r">
              <a:defRPr sz="1700"/>
            </a:lvl1pPr>
          </a:lstStyle>
          <a:p>
            <a:r>
              <a:t>Breast Cancers</a:t>
            </a:r>
          </a:p>
        </p:txBody>
      </p:sp>
      <p:sp>
        <p:nvSpPr>
          <p:cNvPr id="494" name="Statistics Canada 2021"/>
          <p:cNvSpPr txBox="1"/>
          <p:nvPr/>
        </p:nvSpPr>
        <p:spPr>
          <a:xfrm>
            <a:off x="459895" y="4454689"/>
            <a:ext cx="2178731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Statistics Canada 2021</a:t>
            </a:r>
          </a:p>
        </p:txBody>
      </p:sp>
      <p:pic>
        <p:nvPicPr>
          <p:cNvPr id="495" name="415520.jpg" descr="41552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023" y="445192"/>
            <a:ext cx="4965204" cy="3669933"/>
          </a:xfrm>
          <a:prstGeom prst="rect">
            <a:avLst/>
          </a:prstGeom>
          <a:ln w="12700">
            <a:miter lim="400000"/>
          </a:ln>
        </p:spPr>
      </p:pic>
      <p:sp>
        <p:nvSpPr>
          <p:cNvPr id="496" name="Site of origin: invasive cancer…"/>
          <p:cNvSpPr/>
          <p:nvPr/>
        </p:nvSpPr>
        <p:spPr>
          <a:xfrm>
            <a:off x="5624145" y="768114"/>
            <a:ext cx="3418432" cy="349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/>
          <a:p>
            <a:r>
              <a:t>Site of origin: invasive cancer</a:t>
            </a:r>
          </a:p>
          <a:p>
            <a:pPr marL="180473" indent="-180473">
              <a:buSzPct val="100000"/>
              <a:buChar char="•"/>
            </a:pPr>
            <a:r>
              <a:t>Ductal</a:t>
            </a:r>
          </a:p>
          <a:p>
            <a:pPr marL="180473" indent="-180473">
              <a:buSzPct val="100000"/>
              <a:buChar char="•"/>
            </a:pPr>
            <a:r>
              <a:t>Lobular</a:t>
            </a:r>
          </a:p>
          <a:p>
            <a:endParaRPr/>
          </a:p>
          <a:p>
            <a:r>
              <a:t>“Pre cancerous”</a:t>
            </a:r>
          </a:p>
          <a:p>
            <a:pPr marL="180473" indent="-180473">
              <a:buSzPct val="100000"/>
              <a:buChar char="•"/>
            </a:pPr>
            <a:r>
              <a:t>Carcinoma in situ (DCIS, LCIS)</a:t>
            </a:r>
          </a:p>
          <a:p>
            <a:endParaRPr/>
          </a:p>
          <a:p>
            <a:r>
              <a:t>Rarer:</a:t>
            </a:r>
          </a:p>
          <a:p>
            <a:pPr marL="180473" indent="-180473">
              <a:buSzPct val="100000"/>
              <a:buChar char="•"/>
            </a:pPr>
            <a:r>
              <a:t>Adenoid cystic</a:t>
            </a:r>
          </a:p>
          <a:p>
            <a:pPr marL="180473" indent="-180473">
              <a:buSzPct val="100000"/>
              <a:buChar char="•"/>
            </a:pPr>
            <a:r>
              <a:t>Phyllodes</a:t>
            </a:r>
          </a:p>
          <a:p>
            <a:pPr marL="180473" indent="-180473">
              <a:buSzPct val="100000"/>
              <a:buChar char="•"/>
            </a:pPr>
            <a:r>
              <a:t>Metaplastic…</a:t>
            </a:r>
          </a:p>
        </p:txBody>
      </p:sp>
    </p:spTree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Pertuzumab"/>
          <p:cNvSpPr txBox="1">
            <a:spLocks noGrp="1"/>
          </p:cNvSpPr>
          <p:nvPr>
            <p:ph type="title"/>
          </p:nvPr>
        </p:nvSpPr>
        <p:spPr>
          <a:xfrm>
            <a:off x="3125164" y="104762"/>
            <a:ext cx="5830974" cy="64807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t>Pertuzumab</a:t>
            </a:r>
          </a:p>
        </p:txBody>
      </p:sp>
      <p:pic>
        <p:nvPicPr>
          <p:cNvPr id="1219" name="Pertuzumab+and+Trastuzumab-+Complementary+Mechanisms+of+Action.jpg" descr="Pertuzumab+and+Trastuzumab-+Complementary+Mechanisms+of+Action.jpg"/>
          <p:cNvPicPr>
            <a:picLocks noChangeAspect="1"/>
          </p:cNvPicPr>
          <p:nvPr/>
        </p:nvPicPr>
        <p:blipFill>
          <a:blip r:embed="rId3"/>
          <a:srcRect l="10986" t="21277" r="34211" b="33409"/>
          <a:stretch>
            <a:fillRect/>
          </a:stretch>
        </p:blipFill>
        <p:spPr>
          <a:xfrm>
            <a:off x="201303" y="481500"/>
            <a:ext cx="5847718" cy="3626317"/>
          </a:xfrm>
          <a:prstGeom prst="rect">
            <a:avLst/>
          </a:prstGeom>
          <a:ln w="12700">
            <a:miter lim="400000"/>
          </a:ln>
        </p:spPr>
      </p:pic>
      <p:sp>
        <p:nvSpPr>
          <p:cNvPr id="1220" name="Binds to Her2 from “another side”…"/>
          <p:cNvSpPr/>
          <p:nvPr/>
        </p:nvSpPr>
        <p:spPr>
          <a:xfrm>
            <a:off x="6629846" y="592656"/>
            <a:ext cx="2251850" cy="3301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endParaRPr/>
          </a:p>
          <a:p>
            <a:r>
              <a:t>Binds to Her2 from “another side”</a:t>
            </a:r>
          </a:p>
          <a:p>
            <a:endParaRPr/>
          </a:p>
          <a:p>
            <a:endParaRPr/>
          </a:p>
          <a:p>
            <a:r>
              <a:t>Effect synergistic</a:t>
            </a:r>
          </a:p>
        </p:txBody>
      </p:sp>
    </p:spTree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4" name="neoSphere"/>
          <p:cNvSpPr txBox="1">
            <a:spLocks noGrp="1"/>
          </p:cNvSpPr>
          <p:nvPr>
            <p:ph type="title"/>
          </p:nvPr>
        </p:nvSpPr>
        <p:spPr>
          <a:xfrm>
            <a:off x="3125164" y="104762"/>
            <a:ext cx="5830974" cy="64807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t>neoSphere</a:t>
            </a:r>
          </a:p>
        </p:txBody>
      </p:sp>
      <p:pic>
        <p:nvPicPr>
          <p:cNvPr id="1225" name="Screen Shot 2022-06-26 at 21.09.43 .png" descr="Screen Shot 2022-06-26 at 21.09.43 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54" y="4358451"/>
            <a:ext cx="2624942" cy="5569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6" name="Screen Shot 2022-06-26 at 21.10.06 .png" descr="Screen Shot 2022-06-26 at 21.10.06 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1895" y="4673193"/>
            <a:ext cx="2624942" cy="2421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7" name="Screen Shot 2020-03-15 at 21.12.08 .png" descr="Screen Shot 2020-03-15 at 21.12.08 .png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962774" y="846228"/>
            <a:ext cx="7218452" cy="31152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Pertuzumab"/>
          <p:cNvSpPr txBox="1">
            <a:spLocks noGrp="1"/>
          </p:cNvSpPr>
          <p:nvPr>
            <p:ph type="title"/>
          </p:nvPr>
        </p:nvSpPr>
        <p:spPr>
          <a:xfrm>
            <a:off x="3125164" y="104762"/>
            <a:ext cx="5830974" cy="64807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t>Pertuzumab</a:t>
            </a:r>
          </a:p>
        </p:txBody>
      </p:sp>
      <p:sp>
        <p:nvSpPr>
          <p:cNvPr id="1232" name="Not funded outside of Quebec (and Europe, US, Japan)…"/>
          <p:cNvSpPr txBox="1">
            <a:spLocks noGrp="1"/>
          </p:cNvSpPr>
          <p:nvPr>
            <p:ph type="body" idx="1"/>
          </p:nvPr>
        </p:nvSpPr>
        <p:spPr>
          <a:xfrm>
            <a:off x="513520" y="1022463"/>
            <a:ext cx="7903545" cy="2815159"/>
          </a:xfrm>
          <a:prstGeom prst="rect">
            <a:avLst/>
          </a:prstGeom>
        </p:spPr>
        <p:txBody>
          <a:bodyPr/>
          <a:lstStyle/>
          <a:p>
            <a:pPr marL="200025" indent="-200025">
              <a:spcBef>
                <a:spcPts val="1000"/>
              </a:spcBef>
              <a:buChar char="–"/>
            </a:pPr>
            <a:r>
              <a:t>Not </a:t>
            </a:r>
            <a:r>
              <a:rPr b="1">
                <a:solidFill>
                  <a:srgbClr val="0433FF"/>
                </a:solidFill>
              </a:rPr>
              <a:t>funded</a:t>
            </a:r>
            <a:r>
              <a:t> outside of Quebec (and Europe, US, Japan)</a:t>
            </a:r>
          </a:p>
          <a:p>
            <a:pPr marL="200025" indent="-200025">
              <a:spcBef>
                <a:spcPts val="1000"/>
              </a:spcBef>
              <a:buChar char="–"/>
            </a:pPr>
            <a:r>
              <a:t>Complex discussion</a:t>
            </a:r>
          </a:p>
          <a:p>
            <a:pPr marL="200025" indent="-200025">
              <a:spcBef>
                <a:spcPts val="1000"/>
              </a:spcBef>
              <a:buChar char="–"/>
            </a:pPr>
            <a:r>
              <a:rPr b="1">
                <a:solidFill>
                  <a:srgbClr val="0433FF"/>
                </a:solidFill>
              </a:rPr>
              <a:t>Most docs</a:t>
            </a:r>
            <a:r>
              <a:t> would like to add to preop chemo</a:t>
            </a:r>
          </a:p>
          <a:p>
            <a:pPr lvl="1">
              <a:spcBef>
                <a:spcPts val="1000"/>
              </a:spcBef>
            </a:pPr>
            <a:r>
              <a:t>better chance of </a:t>
            </a:r>
            <a:r>
              <a:rPr b="1">
                <a:solidFill>
                  <a:srgbClr val="0433FF"/>
                </a:solidFill>
              </a:rPr>
              <a:t>complete</a:t>
            </a:r>
            <a:r>
              <a:t> </a:t>
            </a:r>
            <a:r>
              <a:rPr b="1">
                <a:solidFill>
                  <a:srgbClr val="0433FF"/>
                </a:solidFill>
              </a:rPr>
              <a:t>response</a:t>
            </a:r>
            <a:r>
              <a:t> (15% higher)</a:t>
            </a:r>
          </a:p>
          <a:p>
            <a:pPr marL="1114425" lvl="2" indent="-200025">
              <a:spcBef>
                <a:spcPts val="1000"/>
              </a:spcBef>
              <a:buChar char="–"/>
            </a:pPr>
            <a:r>
              <a:t>better chance of lumpectomy vs mastectomy</a:t>
            </a:r>
          </a:p>
          <a:p>
            <a:pPr lvl="1">
              <a:spcBef>
                <a:spcPts val="1000"/>
              </a:spcBef>
            </a:pPr>
            <a:r>
              <a:t>few side effects (diarrhea for some)</a:t>
            </a:r>
          </a:p>
          <a:p>
            <a:pPr lvl="1">
              <a:spcBef>
                <a:spcPts val="1000"/>
              </a:spcBef>
            </a:pPr>
            <a:r>
              <a:t>less likely to need more intensive preventive treatment postop</a:t>
            </a:r>
          </a:p>
        </p:txBody>
      </p:sp>
    </p:spTree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KATHERINE: Stronger Postop Rx"/>
          <p:cNvSpPr txBox="1">
            <a:spLocks noGrp="1"/>
          </p:cNvSpPr>
          <p:nvPr>
            <p:ph type="title"/>
          </p:nvPr>
        </p:nvSpPr>
        <p:spPr>
          <a:xfrm>
            <a:off x="3125164" y="104762"/>
            <a:ext cx="5830974" cy="64807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t>KATHERINE: Stronger Postop Rx</a:t>
            </a:r>
          </a:p>
        </p:txBody>
      </p:sp>
      <p:sp>
        <p:nvSpPr>
          <p:cNvPr id="1237" name="Leftover cancer at surgery = stubborn element of disease…"/>
          <p:cNvSpPr txBox="1">
            <a:spLocks noGrp="1"/>
          </p:cNvSpPr>
          <p:nvPr>
            <p:ph type="body" sz="quarter" idx="1"/>
          </p:nvPr>
        </p:nvSpPr>
        <p:spPr>
          <a:xfrm>
            <a:off x="6258665" y="1371634"/>
            <a:ext cx="2697473" cy="2815159"/>
          </a:xfrm>
          <a:prstGeom prst="rect">
            <a:avLst/>
          </a:prstGeom>
        </p:spPr>
        <p:txBody>
          <a:bodyPr/>
          <a:lstStyle/>
          <a:p>
            <a:pPr marL="200024" indent="-200024">
              <a:spcBef>
                <a:spcPts val="0"/>
              </a:spcBef>
              <a:buChar char="–"/>
              <a:defRPr sz="1600"/>
            </a:pPr>
            <a:r>
              <a:rPr b="1">
                <a:solidFill>
                  <a:srgbClr val="0433FF"/>
                </a:solidFill>
              </a:rPr>
              <a:t>Leftover</a:t>
            </a:r>
            <a:r>
              <a:t> cancer at surgery = stubborn element of disease</a:t>
            </a:r>
          </a:p>
          <a:p>
            <a:pPr lvl="1">
              <a:spcBef>
                <a:spcPts val="2000"/>
              </a:spcBef>
              <a:defRPr sz="1600"/>
            </a:pPr>
            <a:r>
              <a:t>higher risk of future relapse (usually incurable)</a:t>
            </a:r>
          </a:p>
        </p:txBody>
      </p:sp>
      <p:pic>
        <p:nvPicPr>
          <p:cNvPr id="1238" name="Screenshot 2023-08-27 at 20.08.07.png" descr="Screenshot 2023-08-27 at 20.08.07.pn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30461" y="808467"/>
            <a:ext cx="5501086" cy="3225126"/>
          </a:xfrm>
          <a:prstGeom prst="rect">
            <a:avLst/>
          </a:prstGeom>
          <a:ln w="12700">
            <a:miter lim="400000"/>
          </a:ln>
        </p:spPr>
      </p:pic>
      <p:sp>
        <p:nvSpPr>
          <p:cNvPr id="1239" name="Rectangle"/>
          <p:cNvSpPr/>
          <p:nvPr/>
        </p:nvSpPr>
        <p:spPr>
          <a:xfrm>
            <a:off x="4988665" y="808467"/>
            <a:ext cx="942882" cy="237491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Trastuzumab-Emtansine (T-DM1)"/>
          <p:cNvSpPr txBox="1">
            <a:spLocks noGrp="1"/>
          </p:cNvSpPr>
          <p:nvPr>
            <p:ph type="title"/>
          </p:nvPr>
        </p:nvSpPr>
        <p:spPr>
          <a:xfrm>
            <a:off x="3125164" y="104762"/>
            <a:ext cx="5830974" cy="64807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t>Trastuzumab-Emtansine (T-DM1)</a:t>
            </a:r>
          </a:p>
        </p:txBody>
      </p:sp>
      <p:sp>
        <p:nvSpPr>
          <p:cNvPr id="1244" name="Text Box 13"/>
          <p:cNvSpPr txBox="1"/>
          <p:nvPr/>
        </p:nvSpPr>
        <p:spPr>
          <a:xfrm>
            <a:off x="5516086" y="3456811"/>
            <a:ext cx="2407921" cy="425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spAutoFit/>
          </a:bodyPr>
          <a:lstStyle/>
          <a:p>
            <a:pPr algn="ctr" defTabSz="342900">
              <a:defRPr sz="15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T-DM1</a:t>
            </a:r>
            <a:endParaRPr sz="2400">
              <a:latin typeface="+mn-lt"/>
              <a:ea typeface="+mn-ea"/>
              <a:cs typeface="+mn-cs"/>
              <a:sym typeface="Calibri"/>
            </a:endParaRPr>
          </a:p>
          <a:p>
            <a:pPr algn="ctr" defTabSz="342900">
              <a:defRPr sz="14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average drug:antibody ratio ≅3.5:1</a:t>
            </a:r>
          </a:p>
        </p:txBody>
      </p:sp>
      <p:pic>
        <p:nvPicPr>
          <p:cNvPr id="1245" name="Picture 34" descr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1346" y="1468513"/>
            <a:ext cx="2057401" cy="1906129"/>
          </a:xfrm>
          <a:prstGeom prst="rect">
            <a:avLst/>
          </a:prstGeom>
          <a:ln w="19050">
            <a:solidFill>
              <a:srgbClr val="254383"/>
            </a:solidFill>
            <a:miter/>
          </a:ln>
        </p:spPr>
      </p:pic>
      <p:graphicFrame>
        <p:nvGraphicFramePr>
          <p:cNvPr id="1246" name="Table 4"/>
          <p:cNvGraphicFramePr/>
          <p:nvPr/>
        </p:nvGraphicFramePr>
        <p:xfrm>
          <a:off x="1219993" y="907163"/>
          <a:ext cx="3312159" cy="741680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33121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vl="1" indent="0" algn="ctr">
                        <a:defRPr sz="1800">
                          <a:latin typeface="Arial Narrow"/>
                          <a:ea typeface="Arial Narrow"/>
                          <a:cs typeface="Arial Narrow"/>
                          <a:sym typeface="Arial Narrow"/>
                        </a:defRPr>
                      </a:pPr>
                      <a:r>
                        <a:t>Target expression: HER2</a:t>
                      </a:r>
                    </a:p>
                  </a:txBody>
                  <a:tcPr marL="45720" marR="45720" horzOverflow="overflow">
                    <a:lnL w="19050">
                      <a:solidFill>
                        <a:srgbClr val="254383"/>
                      </a:solidFill>
                    </a:lnL>
                    <a:lnR w="19050">
                      <a:solidFill>
                        <a:srgbClr val="254383"/>
                      </a:solidFill>
                    </a:lnR>
                    <a:lnT w="19050">
                      <a:solidFill>
                        <a:srgbClr val="254383"/>
                      </a:solidFill>
                    </a:lnT>
                    <a:lnB w="19050">
                      <a:solidFill>
                        <a:srgbClr val="254383"/>
                      </a:solidFill>
                    </a:lnB>
                    <a:solidFill>
                      <a:srgbClr val="2543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Monoclonal antibody: Trastuzumab</a:t>
                      </a:r>
                    </a:p>
                  </a:txBody>
                  <a:tcPr marL="45720" marR="45720" horzOverflow="overflow">
                    <a:lnL w="19050">
                      <a:solidFill>
                        <a:srgbClr val="254383"/>
                      </a:solidFill>
                    </a:lnL>
                    <a:lnR w="19050">
                      <a:solidFill>
                        <a:srgbClr val="254383"/>
                      </a:solidFill>
                    </a:lnR>
                    <a:lnT w="19050">
                      <a:solidFill>
                        <a:srgbClr val="254383"/>
                      </a:solidFill>
                    </a:lnT>
                    <a:lnB w="19050">
                      <a:solidFill>
                        <a:srgbClr val="254383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247" name="Table 27"/>
          <p:cNvGraphicFramePr/>
          <p:nvPr/>
        </p:nvGraphicFramePr>
        <p:xfrm>
          <a:off x="1219993" y="2050788"/>
          <a:ext cx="3312159" cy="741680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33121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vl="1" indent="0" algn="ctr">
                        <a:defRPr sz="1800">
                          <a:latin typeface="Arial Narrow"/>
                          <a:ea typeface="Arial Narrow"/>
                          <a:cs typeface="Arial Narrow"/>
                          <a:sym typeface="Arial Narrow"/>
                        </a:defRPr>
                      </a:pPr>
                      <a:r>
                        <a:t>Cytotoxic agent: DM1</a:t>
                      </a:r>
                    </a:p>
                  </a:txBody>
                  <a:tcPr marL="45720" marR="45720" horzOverflow="overflow">
                    <a:lnL w="19050">
                      <a:solidFill>
                        <a:srgbClr val="254383"/>
                      </a:solidFill>
                    </a:lnL>
                    <a:lnR w="19050">
                      <a:solidFill>
                        <a:srgbClr val="254383"/>
                      </a:solidFill>
                    </a:lnR>
                    <a:lnT w="19050">
                      <a:solidFill>
                        <a:srgbClr val="254383"/>
                      </a:solidFill>
                    </a:lnT>
                    <a:lnB w="19050">
                      <a:solidFill>
                        <a:srgbClr val="254383"/>
                      </a:solidFill>
                    </a:lnB>
                    <a:solidFill>
                      <a:srgbClr val="2543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defTabSz="342900">
                        <a:spcBef>
                          <a:spcPts val="300"/>
                        </a:spcBef>
                        <a:defRPr sz="1800"/>
                      </a:pPr>
                      <a:r>
                        <a:rPr sz="16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Highly potent cytotoxic agent</a:t>
                      </a:r>
                    </a:p>
                  </a:txBody>
                  <a:tcPr marL="45720" marR="45720" horzOverflow="overflow">
                    <a:lnL w="19050">
                      <a:solidFill>
                        <a:srgbClr val="254383"/>
                      </a:solidFill>
                    </a:lnL>
                    <a:lnR w="19050">
                      <a:solidFill>
                        <a:srgbClr val="254383"/>
                      </a:solidFill>
                    </a:lnR>
                    <a:lnT w="19050">
                      <a:solidFill>
                        <a:srgbClr val="254383"/>
                      </a:solidFill>
                    </a:lnT>
                    <a:lnB w="19050">
                      <a:solidFill>
                        <a:srgbClr val="254383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248" name="Table 28"/>
          <p:cNvGraphicFramePr/>
          <p:nvPr/>
        </p:nvGraphicFramePr>
        <p:xfrm>
          <a:off x="1219993" y="3194413"/>
          <a:ext cx="3312159" cy="741680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33121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vl="1" algn="ctr" defTabSz="342900">
                        <a:defRPr sz="1800">
                          <a:latin typeface="Arial Narrow"/>
                          <a:ea typeface="Arial Narrow"/>
                          <a:cs typeface="Arial Narrow"/>
                          <a:sym typeface="Arial Narrow"/>
                        </a:defRPr>
                      </a:pPr>
                      <a:r>
                        <a:t>Linker: MCC</a:t>
                      </a:r>
                    </a:p>
                  </a:txBody>
                  <a:tcPr marL="45720" marR="45720" horzOverflow="overflow">
                    <a:lnL w="19050">
                      <a:solidFill>
                        <a:srgbClr val="254383"/>
                      </a:solidFill>
                    </a:lnL>
                    <a:lnR w="19050">
                      <a:solidFill>
                        <a:srgbClr val="254383"/>
                      </a:solidFill>
                    </a:lnR>
                    <a:lnT w="19050">
                      <a:solidFill>
                        <a:srgbClr val="254383"/>
                      </a:solidFill>
                    </a:lnT>
                    <a:lnB w="19050">
                      <a:solidFill>
                        <a:srgbClr val="254383"/>
                      </a:solidFill>
                    </a:lnB>
                    <a:solidFill>
                      <a:srgbClr val="2543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defTabSz="342900">
                        <a:defRPr sz="1800"/>
                      </a:pPr>
                      <a:r>
                        <a:rPr sz="16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Systemically stable</a:t>
                      </a:r>
                    </a:p>
                  </a:txBody>
                  <a:tcPr marL="45720" marR="45720" horzOverflow="overflow">
                    <a:lnL w="19050">
                      <a:solidFill>
                        <a:srgbClr val="254383"/>
                      </a:solidFill>
                    </a:lnL>
                    <a:lnR w="19050">
                      <a:solidFill>
                        <a:srgbClr val="254383"/>
                      </a:solidFill>
                    </a:lnR>
                    <a:lnT w="19050">
                      <a:solidFill>
                        <a:srgbClr val="254383"/>
                      </a:solidFill>
                    </a:lnT>
                    <a:lnB w="19050">
                      <a:solidFill>
                        <a:srgbClr val="254383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49" name="Freeform 5"/>
          <p:cNvSpPr/>
          <p:nvPr/>
        </p:nvSpPr>
        <p:spPr>
          <a:xfrm>
            <a:off x="4538894" y="1253248"/>
            <a:ext cx="300283" cy="23164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cubicBezTo>
                  <a:pt x="21324" y="7200"/>
                  <a:pt x="21048" y="14400"/>
                  <a:pt x="20773" y="21600"/>
                </a:cubicBezTo>
                <a:lnTo>
                  <a:pt x="86" y="21600"/>
                </a:lnTo>
              </a:path>
            </a:pathLst>
          </a:custGeom>
          <a:ln w="19050">
            <a:solidFill>
              <a:srgbClr val="254383"/>
            </a:solidFill>
          </a:ln>
        </p:spPr>
        <p:txBody>
          <a:bodyPr lIns="45719" rIns="45719" anchor="ctr"/>
          <a:lstStyle/>
          <a:p>
            <a:pPr algn="ctr">
              <a:defRPr>
                <a:latin typeface="Arial Narrow"/>
                <a:ea typeface="Arial Narrow"/>
                <a:cs typeface="Arial Narrow"/>
                <a:sym typeface="Arial Narrow"/>
              </a:defRPr>
            </a:pPr>
            <a:endParaRPr/>
          </a:p>
        </p:txBody>
      </p:sp>
      <p:sp>
        <p:nvSpPr>
          <p:cNvPr id="1250" name="Freeform 6"/>
          <p:cNvSpPr/>
          <p:nvPr/>
        </p:nvSpPr>
        <p:spPr>
          <a:xfrm flipV="1">
            <a:off x="4532153" y="2412758"/>
            <a:ext cx="1149097" cy="3176"/>
          </a:xfrm>
          <a:prstGeom prst="line">
            <a:avLst/>
          </a:prstGeom>
          <a:ln w="19050">
            <a:solidFill>
              <a:srgbClr val="254383"/>
            </a:solidFill>
            <a:tailEnd type="triangle"/>
          </a:ln>
        </p:spPr>
        <p:txBody>
          <a:bodyPr lIns="45719" rIns="45719"/>
          <a:lstStyle/>
          <a:p>
            <a:pPr>
              <a:defRPr>
                <a:latin typeface="Arial Narrow"/>
                <a:ea typeface="Arial Narrow"/>
                <a:cs typeface="Arial Narrow"/>
                <a:sym typeface="Arial Narrow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" name="KATHERINE: Stronger Postop Rx"/>
          <p:cNvSpPr txBox="1">
            <a:spLocks noGrp="1"/>
          </p:cNvSpPr>
          <p:nvPr>
            <p:ph type="title"/>
          </p:nvPr>
        </p:nvSpPr>
        <p:spPr>
          <a:xfrm>
            <a:off x="3125164" y="104762"/>
            <a:ext cx="5830974" cy="64807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t>KATHERINE: Stronger Postop Rx</a:t>
            </a:r>
          </a:p>
        </p:txBody>
      </p:sp>
      <p:pic>
        <p:nvPicPr>
          <p:cNvPr id="1255" name="Screen Shot 2022-06-26 at 21.34.28 .png" descr="Screen Shot 2022-06-26 at 21.34.28 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43" y="4473034"/>
            <a:ext cx="3964786" cy="4141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6" name="Screen Shot 2022-06-26 at 21.34.39 .png" descr="Screen Shot 2022-06-26 at 21.34.39 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3028" y="4695930"/>
            <a:ext cx="2943632" cy="1912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7" name="Screen Shot 2022-06-26 at 21.35.10 .png" descr="Screen Shot 2022-06-26 at 21.35.10 .png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15832" y="940263"/>
            <a:ext cx="8267177" cy="31559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PND:  Trastuzumab-Deruxtecan…"/>
          <p:cNvSpPr txBox="1">
            <a:spLocks noGrp="1"/>
          </p:cNvSpPr>
          <p:nvPr>
            <p:ph type="title"/>
          </p:nvPr>
        </p:nvSpPr>
        <p:spPr>
          <a:xfrm>
            <a:off x="4723609" y="170265"/>
            <a:ext cx="4420391" cy="648072"/>
          </a:xfrm>
          <a:prstGeom prst="rect">
            <a:avLst/>
          </a:prstGeom>
        </p:spPr>
        <p:txBody>
          <a:bodyPr/>
          <a:lstStyle/>
          <a:p>
            <a:pPr>
              <a:defRPr sz="1900"/>
            </a:pPr>
            <a:r>
              <a:t>PND:  Trastuzumab-Deruxtecan</a:t>
            </a:r>
          </a:p>
          <a:p>
            <a:pPr>
              <a:defRPr sz="1900"/>
            </a:pPr>
            <a:r>
              <a:t>T-DxD in Clinical Trials</a:t>
            </a:r>
          </a:p>
        </p:txBody>
      </p:sp>
      <p:pic>
        <p:nvPicPr>
          <p:cNvPr id="1262" name="Picture 2" descr="Picture 2"/>
          <p:cNvPicPr>
            <a:picLocks/>
          </p:cNvPicPr>
          <p:nvPr/>
        </p:nvPicPr>
        <p:blipFill>
          <a:blip r:embed="rId3"/>
          <a:srcRect t="4274" b="26707"/>
          <a:stretch>
            <a:fillRect/>
          </a:stretch>
        </p:blipFill>
        <p:spPr>
          <a:xfrm>
            <a:off x="424446" y="904728"/>
            <a:ext cx="8771296" cy="33341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Neratinib: EXTRA Treatment?"/>
          <p:cNvSpPr txBox="1">
            <a:spLocks noGrp="1"/>
          </p:cNvSpPr>
          <p:nvPr>
            <p:ph type="title"/>
          </p:nvPr>
        </p:nvSpPr>
        <p:spPr>
          <a:xfrm>
            <a:off x="3125164" y="104762"/>
            <a:ext cx="5830974" cy="64807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t>Neratinib: EXTRA Treatment?</a:t>
            </a:r>
          </a:p>
        </p:txBody>
      </p:sp>
      <p:sp>
        <p:nvSpPr>
          <p:cNvPr id="1267" name="Neratinib: pill (small molecule) that blocks Her2 signalling…"/>
          <p:cNvSpPr txBox="1">
            <a:spLocks noGrp="1"/>
          </p:cNvSpPr>
          <p:nvPr>
            <p:ph type="body" idx="1"/>
          </p:nvPr>
        </p:nvSpPr>
        <p:spPr>
          <a:xfrm>
            <a:off x="834579" y="1331173"/>
            <a:ext cx="7903545" cy="2815159"/>
          </a:xfrm>
          <a:prstGeom prst="rect">
            <a:avLst/>
          </a:prstGeom>
        </p:spPr>
        <p:txBody>
          <a:bodyPr/>
          <a:lstStyle/>
          <a:p>
            <a:pPr marL="200024" indent="-200024">
              <a:spcBef>
                <a:spcPts val="0"/>
              </a:spcBef>
              <a:buChar char="–"/>
              <a:defRPr sz="1700"/>
            </a:pPr>
            <a:r>
              <a:rPr b="1" dirty="0">
                <a:solidFill>
                  <a:srgbClr val="0433FF"/>
                </a:solidFill>
              </a:rPr>
              <a:t>Neratinib:</a:t>
            </a:r>
            <a:r>
              <a:rPr dirty="0"/>
              <a:t> pill (small molecule) that blocks Her2 </a:t>
            </a:r>
            <a:r>
              <a:rPr dirty="0" err="1"/>
              <a:t>signalling</a:t>
            </a:r>
            <a:endParaRPr dirty="0"/>
          </a:p>
          <a:p>
            <a:pPr lvl="1">
              <a:spcBef>
                <a:spcPts val="0"/>
              </a:spcBef>
              <a:defRPr sz="1700"/>
            </a:pPr>
            <a:r>
              <a:rPr dirty="0"/>
              <a:t>6 pills/day for additional one year</a:t>
            </a:r>
          </a:p>
          <a:p>
            <a:pPr lvl="1">
              <a:spcBef>
                <a:spcPts val="0"/>
              </a:spcBef>
              <a:spcAft>
                <a:spcPts val="2000"/>
              </a:spcAft>
              <a:defRPr sz="1700"/>
            </a:pPr>
            <a:r>
              <a:rPr dirty="0"/>
              <a:t>side effects:  mostly diarrhea</a:t>
            </a:r>
          </a:p>
          <a:p>
            <a:pPr marL="200024" indent="-200024">
              <a:spcBef>
                <a:spcPts val="0"/>
              </a:spcBef>
              <a:buChar char="–"/>
              <a:defRPr sz="1700" b="1">
                <a:solidFill>
                  <a:srgbClr val="0433FF"/>
                </a:solidFill>
              </a:defRPr>
            </a:pPr>
            <a:r>
              <a:rPr dirty="0"/>
              <a:t>EXTENET trial:</a:t>
            </a:r>
          </a:p>
          <a:p>
            <a:pPr lvl="1">
              <a:spcBef>
                <a:spcPts val="0"/>
              </a:spcBef>
              <a:defRPr sz="1700"/>
            </a:pPr>
            <a:r>
              <a:rPr dirty="0"/>
              <a:t>small additional benefit possible in high risk patients</a:t>
            </a:r>
          </a:p>
        </p:txBody>
      </p:sp>
    </p:spTree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Neratinib: EXTRA Treatment?"/>
          <p:cNvSpPr txBox="1">
            <a:spLocks noGrp="1"/>
          </p:cNvSpPr>
          <p:nvPr>
            <p:ph type="title"/>
          </p:nvPr>
        </p:nvSpPr>
        <p:spPr>
          <a:xfrm>
            <a:off x="3125164" y="104762"/>
            <a:ext cx="5830974" cy="64807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t>Neratinib: EXTRA Treatment?</a:t>
            </a:r>
          </a:p>
        </p:txBody>
      </p:sp>
      <p:pic>
        <p:nvPicPr>
          <p:cNvPr id="1272" name="Screen Shot 2022-06-26 at 21.41.47 .png" descr="Screen Shot 2022-06-26 at 21.41.47 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48" y="4377609"/>
            <a:ext cx="2204378" cy="5303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3" name="Screen Shot 2022-06-26 at 21.43.09 .png" descr="Screen Shot 2022-06-26 at 21.43.09 .pn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13297" y="863917"/>
            <a:ext cx="5918655" cy="3312586"/>
          </a:xfrm>
          <a:prstGeom prst="rect">
            <a:avLst/>
          </a:prstGeom>
          <a:ln w="12700">
            <a:miter lim="400000"/>
          </a:ln>
        </p:spPr>
      </p:pic>
      <p:sp>
        <p:nvSpPr>
          <p:cNvPr id="1274" name="Benefit in HR+ Her2+ patients"/>
          <p:cNvSpPr txBox="1"/>
          <p:nvPr/>
        </p:nvSpPr>
        <p:spPr>
          <a:xfrm>
            <a:off x="1823271" y="2200910"/>
            <a:ext cx="2852364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Benefit in HR+ Her2+ patients</a:t>
            </a:r>
          </a:p>
        </p:txBody>
      </p:sp>
      <p:sp>
        <p:nvSpPr>
          <p:cNvPr id="1275" name="Funded “free” for now…"/>
          <p:cNvSpPr/>
          <p:nvPr/>
        </p:nvSpPr>
        <p:spPr>
          <a:xfrm>
            <a:off x="6629846" y="592656"/>
            <a:ext cx="2251850" cy="3301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endParaRPr/>
          </a:p>
          <a:p>
            <a:r>
              <a:t>Funded “free” for now</a:t>
            </a:r>
          </a:p>
          <a:p>
            <a:endParaRPr/>
          </a:p>
          <a:p>
            <a:r>
              <a:t>Not govt funded</a:t>
            </a:r>
          </a:p>
          <a:p>
            <a:r>
              <a:t>Consider in node+ pts and/or lack of complete response to preop treatment</a:t>
            </a:r>
          </a:p>
        </p:txBody>
      </p:sp>
    </p:spTree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9" name="Medicine5.jpg" descr="Medicine5.jpg"/>
          <p:cNvPicPr>
            <a:picLocks/>
          </p:cNvPicPr>
          <p:nvPr/>
        </p:nvPicPr>
        <p:blipFill>
          <a:blip r:embed="rId2"/>
          <a:srcRect t="21838" b="21838"/>
          <a:stretch>
            <a:fillRect/>
          </a:stretch>
        </p:blipFill>
        <p:spPr>
          <a:xfrm>
            <a:off x="0" y="0"/>
            <a:ext cx="9144084" cy="5150187"/>
          </a:xfrm>
          <a:prstGeom prst="rect">
            <a:avLst/>
          </a:prstGeom>
          <a:ln w="12700">
            <a:miter lim="400000"/>
          </a:ln>
        </p:spPr>
      </p:pic>
      <p:sp>
        <p:nvSpPr>
          <p:cNvPr id="1280" name="Rectangle"/>
          <p:cNvSpPr/>
          <p:nvPr/>
        </p:nvSpPr>
        <p:spPr>
          <a:xfrm>
            <a:off x="2465765" y="1267808"/>
            <a:ext cx="6678236" cy="1789996"/>
          </a:xfrm>
          <a:prstGeom prst="rect">
            <a:avLst/>
          </a:prstGeom>
          <a:solidFill>
            <a:srgbClr val="000000">
              <a:alpha val="75000"/>
            </a:srgbClr>
          </a:solidFill>
          <a:ln w="12700">
            <a:miter lim="400000"/>
          </a:ln>
        </p:spPr>
        <p:txBody>
          <a:bodyPr lIns="34289" tIns="34289" rIns="34289" bIns="34289"/>
          <a:lstStyle/>
          <a:p>
            <a:pPr algn="r" defTabSz="685800"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1281" name="Triple Negative Breast Cancer…"/>
          <p:cNvSpPr txBox="1"/>
          <p:nvPr/>
        </p:nvSpPr>
        <p:spPr>
          <a:xfrm>
            <a:off x="2623355" y="1407940"/>
            <a:ext cx="5986424" cy="1509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 anchor="ctr">
            <a:spAutoFit/>
          </a:bodyPr>
          <a:lstStyle/>
          <a:p>
            <a:pPr defTabSz="685800">
              <a:defRPr b="1">
                <a:solidFill>
                  <a:srgbClr val="FFFB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Triple Negative Breast Cancer</a:t>
            </a:r>
          </a:p>
          <a:p>
            <a:pPr defTabSz="685800"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596900" indent="-266700" defTabSz="685800">
              <a:buClr>
                <a:srgbClr val="FFFFFF"/>
              </a:buClr>
              <a:buSzPct val="100000"/>
              <a:buChar char="๏"/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Chemotherapy</a:t>
            </a:r>
          </a:p>
          <a:p>
            <a:pPr marL="596900" indent="-266700" defTabSz="685800">
              <a:buClr>
                <a:srgbClr val="FFFFFF"/>
              </a:buClr>
              <a:buSzPct val="100000"/>
              <a:buChar char="๏"/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Immunotherapy</a:t>
            </a:r>
          </a:p>
          <a:p>
            <a:pPr marL="596900" indent="-266700" defTabSz="685800">
              <a:buClr>
                <a:srgbClr val="FFFFFF"/>
              </a:buClr>
              <a:buSzPct val="100000"/>
              <a:buChar char="๏"/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BRCA mutations:  Olaparib</a:t>
            </a:r>
          </a:p>
        </p:txBody>
      </p:sp>
      <p:sp>
        <p:nvSpPr>
          <p:cNvPr id="1282" name="Rectangle"/>
          <p:cNvSpPr/>
          <p:nvPr/>
        </p:nvSpPr>
        <p:spPr>
          <a:xfrm>
            <a:off x="2350382" y="1267808"/>
            <a:ext cx="117766" cy="1789996"/>
          </a:xfrm>
          <a:prstGeom prst="rect">
            <a:avLst/>
          </a:prstGeom>
          <a:solidFill>
            <a:srgbClr val="2F1A45"/>
          </a:solidFill>
          <a:ln w="12700">
            <a:miter lim="400000"/>
          </a:ln>
        </p:spPr>
        <p:txBody>
          <a:bodyPr lIns="34289" tIns="34289" rIns="34289" bIns="34289"/>
          <a:lstStyle/>
          <a:p>
            <a:pPr algn="r" defTabSz="685800">
              <a:defRPr>
                <a:solidFill>
                  <a:srgbClr val="A69C95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1283" name="Rectangle"/>
          <p:cNvSpPr/>
          <p:nvPr/>
        </p:nvSpPr>
        <p:spPr>
          <a:xfrm>
            <a:off x="5152" y="4293082"/>
            <a:ext cx="9133697" cy="850289"/>
          </a:xfrm>
          <a:prstGeom prst="rect">
            <a:avLst/>
          </a:prstGeom>
          <a:solidFill>
            <a:srgbClr val="000000">
              <a:alpha val="75000"/>
            </a:srgbClr>
          </a:solidFill>
          <a:ln w="12700">
            <a:miter lim="400000"/>
          </a:ln>
        </p:spPr>
        <p:txBody>
          <a:bodyPr lIns="34289" tIns="34289" rIns="34289" bIns="34289"/>
          <a:lstStyle/>
          <a:p>
            <a:pPr algn="r" defTabSz="685800"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1284" name="Rectangle"/>
          <p:cNvSpPr txBox="1"/>
          <p:nvPr/>
        </p:nvSpPr>
        <p:spPr>
          <a:xfrm>
            <a:off x="5152" y="3994521"/>
            <a:ext cx="9117028" cy="478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/>
          <a:lstStyle>
            <a:lvl1pPr algn="r" defTabSz="685800">
              <a:defRPr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 </a:t>
            </a:r>
          </a:p>
        </p:txBody>
      </p:sp>
      <p:pic>
        <p:nvPicPr>
          <p:cNvPr id="1285" name="uOttawa_HOR_WHITE.png" descr="uOttawa_HOR_WHIT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3173" y="4676286"/>
            <a:ext cx="1231213" cy="3293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6" name="top.png" descr="top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1" y="-51675"/>
            <a:ext cx="9107370" cy="3827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Invasive Breast Cancers"/>
          <p:cNvSpPr txBox="1">
            <a:spLocks noGrp="1"/>
          </p:cNvSpPr>
          <p:nvPr>
            <p:ph type="title"/>
          </p:nvPr>
        </p:nvSpPr>
        <p:spPr>
          <a:xfrm>
            <a:off x="6097369" y="86174"/>
            <a:ext cx="2945208" cy="50871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r" defTabSz="672084">
              <a:defRPr sz="1666"/>
            </a:lvl1pPr>
          </a:lstStyle>
          <a:p>
            <a:r>
              <a:t>Invasive Breast Cancers</a:t>
            </a:r>
          </a:p>
        </p:txBody>
      </p:sp>
      <p:sp>
        <p:nvSpPr>
          <p:cNvPr id="501" name="Statistics Canada 2021"/>
          <p:cNvSpPr txBox="1"/>
          <p:nvPr/>
        </p:nvSpPr>
        <p:spPr>
          <a:xfrm>
            <a:off x="459895" y="4454689"/>
            <a:ext cx="2178731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Statistics Canada 2021</a:t>
            </a:r>
          </a:p>
        </p:txBody>
      </p:sp>
      <p:pic>
        <p:nvPicPr>
          <p:cNvPr id="502" name="ER positive.jpg" descr="ER positiv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103" y="470131"/>
            <a:ext cx="2366892" cy="1768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503" name="lightbox_c5761260d0bc11ea9a85ebfffcb50a08-ER-PgR-receptor-positivity.png" descr="lightbox_c5761260d0bc11ea9a85ebfffcb50a08-ER-PgR-receptor-positivity.png"/>
          <p:cNvPicPr>
            <a:picLocks noChangeAspect="1"/>
          </p:cNvPicPr>
          <p:nvPr/>
        </p:nvPicPr>
        <p:blipFill>
          <a:blip r:embed="rId4"/>
          <a:srcRect l="46062" t="12203" b="3505"/>
          <a:stretch>
            <a:fillRect/>
          </a:stretch>
        </p:blipFill>
        <p:spPr>
          <a:xfrm>
            <a:off x="2638625" y="470131"/>
            <a:ext cx="2320995" cy="1768230"/>
          </a:xfrm>
          <a:prstGeom prst="rect">
            <a:avLst/>
          </a:prstGeom>
          <a:ln w="12700">
            <a:miter lim="400000"/>
          </a:ln>
        </p:spPr>
      </p:pic>
      <p:sp>
        <p:nvSpPr>
          <p:cNvPr id="504" name="ER"/>
          <p:cNvSpPr txBox="1"/>
          <p:nvPr/>
        </p:nvSpPr>
        <p:spPr>
          <a:xfrm>
            <a:off x="164453" y="1950317"/>
            <a:ext cx="274004" cy="281940"/>
          </a:xfrm>
          <a:prstGeom prst="rect">
            <a:avLst/>
          </a:prstGeom>
          <a:solidFill>
            <a:srgbClr val="CBCBCB"/>
          </a:solidFill>
          <a:ln w="127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r>
              <a:t>ER</a:t>
            </a:r>
          </a:p>
        </p:txBody>
      </p:sp>
      <p:pic>
        <p:nvPicPr>
          <p:cNvPr id="505" name="breast-cancer-ihc-her2-4b5.jpg" descr="breast-cancer-ihc-her2-4b5.jpg"/>
          <p:cNvPicPr>
            <a:picLocks noChangeAspect="1"/>
          </p:cNvPicPr>
          <p:nvPr/>
        </p:nvPicPr>
        <p:blipFill>
          <a:blip r:embed="rId5"/>
          <a:srcRect b="19597"/>
          <a:stretch>
            <a:fillRect/>
          </a:stretch>
        </p:blipFill>
        <p:spPr>
          <a:xfrm>
            <a:off x="158103" y="2308130"/>
            <a:ext cx="4783547" cy="1874968"/>
          </a:xfrm>
          <a:prstGeom prst="rect">
            <a:avLst/>
          </a:prstGeom>
          <a:ln w="12700">
            <a:miter lim="400000"/>
          </a:ln>
        </p:spPr>
      </p:pic>
      <p:sp>
        <p:nvSpPr>
          <p:cNvPr id="506" name="Her2"/>
          <p:cNvSpPr txBox="1"/>
          <p:nvPr/>
        </p:nvSpPr>
        <p:spPr>
          <a:xfrm>
            <a:off x="179542" y="3894678"/>
            <a:ext cx="417995" cy="281941"/>
          </a:xfrm>
          <a:prstGeom prst="rect">
            <a:avLst/>
          </a:prstGeom>
          <a:solidFill>
            <a:srgbClr val="CBCBCB"/>
          </a:solidFill>
          <a:ln w="127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r>
              <a:t>Her2</a:t>
            </a:r>
          </a:p>
        </p:txBody>
      </p:sp>
      <p:pic>
        <p:nvPicPr>
          <p:cNvPr id="507" name="gr1_lrg.jpg" descr="gr1_lrg.jpg"/>
          <p:cNvPicPr>
            <a:picLocks/>
          </p:cNvPicPr>
          <p:nvPr/>
        </p:nvPicPr>
        <p:blipFill>
          <a:blip r:embed="rId6"/>
          <a:srcRect t="3312" r="37467"/>
          <a:stretch>
            <a:fillRect/>
          </a:stretch>
        </p:blipFill>
        <p:spPr>
          <a:xfrm>
            <a:off x="5140367" y="594885"/>
            <a:ext cx="3902276" cy="35890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Triple Negative"/>
          <p:cNvSpPr txBox="1">
            <a:spLocks noGrp="1"/>
          </p:cNvSpPr>
          <p:nvPr>
            <p:ph type="title"/>
          </p:nvPr>
        </p:nvSpPr>
        <p:spPr>
          <a:xfrm>
            <a:off x="3125164" y="104762"/>
            <a:ext cx="5830974" cy="64807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t>Triple Negative</a:t>
            </a:r>
          </a:p>
        </p:txBody>
      </p:sp>
      <p:sp>
        <p:nvSpPr>
          <p:cNvPr id="1289" name="NEGATIVE definition — not ER/PR/Her2 positive…"/>
          <p:cNvSpPr txBox="1">
            <a:spLocks noGrp="1"/>
          </p:cNvSpPr>
          <p:nvPr>
            <p:ph type="body" sz="quarter" idx="1"/>
          </p:nvPr>
        </p:nvSpPr>
        <p:spPr>
          <a:xfrm>
            <a:off x="5972157" y="1040986"/>
            <a:ext cx="2983981" cy="2815159"/>
          </a:xfrm>
          <a:prstGeom prst="rect">
            <a:avLst/>
          </a:prstGeom>
        </p:spPr>
        <p:txBody>
          <a:bodyPr/>
          <a:lstStyle/>
          <a:p>
            <a:pPr marL="200025" indent="-200025">
              <a:spcBef>
                <a:spcPts val="2000"/>
              </a:spcBef>
              <a:buChar char="–"/>
            </a:pPr>
            <a:r>
              <a:t>NEGATIVE definition — not ER/PR/Her2 positive</a:t>
            </a:r>
          </a:p>
          <a:p>
            <a:pPr marL="200025" indent="-200025">
              <a:spcBef>
                <a:spcPts val="0"/>
              </a:spcBef>
              <a:buChar char="–"/>
            </a:pPr>
            <a:r>
              <a:t>Worst type</a:t>
            </a:r>
          </a:p>
          <a:p>
            <a:pPr lvl="1">
              <a:spcBef>
                <a:spcPts val="0"/>
              </a:spcBef>
            </a:pPr>
            <a:r>
              <a:t>highest risk of relapse</a:t>
            </a:r>
          </a:p>
          <a:p>
            <a:pPr lvl="1">
              <a:spcBef>
                <a:spcPts val="0"/>
              </a:spcBef>
            </a:pPr>
            <a:r>
              <a:t>only effective treatments were chemotherapy</a:t>
            </a:r>
          </a:p>
        </p:txBody>
      </p:sp>
      <p:pic>
        <p:nvPicPr>
          <p:cNvPr id="1290" name="Screen Shot 2022-06-27 at 20.58.26 .png" descr="Screen Shot 2022-06-27 at 20.58.26 .pn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65055" y="546108"/>
            <a:ext cx="5567494" cy="35218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1" name="Screen Shot 2022-06-27 at 20.58.42 .png" descr="Screen Shot 2022-06-27 at 20.58.42 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19" y="4347166"/>
            <a:ext cx="3728593" cy="3494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2" name="Screen Shot 2022-06-27 at 20.58.54 .png" descr="Screen Shot 2022-06-27 at 20.58.54 .png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61019" y="4767770"/>
            <a:ext cx="3728593" cy="1503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6" name="TNBC"/>
          <p:cNvSpPr txBox="1">
            <a:spLocks noGrp="1"/>
          </p:cNvSpPr>
          <p:nvPr>
            <p:ph type="title"/>
          </p:nvPr>
        </p:nvSpPr>
        <p:spPr>
          <a:xfrm>
            <a:off x="3125164" y="104762"/>
            <a:ext cx="5830974" cy="64807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t>TNBC</a:t>
            </a:r>
          </a:p>
        </p:txBody>
      </p:sp>
      <p:sp>
        <p:nvSpPr>
          <p:cNvPr id="1297" name="PAST:  Operate, then adjuvant chemotherapy…"/>
          <p:cNvSpPr txBox="1">
            <a:spLocks noGrp="1"/>
          </p:cNvSpPr>
          <p:nvPr>
            <p:ph type="body" idx="1"/>
          </p:nvPr>
        </p:nvSpPr>
        <p:spPr>
          <a:xfrm>
            <a:off x="513520" y="1022463"/>
            <a:ext cx="7903545" cy="2815159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196024" indent="-196024" defTabSz="672084">
              <a:spcBef>
                <a:spcPts val="0"/>
              </a:spcBef>
              <a:spcAft>
                <a:spcPts val="2000"/>
              </a:spcAft>
              <a:buChar char="–"/>
              <a:defRPr sz="1666"/>
            </a:pPr>
            <a:r>
              <a:rPr b="1" dirty="0">
                <a:solidFill>
                  <a:srgbClr val="0433FF"/>
                </a:solidFill>
              </a:rPr>
              <a:t>PAST</a:t>
            </a:r>
            <a:r>
              <a:rPr dirty="0"/>
              <a:t>:  Operate, then adjuvant chemotherapy</a:t>
            </a:r>
          </a:p>
          <a:p>
            <a:pPr marL="196024" indent="-196024" defTabSz="672084">
              <a:spcBef>
                <a:spcPts val="0"/>
              </a:spcBef>
              <a:buChar char="–"/>
              <a:defRPr sz="1666"/>
            </a:pPr>
            <a:r>
              <a:rPr b="1" dirty="0">
                <a:solidFill>
                  <a:srgbClr val="0433FF"/>
                </a:solidFill>
              </a:rPr>
              <a:t>Chemotherapies</a:t>
            </a:r>
            <a:r>
              <a:rPr dirty="0"/>
              <a:t>:</a:t>
            </a:r>
          </a:p>
          <a:p>
            <a:pPr marL="644080" lvl="1" indent="-196024" defTabSz="672084">
              <a:spcBef>
                <a:spcPts val="0"/>
              </a:spcBef>
              <a:defRPr sz="1666"/>
            </a:pPr>
            <a:r>
              <a:rPr dirty="0"/>
              <a:t>standard regimens discussed before (dd AC-paclitaxel </a:t>
            </a:r>
            <a:r>
              <a:rPr dirty="0" err="1"/>
              <a:t>etc</a:t>
            </a:r>
            <a:r>
              <a:rPr dirty="0"/>
              <a:t>)</a:t>
            </a:r>
          </a:p>
          <a:p>
            <a:pPr marL="644080" lvl="1" indent="-196024" defTabSz="672084">
              <a:spcBef>
                <a:spcPts val="0"/>
              </a:spcBef>
              <a:defRPr sz="1666"/>
            </a:pPr>
            <a:r>
              <a:rPr dirty="0"/>
              <a:t>“platinum” drugs probably add to effectiveness</a:t>
            </a:r>
          </a:p>
          <a:p>
            <a:pPr marL="1092136" lvl="2" indent="-196024" defTabSz="672084">
              <a:spcBef>
                <a:spcPts val="0"/>
              </a:spcBef>
              <a:spcAft>
                <a:spcPts val="2000"/>
              </a:spcAft>
              <a:buChar char="–"/>
              <a:defRPr sz="1666"/>
            </a:pPr>
            <a:r>
              <a:rPr dirty="0"/>
              <a:t>neuropathy, nausea</a:t>
            </a:r>
          </a:p>
          <a:p>
            <a:pPr marL="196024" indent="-196024" defTabSz="672084">
              <a:spcBef>
                <a:spcPts val="0"/>
              </a:spcBef>
              <a:spcAft>
                <a:spcPts val="2000"/>
              </a:spcAft>
              <a:buChar char="–"/>
              <a:defRPr sz="1666"/>
            </a:pPr>
            <a:r>
              <a:rPr b="1" dirty="0">
                <a:solidFill>
                  <a:srgbClr val="0433FF"/>
                </a:solidFill>
              </a:rPr>
              <a:t>Recent</a:t>
            </a:r>
            <a:r>
              <a:rPr dirty="0"/>
              <a:t>:  more preop (</a:t>
            </a:r>
            <a:r>
              <a:rPr b="1" dirty="0">
                <a:solidFill>
                  <a:srgbClr val="0433FF"/>
                </a:solidFill>
              </a:rPr>
              <a:t>neoadjuvant</a:t>
            </a:r>
            <a:r>
              <a:rPr dirty="0"/>
              <a:t>) chemotherapy</a:t>
            </a:r>
          </a:p>
          <a:p>
            <a:pPr marL="196024" indent="-196024" defTabSz="672084">
              <a:spcBef>
                <a:spcPts val="0"/>
              </a:spcBef>
              <a:buChar char="–"/>
              <a:defRPr sz="1666"/>
            </a:pPr>
            <a:r>
              <a:rPr b="1" dirty="0">
                <a:solidFill>
                  <a:srgbClr val="0433FF"/>
                </a:solidFill>
              </a:rPr>
              <a:t>New</a:t>
            </a:r>
            <a:r>
              <a:rPr dirty="0"/>
              <a:t>:  </a:t>
            </a:r>
          </a:p>
          <a:p>
            <a:pPr marL="686085" lvl="1" indent="-238029" defTabSz="672084">
              <a:spcBef>
                <a:spcPts val="0"/>
              </a:spcBef>
              <a:defRPr sz="1666" b="1">
                <a:solidFill>
                  <a:srgbClr val="0433FF"/>
                </a:solidFill>
              </a:defRPr>
            </a:pPr>
            <a:r>
              <a:rPr dirty="0"/>
              <a:t>immunotherapy</a:t>
            </a:r>
          </a:p>
          <a:p>
            <a:pPr marL="644080" lvl="1" indent="-196024" defTabSz="672084">
              <a:spcBef>
                <a:spcPts val="0"/>
              </a:spcBef>
              <a:defRPr sz="1666"/>
            </a:pPr>
            <a:r>
              <a:rPr dirty="0"/>
              <a:t>if BRCA mutations, then </a:t>
            </a:r>
            <a:r>
              <a:rPr b="1" dirty="0">
                <a:solidFill>
                  <a:srgbClr val="0433FF"/>
                </a:solidFill>
              </a:rPr>
              <a:t>PARP</a:t>
            </a:r>
            <a:r>
              <a:rPr dirty="0"/>
              <a:t> </a:t>
            </a:r>
            <a:r>
              <a:rPr b="1" dirty="0">
                <a:solidFill>
                  <a:srgbClr val="0433FF"/>
                </a:solidFill>
              </a:rPr>
              <a:t>inhibitors</a:t>
            </a:r>
          </a:p>
        </p:txBody>
      </p:sp>
    </p:spTree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Why Neoadjuvant?"/>
          <p:cNvSpPr txBox="1">
            <a:spLocks noGrp="1"/>
          </p:cNvSpPr>
          <p:nvPr>
            <p:ph type="title" idx="4294967295"/>
          </p:nvPr>
        </p:nvSpPr>
        <p:spPr>
          <a:xfrm>
            <a:off x="266339" y="75984"/>
            <a:ext cx="8605399" cy="648074"/>
          </a:xfrm>
          <a:prstGeom prst="rect">
            <a:avLst/>
          </a:prstGeom>
        </p:spPr>
        <p:txBody>
          <a:bodyPr lIns="34289" tIns="34289" rIns="34289" bIns="34289"/>
          <a:lstStyle>
            <a:lvl1pPr algn="r" defTabSz="685800">
              <a:defRPr sz="2000" b="1">
                <a:solidFill>
                  <a:srgbClr val="A21522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Why Neoadjuvant?</a:t>
            </a:r>
          </a:p>
        </p:txBody>
      </p:sp>
      <p:sp>
        <p:nvSpPr>
          <p:cNvPr id="1302" name="Rectangle"/>
          <p:cNvSpPr/>
          <p:nvPr/>
        </p:nvSpPr>
        <p:spPr>
          <a:xfrm>
            <a:off x="9550697" y="4343400"/>
            <a:ext cx="5282606" cy="7987606"/>
          </a:xfrm>
          <a:prstGeom prst="rect">
            <a:avLst/>
          </a:prstGeom>
          <a:ln w="25400">
            <a:solidFill>
              <a:srgbClr val="555555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303" name="Rectangle"/>
          <p:cNvSpPr/>
          <p:nvPr/>
        </p:nvSpPr>
        <p:spPr>
          <a:xfrm>
            <a:off x="16510595" y="4343400"/>
            <a:ext cx="5282605" cy="7987606"/>
          </a:xfrm>
          <a:prstGeom prst="rect">
            <a:avLst/>
          </a:prstGeom>
          <a:ln w="25400">
            <a:solidFill>
              <a:srgbClr val="555555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1304" name="351189351_1280x720.jpg" descr="351189351_1280x720.jpg"/>
          <p:cNvPicPr>
            <a:picLocks noChangeAspect="1"/>
          </p:cNvPicPr>
          <p:nvPr/>
        </p:nvPicPr>
        <p:blipFill>
          <a:blip r:embed="rId2"/>
          <a:srcRect l="1108" r="19709"/>
          <a:stretch>
            <a:fillRect/>
          </a:stretch>
        </p:blipFill>
        <p:spPr>
          <a:xfrm>
            <a:off x="2628899" y="5613400"/>
            <a:ext cx="5231806" cy="3716636"/>
          </a:xfrm>
          <a:prstGeom prst="rect">
            <a:avLst/>
          </a:prstGeom>
          <a:ln w="12700">
            <a:miter lim="400000"/>
          </a:ln>
        </p:spPr>
      </p:pic>
      <p:sp>
        <p:nvSpPr>
          <p:cNvPr id="1305" name="Cosmesis…"/>
          <p:cNvSpPr txBox="1"/>
          <p:nvPr/>
        </p:nvSpPr>
        <p:spPr>
          <a:xfrm>
            <a:off x="2796314" y="9588055"/>
            <a:ext cx="4846176" cy="1662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pPr algn="ctr">
              <a:lnSpc>
                <a:spcPct val="110000"/>
              </a:lnSpc>
              <a:defRPr sz="2700" spc="0">
                <a:solidFill>
                  <a:srgbClr val="555555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Cosmesis</a:t>
            </a:r>
          </a:p>
          <a:p>
            <a:pPr algn="ctr">
              <a:lnSpc>
                <a:spcPct val="110000"/>
              </a:lnSpc>
              <a:defRPr sz="2700" spc="0">
                <a:solidFill>
                  <a:srgbClr val="555555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Breast Conservation</a:t>
            </a:r>
          </a:p>
          <a:p>
            <a:pPr algn="ctr">
              <a:lnSpc>
                <a:spcPct val="110000"/>
              </a:lnSpc>
              <a:defRPr sz="2700" spc="0">
                <a:solidFill>
                  <a:srgbClr val="555555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[ O.R. Delays ]</a:t>
            </a:r>
          </a:p>
        </p:txBody>
      </p:sp>
      <p:sp>
        <p:nvSpPr>
          <p:cNvPr id="1306" name="Prognosticate"/>
          <p:cNvSpPr txBox="1"/>
          <p:nvPr/>
        </p:nvSpPr>
        <p:spPr>
          <a:xfrm>
            <a:off x="9537997" y="4388673"/>
            <a:ext cx="5372269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>
              <a:lnSpc>
                <a:spcPct val="80000"/>
              </a:lnSpc>
              <a:spcBef>
                <a:spcPts val="1500"/>
              </a:spcBef>
              <a:defRPr sz="4100" b="1" spc="-41">
                <a:solidFill>
                  <a:srgbClr val="00882B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Prognosticate</a:t>
            </a:r>
          </a:p>
        </p:txBody>
      </p:sp>
      <p:sp>
        <p:nvSpPr>
          <p:cNvPr id="1307" name="Predict Future Outlook…"/>
          <p:cNvSpPr txBox="1"/>
          <p:nvPr/>
        </p:nvSpPr>
        <p:spPr>
          <a:xfrm>
            <a:off x="9788343" y="9588055"/>
            <a:ext cx="4846176" cy="1662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pPr algn="ctr">
              <a:lnSpc>
                <a:spcPct val="110000"/>
              </a:lnSpc>
              <a:defRPr sz="2700" spc="0">
                <a:solidFill>
                  <a:srgbClr val="555555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Predict Future Outlook</a:t>
            </a:r>
          </a:p>
          <a:p>
            <a:pPr algn="ctr">
              <a:lnSpc>
                <a:spcPct val="110000"/>
              </a:lnSpc>
              <a:defRPr sz="2700" spc="0">
                <a:solidFill>
                  <a:srgbClr val="555555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Previously no OS Benefit</a:t>
            </a:r>
          </a:p>
        </p:txBody>
      </p:sp>
      <p:sp>
        <p:nvSpPr>
          <p:cNvPr id="1308" name="Guide Next Steps"/>
          <p:cNvSpPr txBox="1"/>
          <p:nvPr/>
        </p:nvSpPr>
        <p:spPr>
          <a:xfrm>
            <a:off x="16465763" y="4388673"/>
            <a:ext cx="5372269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>
              <a:lnSpc>
                <a:spcPct val="80000"/>
              </a:lnSpc>
              <a:spcBef>
                <a:spcPts val="1500"/>
              </a:spcBef>
              <a:defRPr sz="4100" b="1" spc="-41">
                <a:solidFill>
                  <a:srgbClr val="00882B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Guide Next Steps</a:t>
            </a:r>
          </a:p>
        </p:txBody>
      </p:sp>
      <p:sp>
        <p:nvSpPr>
          <p:cNvPr id="1309" name="We Can Do Better…"/>
          <p:cNvSpPr txBox="1"/>
          <p:nvPr/>
        </p:nvSpPr>
        <p:spPr>
          <a:xfrm>
            <a:off x="16716109" y="9588055"/>
            <a:ext cx="4846177" cy="1662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pPr algn="ctr">
              <a:lnSpc>
                <a:spcPct val="110000"/>
              </a:lnSpc>
              <a:defRPr sz="2700" spc="0">
                <a:solidFill>
                  <a:srgbClr val="555555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We Can Do Better</a:t>
            </a:r>
          </a:p>
          <a:p>
            <a:pPr algn="ctr">
              <a:lnSpc>
                <a:spcPct val="110000"/>
              </a:lnSpc>
              <a:defRPr sz="2700" spc="0">
                <a:solidFill>
                  <a:srgbClr val="555555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Guide Adjuvant Rx !</a:t>
            </a:r>
          </a:p>
        </p:txBody>
      </p:sp>
      <p:pic>
        <p:nvPicPr>
          <p:cNvPr id="1310" name="prognosis.jpg" descr="prognosis.jpg"/>
          <p:cNvPicPr>
            <a:picLocks noChangeAspect="1"/>
          </p:cNvPicPr>
          <p:nvPr/>
        </p:nvPicPr>
        <p:blipFill>
          <a:blip r:embed="rId3"/>
          <a:srcRect l="3255" r="3255"/>
          <a:stretch>
            <a:fillRect/>
          </a:stretch>
        </p:blipFill>
        <p:spPr>
          <a:xfrm>
            <a:off x="9582729" y="5613400"/>
            <a:ext cx="5218542" cy="37166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1" name="prevention.jpg" descr="prevention.jpg"/>
          <p:cNvPicPr>
            <a:picLocks noChangeAspect="1"/>
          </p:cNvPicPr>
          <p:nvPr/>
        </p:nvPicPr>
        <p:blipFill>
          <a:blip r:embed="rId4"/>
          <a:srcRect l="2790" r="2790"/>
          <a:stretch>
            <a:fillRect/>
          </a:stretch>
        </p:blipFill>
        <p:spPr>
          <a:xfrm>
            <a:off x="16535797" y="5613400"/>
            <a:ext cx="5257205" cy="3716636"/>
          </a:xfrm>
          <a:prstGeom prst="rect">
            <a:avLst/>
          </a:prstGeom>
          <a:ln w="12700">
            <a:miter lim="400000"/>
          </a:ln>
        </p:spPr>
      </p:pic>
      <p:sp>
        <p:nvSpPr>
          <p:cNvPr id="1312" name="Old"/>
          <p:cNvSpPr/>
          <p:nvPr/>
        </p:nvSpPr>
        <p:spPr>
          <a:xfrm>
            <a:off x="3612982" y="11351693"/>
            <a:ext cx="3238241" cy="568007"/>
          </a:xfrm>
          <a:prstGeom prst="roundRect">
            <a:avLst>
              <a:gd name="adj" fmla="val 50000"/>
            </a:avLst>
          </a:prstGeom>
          <a:solidFill>
            <a:srgbClr val="00882B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defRPr sz="2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Old</a:t>
            </a:r>
          </a:p>
        </p:txBody>
      </p:sp>
      <p:sp>
        <p:nvSpPr>
          <p:cNvPr id="1313" name="Nice"/>
          <p:cNvSpPr/>
          <p:nvPr/>
        </p:nvSpPr>
        <p:spPr>
          <a:xfrm>
            <a:off x="10572880" y="11351693"/>
            <a:ext cx="3238240" cy="568007"/>
          </a:xfrm>
          <a:prstGeom prst="roundRect">
            <a:avLst>
              <a:gd name="adj" fmla="val 50000"/>
            </a:avLst>
          </a:prstGeom>
          <a:solidFill>
            <a:srgbClr val="00882B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defRPr sz="2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Nice</a:t>
            </a:r>
          </a:p>
        </p:txBody>
      </p:sp>
      <p:sp>
        <p:nvSpPr>
          <p:cNvPr id="1314" name="New"/>
          <p:cNvSpPr/>
          <p:nvPr/>
        </p:nvSpPr>
        <p:spPr>
          <a:xfrm>
            <a:off x="17520077" y="11351693"/>
            <a:ext cx="3238241" cy="568007"/>
          </a:xfrm>
          <a:prstGeom prst="roundRect">
            <a:avLst>
              <a:gd name="adj" fmla="val 50000"/>
            </a:avLst>
          </a:prstGeom>
          <a:solidFill>
            <a:srgbClr val="00882B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defRPr sz="2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New</a:t>
            </a:r>
          </a:p>
        </p:txBody>
      </p:sp>
      <p:pic>
        <p:nvPicPr>
          <p:cNvPr id="1315" name="Screen Shot 2022-04-18 at 16.42.22 .png" descr="Screen Shot 2022-04-18 at 16.42.22 .png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94658" y="660109"/>
            <a:ext cx="8677080" cy="3468021"/>
          </a:xfrm>
          <a:prstGeom prst="rect">
            <a:avLst/>
          </a:prstGeom>
          <a:ln w="12700">
            <a:miter lim="400000"/>
          </a:ln>
        </p:spPr>
      </p:pic>
      <p:sp>
        <p:nvSpPr>
          <p:cNvPr id="1316" name="Shrink it Better…"/>
          <p:cNvSpPr/>
          <p:nvPr/>
        </p:nvSpPr>
        <p:spPr>
          <a:xfrm>
            <a:off x="578231" y="2863146"/>
            <a:ext cx="1837763" cy="701709"/>
          </a:xfrm>
          <a:prstGeom prst="rect">
            <a:avLst/>
          </a:prstGeom>
          <a:solidFill>
            <a:srgbClr val="FFFC79"/>
          </a:solidFill>
          <a:ln w="25400">
            <a:solidFill>
              <a:srgbClr val="1D882A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/>
          <a:lstStyle/>
          <a:p>
            <a:pPr algn="ctr">
              <a:defRPr sz="1100"/>
            </a:pPr>
            <a:r>
              <a:t>Shrink it Better</a:t>
            </a:r>
          </a:p>
          <a:p>
            <a:pPr algn="ctr">
              <a:defRPr sz="1100"/>
            </a:pPr>
            <a:r>
              <a:t>Platinum chemo</a:t>
            </a:r>
          </a:p>
          <a:p>
            <a:pPr algn="ctr">
              <a:defRPr sz="1100"/>
            </a:pPr>
            <a:r>
              <a:t>Immunotherapy</a:t>
            </a:r>
          </a:p>
        </p:txBody>
      </p:sp>
      <p:sp>
        <p:nvSpPr>
          <p:cNvPr id="1317" name="Complete response =…"/>
          <p:cNvSpPr/>
          <p:nvPr/>
        </p:nvSpPr>
        <p:spPr>
          <a:xfrm>
            <a:off x="3653119" y="2863146"/>
            <a:ext cx="1837762" cy="701709"/>
          </a:xfrm>
          <a:prstGeom prst="rect">
            <a:avLst/>
          </a:prstGeom>
          <a:solidFill>
            <a:srgbClr val="FFFC79"/>
          </a:solidFill>
          <a:ln w="25400">
            <a:solidFill>
              <a:srgbClr val="1D882A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/>
          <a:lstStyle/>
          <a:p>
            <a:pPr algn="ctr">
              <a:defRPr sz="1100"/>
            </a:pPr>
            <a:r>
              <a:t>Complete response =</a:t>
            </a:r>
          </a:p>
          <a:p>
            <a:pPr algn="ctr">
              <a:defRPr sz="1100"/>
            </a:pPr>
            <a:r>
              <a:t>Better outcomes</a:t>
            </a:r>
          </a:p>
        </p:txBody>
      </p:sp>
      <p:sp>
        <p:nvSpPr>
          <p:cNvPr id="1318" name="Capecitabine extra chemo…"/>
          <p:cNvSpPr/>
          <p:nvPr/>
        </p:nvSpPr>
        <p:spPr>
          <a:xfrm>
            <a:off x="6728006" y="2863146"/>
            <a:ext cx="1837763" cy="701709"/>
          </a:xfrm>
          <a:prstGeom prst="rect">
            <a:avLst/>
          </a:prstGeom>
          <a:solidFill>
            <a:srgbClr val="FFFC79"/>
          </a:solidFill>
          <a:ln w="25400">
            <a:solidFill>
              <a:srgbClr val="1D882A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/>
          <a:lstStyle/>
          <a:p>
            <a:pPr algn="ctr">
              <a:defRPr sz="1100"/>
            </a:pPr>
            <a:r>
              <a:t>Capecitabine extra chemo</a:t>
            </a:r>
          </a:p>
          <a:p>
            <a:pPr algn="ctr">
              <a:defRPr sz="1100"/>
            </a:pPr>
            <a:r>
              <a:t>PARP Inhibitors</a:t>
            </a:r>
          </a:p>
          <a:p>
            <a:pPr algn="ctr">
              <a:defRPr sz="1100"/>
            </a:pPr>
            <a:r>
              <a:t>Immunotherapy</a:t>
            </a:r>
          </a:p>
        </p:txBody>
      </p:sp>
    </p:spTree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" name="Screen Shot 2020-10-31 at 19.29.24 .png" descr="Screen Shot 2020-10-31 at 19.29.24 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61378" y="576539"/>
            <a:ext cx="3002106" cy="723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1" name="Screen Shot 2020-10-31 at 19.29.32 .png" descr="Screen Shot 2020-10-31 at 19.29.32 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1201" y="576539"/>
            <a:ext cx="3065575" cy="5688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2" name="Screen Shot 2020-10-31 at 19.29.46 .png" descr="Screen Shot 2020-10-31 at 19.29.46 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7352" y="1222902"/>
            <a:ext cx="1369424" cy="380107"/>
          </a:xfrm>
          <a:prstGeom prst="rect">
            <a:avLst/>
          </a:prstGeom>
          <a:ln w="12700">
            <a:miter lim="400000"/>
          </a:ln>
        </p:spPr>
      </p:pic>
      <p:sp>
        <p:nvSpPr>
          <p:cNvPr id="1323" name="DOXORUBICIN/ PACLITAXEL +/-  CARBOPLATIN"/>
          <p:cNvSpPr txBox="1"/>
          <p:nvPr/>
        </p:nvSpPr>
        <p:spPr>
          <a:xfrm>
            <a:off x="3505150" y="1412955"/>
            <a:ext cx="2366052" cy="190501"/>
          </a:xfrm>
          <a:prstGeom prst="rect">
            <a:avLst/>
          </a:prstGeom>
          <a:solidFill>
            <a:srgbClr val="FFFC7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defTabSz="219075">
              <a:defRPr sz="700" cap="all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DOXORUBICIN/ PACLITAXEL +/-  </a:t>
            </a:r>
            <a:r>
              <a:rPr sz="1000"/>
              <a:t>CARBOPLATIN</a:t>
            </a:r>
          </a:p>
        </p:txBody>
      </p:sp>
      <p:pic>
        <p:nvPicPr>
          <p:cNvPr id="1324" name="Screen Shot 2020-10-31 at 19.35.10 .png" descr="Screen Shot 2020-10-31 at 19.35.10 .png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266339" y="1817730"/>
            <a:ext cx="8701323" cy="3132145"/>
          </a:xfrm>
          <a:prstGeom prst="rect">
            <a:avLst/>
          </a:prstGeom>
          <a:ln w="12700">
            <a:miter lim="400000"/>
          </a:ln>
        </p:spPr>
      </p:pic>
      <p:sp>
        <p:nvSpPr>
          <p:cNvPr id="1325" name="DFS"/>
          <p:cNvSpPr txBox="1"/>
          <p:nvPr/>
        </p:nvSpPr>
        <p:spPr>
          <a:xfrm>
            <a:off x="3755175" y="2045276"/>
            <a:ext cx="378533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defTabSz="219075">
              <a:defRPr sz="1400" cap="all">
                <a:solidFill>
                  <a:srgbClr val="555555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DFS</a:t>
            </a:r>
          </a:p>
        </p:txBody>
      </p:sp>
      <p:sp>
        <p:nvSpPr>
          <p:cNvPr id="1326" name="OS"/>
          <p:cNvSpPr txBox="1"/>
          <p:nvPr/>
        </p:nvSpPr>
        <p:spPr>
          <a:xfrm>
            <a:off x="5574450" y="2178626"/>
            <a:ext cx="296752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defTabSz="219075">
              <a:defRPr sz="1400" cap="all">
                <a:solidFill>
                  <a:srgbClr val="555555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OS</a:t>
            </a:r>
          </a:p>
        </p:txBody>
      </p:sp>
      <p:sp>
        <p:nvSpPr>
          <p:cNvPr id="1327" name="Neoadjuvant Carboplatin"/>
          <p:cNvSpPr txBox="1">
            <a:spLocks noGrp="1"/>
          </p:cNvSpPr>
          <p:nvPr>
            <p:ph type="title" idx="4294967295"/>
          </p:nvPr>
        </p:nvSpPr>
        <p:spPr>
          <a:xfrm>
            <a:off x="266339" y="75984"/>
            <a:ext cx="8605399" cy="648074"/>
          </a:xfrm>
          <a:prstGeom prst="rect">
            <a:avLst/>
          </a:prstGeom>
        </p:spPr>
        <p:txBody>
          <a:bodyPr lIns="34289" tIns="34289" rIns="34289" bIns="34289"/>
          <a:lstStyle>
            <a:lvl1pPr algn="r" defTabSz="685800">
              <a:defRPr sz="2000" b="1">
                <a:solidFill>
                  <a:srgbClr val="A21522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Neoadjuvant Carboplatin</a:t>
            </a:r>
          </a:p>
        </p:txBody>
      </p:sp>
    </p:spTree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Postop Adjuvant Cx: Create-X"/>
          <p:cNvSpPr txBox="1">
            <a:spLocks noGrp="1"/>
          </p:cNvSpPr>
          <p:nvPr>
            <p:ph type="title" idx="4294967295"/>
          </p:nvPr>
        </p:nvSpPr>
        <p:spPr>
          <a:xfrm>
            <a:off x="4376973" y="75528"/>
            <a:ext cx="5830976" cy="648074"/>
          </a:xfrm>
          <a:prstGeom prst="rect">
            <a:avLst/>
          </a:prstGeom>
        </p:spPr>
        <p:txBody>
          <a:bodyPr lIns="34289" tIns="34289" rIns="34289" bIns="34289"/>
          <a:lstStyle>
            <a:lvl1pPr defTabSz="685800">
              <a:defRPr sz="2000" b="1">
                <a:solidFill>
                  <a:srgbClr val="99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Postop Adjuvant Cx: Create-X</a:t>
            </a:r>
          </a:p>
        </p:txBody>
      </p:sp>
      <p:pic>
        <p:nvPicPr>
          <p:cNvPr id="1330" name="Screen Shot 2022-02-09 at 12.43.23 .png" descr="Screen Shot 2022-02-09 at 12.43.23 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42024" y="663659"/>
            <a:ext cx="8859952" cy="3536564"/>
          </a:xfrm>
          <a:prstGeom prst="rect">
            <a:avLst/>
          </a:prstGeom>
          <a:ln w="12700">
            <a:miter lim="400000"/>
          </a:ln>
        </p:spPr>
      </p:pic>
      <p:sp>
        <p:nvSpPr>
          <p:cNvPr id="1331" name="Masuda et al, NEJM 2017"/>
          <p:cNvSpPr/>
          <p:nvPr/>
        </p:nvSpPr>
        <p:spPr>
          <a:xfrm>
            <a:off x="114957" y="4472880"/>
            <a:ext cx="6246080" cy="34053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>
              <a:defRPr sz="1300"/>
            </a:lvl1pPr>
          </a:lstStyle>
          <a:p>
            <a:r>
              <a:t>Masuda et al, NEJM 2017</a:t>
            </a:r>
          </a:p>
        </p:txBody>
      </p:sp>
    </p:spTree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3" name="Screen Shot 2021-09-20 at 13.48.30 .png" descr="Screen Shot 2021-09-20 at 13.48.30 .png"/>
          <p:cNvPicPr>
            <a:picLocks noChangeAspect="1"/>
          </p:cNvPicPr>
          <p:nvPr/>
        </p:nvPicPr>
        <p:blipFill>
          <a:blip r:embed="rId3"/>
          <a:srcRect l="43167" t="18694" r="2975" b="15132"/>
          <a:stretch>
            <a:fillRect/>
          </a:stretch>
        </p:blipFill>
        <p:spPr>
          <a:xfrm>
            <a:off x="5545180" y="833057"/>
            <a:ext cx="3453756" cy="31419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4" name="cancers-12-03328-ag.png" descr="cancers-12-03328-a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212" y="852171"/>
            <a:ext cx="5195355" cy="312301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37" name="Trop-2…"/>
          <p:cNvGrpSpPr/>
          <p:nvPr/>
        </p:nvGrpSpPr>
        <p:grpSpPr>
          <a:xfrm>
            <a:off x="3049155" y="3169473"/>
            <a:ext cx="3591652" cy="904243"/>
            <a:chOff x="0" y="0"/>
            <a:chExt cx="3591650" cy="904241"/>
          </a:xfrm>
        </p:grpSpPr>
        <p:sp>
          <p:nvSpPr>
            <p:cNvPr id="1335" name="Trop-2…"/>
            <p:cNvSpPr txBox="1"/>
            <p:nvPr/>
          </p:nvSpPr>
          <p:spPr>
            <a:xfrm>
              <a:off x="12699" y="12700"/>
              <a:ext cx="3540847" cy="853439"/>
            </a:xfrm>
            <a:prstGeom prst="rect">
              <a:avLst/>
            </a:prstGeom>
            <a:solidFill>
              <a:srgbClr val="EBEBE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/>
            <a:p>
              <a:pPr>
                <a:defRPr sz="1300" b="1">
                  <a:solidFill>
                    <a:srgbClr val="0433FF"/>
                  </a:solidFill>
                </a:defRPr>
              </a:pPr>
              <a:r>
                <a:t>Trop-2</a:t>
              </a:r>
            </a:p>
            <a:p>
              <a:pPr>
                <a:defRPr sz="1300"/>
              </a:pPr>
              <a:r>
                <a:t>Overexpressed in cancer cells - poorer prognosis</a:t>
              </a:r>
            </a:p>
            <a:p>
              <a:pPr>
                <a:defRPr sz="1300"/>
              </a:pPr>
              <a:r>
                <a:t>Signals self renewal, proliferation, invasion, survival</a:t>
              </a:r>
            </a:p>
            <a:p>
              <a:pPr>
                <a:defRPr sz="1300"/>
              </a:pPr>
              <a:r>
                <a:t>“</a:t>
              </a:r>
              <a:r>
                <a:rPr b="1">
                  <a:solidFill>
                    <a:srgbClr val="0433FF"/>
                  </a:solidFill>
                </a:rPr>
                <a:t>Target</a:t>
              </a:r>
              <a:r>
                <a:t>” or “</a:t>
              </a:r>
              <a:r>
                <a:rPr b="1">
                  <a:solidFill>
                    <a:srgbClr val="0433FF"/>
                  </a:solidFill>
                </a:rPr>
                <a:t>Doorway</a:t>
              </a:r>
              <a:r>
                <a:t>”?</a:t>
              </a:r>
            </a:p>
          </p:txBody>
        </p:sp>
        <p:pic>
          <p:nvPicPr>
            <p:cNvPr id="1336" name="Trop-2… Trop-2Overexpressed in cancer cells - poorer prognosisSignals self renewal, proliferation, invasion, survival“Target” or “Doorway”?" descr="Trop-2… Trop-2Overexpressed in cancer cells - poorer prognosisSignals self renewal, proliferation, invasion, survival“Target” or “Doorway”?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" y="0"/>
              <a:ext cx="3591651" cy="9042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38" name="Sacituzumab-govitecan"/>
          <p:cNvSpPr txBox="1">
            <a:spLocks noGrp="1"/>
          </p:cNvSpPr>
          <p:nvPr>
            <p:ph type="title" idx="4294967295"/>
          </p:nvPr>
        </p:nvSpPr>
        <p:spPr>
          <a:xfrm>
            <a:off x="2818147" y="192151"/>
            <a:ext cx="6191692" cy="363267"/>
          </a:xfrm>
          <a:prstGeom prst="rect">
            <a:avLst/>
          </a:prstGeom>
        </p:spPr>
        <p:txBody>
          <a:bodyPr lIns="0" tIns="0" rIns="0" bIns="0" anchor="b"/>
          <a:lstStyle>
            <a:lvl1pPr algn="r" defTabSz="685800">
              <a:defRPr sz="2000" b="1">
                <a:solidFill>
                  <a:srgbClr val="A21522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New ADCs:  Sacituzumab-govitecan</a:t>
            </a:r>
          </a:p>
        </p:txBody>
      </p:sp>
    </p:spTree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New Agents:  ADCs"/>
          <p:cNvSpPr txBox="1">
            <a:spLocks noGrp="1"/>
          </p:cNvSpPr>
          <p:nvPr>
            <p:ph type="title" idx="4294967295"/>
          </p:nvPr>
        </p:nvSpPr>
        <p:spPr>
          <a:xfrm>
            <a:off x="3072132" y="75528"/>
            <a:ext cx="5830976" cy="648074"/>
          </a:xfrm>
          <a:prstGeom prst="rect">
            <a:avLst/>
          </a:prstGeom>
        </p:spPr>
        <p:txBody>
          <a:bodyPr lIns="34289" tIns="34289" rIns="34289" bIns="34289"/>
          <a:lstStyle>
            <a:lvl1pPr algn="r" defTabSz="685800">
              <a:defRPr sz="2000" b="1">
                <a:solidFill>
                  <a:srgbClr val="99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New Agents:  ADCs</a:t>
            </a:r>
          </a:p>
        </p:txBody>
      </p:sp>
      <p:sp>
        <p:nvSpPr>
          <p:cNvPr id="1343" name="Agents…"/>
          <p:cNvSpPr txBox="1">
            <a:spLocks noGrp="1"/>
          </p:cNvSpPr>
          <p:nvPr>
            <p:ph type="body" idx="4294967295"/>
          </p:nvPr>
        </p:nvSpPr>
        <p:spPr>
          <a:xfrm>
            <a:off x="1069466" y="1371432"/>
            <a:ext cx="7927436" cy="3118804"/>
          </a:xfrm>
          <a:prstGeom prst="rect">
            <a:avLst/>
          </a:prstGeom>
        </p:spPr>
        <p:txBody>
          <a:bodyPr lIns="34289" tIns="34289" rIns="34289" bIns="34289"/>
          <a:lstStyle/>
          <a:p>
            <a:pPr marL="200025" indent="-200025" defTabSz="685800">
              <a:spcBef>
                <a:spcPts val="0"/>
              </a:spcBef>
              <a:buClrTx/>
              <a:buFontTx/>
              <a:buChar char="–"/>
              <a:defRPr sz="1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b="1" dirty="0">
                <a:solidFill>
                  <a:srgbClr val="0433FF"/>
                </a:solidFill>
              </a:rPr>
              <a:t>Agents</a:t>
            </a:r>
          </a:p>
          <a:p>
            <a:pPr marL="657225" lvl="1" indent="-200025" defTabSz="685800">
              <a:spcBef>
                <a:spcPts val="0"/>
              </a:spcBef>
              <a:buClrTx/>
              <a:buFontTx/>
              <a:buChar char="–"/>
              <a:defRPr sz="1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Sacituzumab </a:t>
            </a:r>
            <a:r>
              <a:rPr dirty="0" err="1"/>
              <a:t>goviteczn</a:t>
            </a:r>
            <a:endParaRPr dirty="0"/>
          </a:p>
          <a:p>
            <a:pPr marL="657225" lvl="1" indent="-200025" defTabSz="685800">
              <a:spcBef>
                <a:spcPts val="0"/>
              </a:spcBef>
              <a:spcAft>
                <a:spcPts val="2000"/>
              </a:spcAft>
              <a:buClrTx/>
              <a:buFontTx/>
              <a:buChar char="–"/>
              <a:defRPr sz="1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 err="1"/>
              <a:t>Datopotamab</a:t>
            </a:r>
            <a:r>
              <a:rPr dirty="0"/>
              <a:t> </a:t>
            </a:r>
            <a:r>
              <a:rPr dirty="0" err="1"/>
              <a:t>Deruxtecan</a:t>
            </a:r>
            <a:endParaRPr dirty="0"/>
          </a:p>
          <a:p>
            <a:pPr marL="200025" indent="-200025" defTabSz="685800">
              <a:spcBef>
                <a:spcPts val="0"/>
              </a:spcBef>
              <a:buClrTx/>
              <a:buFontTx/>
              <a:buChar char="–"/>
              <a:defRPr sz="1400" b="1">
                <a:solidFill>
                  <a:srgbClr val="0433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Clinical trials:</a:t>
            </a:r>
          </a:p>
          <a:p>
            <a:pPr marL="657225" lvl="1" indent="-200025" defTabSz="685800">
              <a:spcBef>
                <a:spcPts val="0"/>
              </a:spcBef>
              <a:buClrTx/>
              <a:buFontTx/>
              <a:buChar char="–"/>
              <a:defRPr sz="1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Residual disease after preop chemotherapy</a:t>
            </a:r>
          </a:p>
          <a:p>
            <a:pPr marL="657225" lvl="1" indent="-200025" defTabSz="685800">
              <a:spcBef>
                <a:spcPts val="0"/>
              </a:spcBef>
              <a:buClrTx/>
              <a:buFontTx/>
              <a:buChar char="–"/>
              <a:defRPr sz="1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Comparing new ADCs with standard postop additional treatments</a:t>
            </a:r>
          </a:p>
        </p:txBody>
      </p:sp>
    </p:spTree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5" name="Medicine5.jpg" descr="Medicine5.jpg"/>
          <p:cNvPicPr>
            <a:picLocks/>
          </p:cNvPicPr>
          <p:nvPr/>
        </p:nvPicPr>
        <p:blipFill>
          <a:blip r:embed="rId2"/>
          <a:srcRect l="779"/>
          <a:stretch>
            <a:fillRect/>
          </a:stretch>
        </p:blipFill>
        <p:spPr>
          <a:xfrm>
            <a:off x="40878" y="89473"/>
            <a:ext cx="9103107" cy="4240085"/>
          </a:xfrm>
          <a:prstGeom prst="rect">
            <a:avLst/>
          </a:prstGeom>
          <a:ln w="12700">
            <a:miter lim="400000"/>
          </a:ln>
        </p:spPr>
      </p:pic>
      <p:sp>
        <p:nvSpPr>
          <p:cNvPr id="1346" name="Rectangle"/>
          <p:cNvSpPr/>
          <p:nvPr/>
        </p:nvSpPr>
        <p:spPr>
          <a:xfrm>
            <a:off x="2439115" y="1311930"/>
            <a:ext cx="6678236" cy="1259820"/>
          </a:xfrm>
          <a:prstGeom prst="rect">
            <a:avLst/>
          </a:prstGeom>
          <a:solidFill>
            <a:srgbClr val="000000">
              <a:alpha val="75000"/>
            </a:srgbClr>
          </a:solidFill>
          <a:ln w="12700">
            <a:miter lim="400000"/>
          </a:ln>
        </p:spPr>
        <p:txBody>
          <a:bodyPr lIns="34289" tIns="34289" rIns="34289" bIns="34289"/>
          <a:lstStyle/>
          <a:p>
            <a:pPr algn="r" defTabSz="685800"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1347" name="IMMUNOTHERAPY…"/>
          <p:cNvSpPr txBox="1"/>
          <p:nvPr/>
        </p:nvSpPr>
        <p:spPr>
          <a:xfrm>
            <a:off x="2623355" y="1400966"/>
            <a:ext cx="5986424" cy="1523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 anchor="ctr">
            <a:spAutoFit/>
          </a:bodyPr>
          <a:lstStyle/>
          <a:p>
            <a:pPr defTabSz="685800">
              <a:defRPr sz="1500" b="1">
                <a:solidFill>
                  <a:srgbClr val="FFFB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IMMUNOTHERAPY</a:t>
            </a:r>
          </a:p>
          <a:p>
            <a:pPr defTabSz="685800">
              <a:defRPr sz="1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defTabSz="685800">
              <a:defRPr sz="1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Neoadjuvant then adjuvant pembrolizumab</a:t>
            </a:r>
          </a:p>
          <a:p>
            <a:pPr defTabSz="685800">
              <a:defRPr sz="1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KN 522</a:t>
            </a:r>
          </a:p>
          <a:p>
            <a:pPr defTabSz="685800">
              <a:defRPr sz="1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228600" indent="-228600" defTabSz="685800">
              <a:buSzPct val="100000"/>
              <a:buChar char="•"/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1348" name="top.png" descr="to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39" y="16977"/>
            <a:ext cx="9103122" cy="3825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Kreamer KM. J Adv Pract Oncol. 2014;5:418-431.…"/>
          <p:cNvSpPr txBox="1"/>
          <p:nvPr/>
        </p:nvSpPr>
        <p:spPr>
          <a:xfrm>
            <a:off x="124640" y="4447774"/>
            <a:ext cx="6435916" cy="408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 anchor="b">
            <a:spAutoFit/>
          </a:bodyPr>
          <a:lstStyle/>
          <a:p>
            <a:pPr defTabSz="685800">
              <a:defRPr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Kreamer KM. J Adv Pract Oncol. 2014;5:418-431.</a:t>
            </a:r>
          </a:p>
          <a:p>
            <a:pPr defTabSz="685800">
              <a:defRPr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CCS. Immunotherapy. http://www.cancer.ca/en/cancer-information/diagnosis-and-treatment/chemotherapy-and-other-drug-therapies/immunotherapy/?region=on. Accessed September 22, 2017.</a:t>
            </a:r>
          </a:p>
        </p:txBody>
      </p:sp>
      <p:grpSp>
        <p:nvGrpSpPr>
          <p:cNvPr id="1432" name="Group"/>
          <p:cNvGrpSpPr/>
          <p:nvPr/>
        </p:nvGrpSpPr>
        <p:grpSpPr>
          <a:xfrm>
            <a:off x="1469795" y="1598524"/>
            <a:ext cx="6930571" cy="2450771"/>
            <a:chOff x="0" y="0"/>
            <a:chExt cx="6930569" cy="2450770"/>
          </a:xfrm>
        </p:grpSpPr>
        <p:sp>
          <p:nvSpPr>
            <p:cNvPr id="1351" name="CTLA-4 inhibition"/>
            <p:cNvSpPr txBox="1"/>
            <p:nvPr/>
          </p:nvSpPr>
          <p:spPr>
            <a:xfrm>
              <a:off x="359512" y="0"/>
              <a:ext cx="2270057" cy="40707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t">
              <a:noAutofit/>
            </a:bodyPr>
            <a:lstStyle>
              <a:lvl1pPr algn="ctr" defTabSz="685800">
                <a:defRPr sz="12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CTLA-4 inhibition</a:t>
              </a:r>
            </a:p>
          </p:txBody>
        </p:sp>
        <p:sp>
          <p:nvSpPr>
            <p:cNvPr id="1352" name="PD-1/PD-L1 inhibition"/>
            <p:cNvSpPr txBox="1"/>
            <p:nvPr/>
          </p:nvSpPr>
          <p:spPr>
            <a:xfrm>
              <a:off x="3985954" y="0"/>
              <a:ext cx="2734678" cy="37636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t">
              <a:noAutofit/>
            </a:bodyPr>
            <a:lstStyle>
              <a:lvl1pPr algn="ctr" defTabSz="685800">
                <a:defRPr sz="12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PD-1/PD-L1 inhibition</a:t>
              </a:r>
            </a:p>
          </p:txBody>
        </p:sp>
        <p:grpSp>
          <p:nvGrpSpPr>
            <p:cNvPr id="1381" name="Group"/>
            <p:cNvGrpSpPr/>
            <p:nvPr/>
          </p:nvGrpSpPr>
          <p:grpSpPr>
            <a:xfrm>
              <a:off x="0" y="443156"/>
              <a:ext cx="3193117" cy="1779266"/>
              <a:chOff x="0" y="0"/>
              <a:chExt cx="3193116" cy="1779265"/>
            </a:xfrm>
          </p:grpSpPr>
          <p:sp>
            <p:nvSpPr>
              <p:cNvPr id="1353" name="Ipilimumab Tremelimumab"/>
              <p:cNvSpPr txBox="1"/>
              <p:nvPr/>
            </p:nvSpPr>
            <p:spPr>
              <a:xfrm>
                <a:off x="1027780" y="1380799"/>
                <a:ext cx="1018320" cy="2778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4289" tIns="34289" rIns="34289" bIns="34289" numCol="1" anchor="t">
                <a:noAutofit/>
              </a:bodyPr>
              <a:lstStyle/>
              <a:p>
                <a:pPr defTabSz="685800">
                  <a:defRPr sz="600" b="1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Ipilimumab</a:t>
                </a:r>
                <a:br/>
                <a:r>
                  <a:t>Tremelimumab</a:t>
                </a:r>
              </a:p>
            </p:txBody>
          </p:sp>
          <p:grpSp>
            <p:nvGrpSpPr>
              <p:cNvPr id="1380" name="Group"/>
              <p:cNvGrpSpPr/>
              <p:nvPr/>
            </p:nvGrpSpPr>
            <p:grpSpPr>
              <a:xfrm>
                <a:off x="0" y="0"/>
                <a:ext cx="3193117" cy="1779266"/>
                <a:chOff x="0" y="0"/>
                <a:chExt cx="3193116" cy="1779265"/>
              </a:xfrm>
            </p:grpSpPr>
            <p:grpSp>
              <p:nvGrpSpPr>
                <p:cNvPr id="1375" name="Group"/>
                <p:cNvGrpSpPr/>
                <p:nvPr/>
              </p:nvGrpSpPr>
              <p:grpSpPr>
                <a:xfrm>
                  <a:off x="0" y="0"/>
                  <a:ext cx="3193117" cy="1779266"/>
                  <a:chOff x="0" y="0"/>
                  <a:chExt cx="3193116" cy="1779265"/>
                </a:xfrm>
              </p:grpSpPr>
              <p:sp>
                <p:nvSpPr>
                  <p:cNvPr id="1354" name="Shape"/>
                  <p:cNvSpPr/>
                  <p:nvPr/>
                </p:nvSpPr>
                <p:spPr>
                  <a:xfrm rot="16200000">
                    <a:off x="1085495" y="232361"/>
                    <a:ext cx="119342" cy="79954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0800" y="0"/>
                        </a:moveTo>
                        <a:lnTo>
                          <a:pt x="21064" y="3634"/>
                        </a:lnTo>
                        <a:lnTo>
                          <a:pt x="21600" y="3634"/>
                        </a:lnTo>
                        <a:lnTo>
                          <a:pt x="21600" y="21600"/>
                        </a:lnTo>
                        <a:lnTo>
                          <a:pt x="20100" y="21600"/>
                        </a:lnTo>
                        <a:lnTo>
                          <a:pt x="10928" y="18353"/>
                        </a:lnTo>
                        <a:lnTo>
                          <a:pt x="1756" y="21600"/>
                        </a:lnTo>
                        <a:lnTo>
                          <a:pt x="0" y="21600"/>
                        </a:lnTo>
                        <a:lnTo>
                          <a:pt x="0" y="3634"/>
                        </a:lnTo>
                        <a:lnTo>
                          <a:pt x="536" y="3634"/>
                        </a:lnTo>
                        <a:close/>
                      </a:path>
                    </a:pathLst>
                  </a:custGeom>
                  <a:solidFill>
                    <a:srgbClr val="76717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defTabSz="816159">
                      <a:defRPr sz="40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  <a:endParaRPr/>
                  </a:p>
                </p:txBody>
              </p:sp>
              <p:sp>
                <p:nvSpPr>
                  <p:cNvPr id="1355" name="Shape"/>
                  <p:cNvSpPr/>
                  <p:nvPr/>
                </p:nvSpPr>
                <p:spPr>
                  <a:xfrm rot="16200000">
                    <a:off x="1775176" y="247224"/>
                    <a:ext cx="119342" cy="76908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0800" y="0"/>
                        </a:moveTo>
                        <a:lnTo>
                          <a:pt x="21064" y="3778"/>
                        </a:lnTo>
                        <a:lnTo>
                          <a:pt x="21600" y="3778"/>
                        </a:lnTo>
                        <a:lnTo>
                          <a:pt x="21600" y="21600"/>
                        </a:lnTo>
                        <a:lnTo>
                          <a:pt x="0" y="21600"/>
                        </a:lnTo>
                        <a:lnTo>
                          <a:pt x="0" y="3778"/>
                        </a:lnTo>
                        <a:lnTo>
                          <a:pt x="536" y="3778"/>
                        </a:lnTo>
                        <a:close/>
                      </a:path>
                    </a:pathLst>
                  </a:custGeom>
                  <a:solidFill>
                    <a:srgbClr val="2F559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defTabSz="816159">
                      <a:defRPr sz="40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  <a:endParaRPr/>
                  </a:p>
                </p:txBody>
              </p:sp>
              <p:sp>
                <p:nvSpPr>
                  <p:cNvPr id="1356" name="Shape"/>
                  <p:cNvSpPr/>
                  <p:nvPr/>
                </p:nvSpPr>
                <p:spPr>
                  <a:xfrm rot="16200000">
                    <a:off x="1006187" y="529995"/>
                    <a:ext cx="123198" cy="75499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0800" y="0"/>
                        </a:moveTo>
                        <a:lnTo>
                          <a:pt x="21064" y="3634"/>
                        </a:lnTo>
                        <a:lnTo>
                          <a:pt x="21600" y="3634"/>
                        </a:lnTo>
                        <a:lnTo>
                          <a:pt x="21600" y="21600"/>
                        </a:lnTo>
                        <a:lnTo>
                          <a:pt x="20100" y="21600"/>
                        </a:lnTo>
                        <a:lnTo>
                          <a:pt x="10928" y="18353"/>
                        </a:lnTo>
                        <a:lnTo>
                          <a:pt x="1756" y="21600"/>
                        </a:lnTo>
                        <a:lnTo>
                          <a:pt x="0" y="21600"/>
                        </a:lnTo>
                        <a:lnTo>
                          <a:pt x="0" y="3634"/>
                        </a:lnTo>
                        <a:lnTo>
                          <a:pt x="536" y="3634"/>
                        </a:lnTo>
                        <a:close/>
                      </a:path>
                    </a:pathLst>
                  </a:custGeom>
                  <a:solidFill>
                    <a:srgbClr val="3B3838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defTabSz="816159">
                      <a:defRPr sz="40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  <a:endParaRPr/>
                  </a:p>
                </p:txBody>
              </p:sp>
              <p:grpSp>
                <p:nvGrpSpPr>
                  <p:cNvPr id="1362" name="Group"/>
                  <p:cNvGrpSpPr/>
                  <p:nvPr/>
                </p:nvGrpSpPr>
                <p:grpSpPr>
                  <a:xfrm>
                    <a:off x="554228" y="1003586"/>
                    <a:ext cx="1836957" cy="319649"/>
                    <a:chOff x="0" y="0"/>
                    <a:chExt cx="1836955" cy="319647"/>
                  </a:xfrm>
                </p:grpSpPr>
                <p:grpSp>
                  <p:nvGrpSpPr>
                    <p:cNvPr id="1359" name="Group"/>
                    <p:cNvGrpSpPr/>
                    <p:nvPr/>
                  </p:nvGrpSpPr>
                  <p:grpSpPr>
                    <a:xfrm>
                      <a:off x="0" y="743"/>
                      <a:ext cx="849767" cy="287151"/>
                      <a:chOff x="0" y="0"/>
                      <a:chExt cx="849766" cy="287150"/>
                    </a:xfrm>
                  </p:grpSpPr>
                  <p:sp>
                    <p:nvSpPr>
                      <p:cNvPr id="1357" name="Shape"/>
                      <p:cNvSpPr/>
                      <p:nvPr/>
                    </p:nvSpPr>
                    <p:spPr>
                      <a:xfrm rot="5400000">
                        <a:off x="342363" y="-342364"/>
                        <a:ext cx="164883" cy="84961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extrusionOk="0">
                            <a:moveTo>
                              <a:pt x="2227" y="0"/>
                            </a:moveTo>
                            <a:lnTo>
                              <a:pt x="2867" y="1207"/>
                            </a:lnTo>
                            <a:cubicBezTo>
                              <a:pt x="3618" y="1883"/>
                              <a:pt x="4873" y="2459"/>
                              <a:pt x="6452" y="2866"/>
                            </a:cubicBezTo>
                            <a:lnTo>
                              <a:pt x="8310" y="3082"/>
                            </a:lnTo>
                            <a:lnTo>
                              <a:pt x="12336" y="3814"/>
                            </a:lnTo>
                            <a:cubicBezTo>
                              <a:pt x="14204" y="4027"/>
                              <a:pt x="16256" y="4144"/>
                              <a:pt x="18411" y="4144"/>
                            </a:cubicBezTo>
                            <a:lnTo>
                              <a:pt x="21600" y="3971"/>
                            </a:lnTo>
                            <a:lnTo>
                              <a:pt x="20470" y="4468"/>
                            </a:lnTo>
                            <a:lnTo>
                              <a:pt x="18493" y="4864"/>
                            </a:lnTo>
                            <a:lnTo>
                              <a:pt x="18493" y="21600"/>
                            </a:lnTo>
                            <a:lnTo>
                              <a:pt x="5490" y="21600"/>
                            </a:lnTo>
                            <a:lnTo>
                              <a:pt x="5490" y="4864"/>
                            </a:lnTo>
                            <a:lnTo>
                              <a:pt x="3512" y="4468"/>
                            </a:lnTo>
                            <a:cubicBezTo>
                              <a:pt x="1342" y="3824"/>
                              <a:pt x="0" y="2934"/>
                              <a:pt x="0" y="1951"/>
                            </a:cubicBezTo>
                            <a:cubicBezTo>
                              <a:pt x="0" y="1460"/>
                              <a:pt x="336" y="992"/>
                              <a:pt x="942" y="566"/>
                            </a:cubicBezTo>
                            <a:close/>
                          </a:path>
                        </a:pathLst>
                      </a:custGeom>
                      <a:solidFill>
                        <a:srgbClr val="A43A32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34289" tIns="34289" rIns="34289" bIns="34289" numCol="1" anchor="ctr">
                        <a:noAutofit/>
                      </a:bodyPr>
                      <a:lstStyle/>
                      <a:p>
                        <a:pPr algn="ctr" defTabSz="816159">
                          <a:defRPr sz="400">
                            <a:solidFill>
                              <a:srgbClr val="FFFFFF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1358" name="Shape"/>
                      <p:cNvSpPr/>
                      <p:nvPr/>
                    </p:nvSpPr>
                    <p:spPr>
                      <a:xfrm rot="5400000">
                        <a:off x="342728" y="-219888"/>
                        <a:ext cx="164310" cy="84976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extrusionOk="0">
                            <a:moveTo>
                              <a:pt x="19356" y="0"/>
                            </a:moveTo>
                            <a:lnTo>
                              <a:pt x="20654" y="570"/>
                            </a:lnTo>
                            <a:cubicBezTo>
                              <a:pt x="21263" y="995"/>
                              <a:pt x="21600" y="1464"/>
                              <a:pt x="21600" y="1955"/>
                            </a:cubicBezTo>
                            <a:cubicBezTo>
                              <a:pt x="21600" y="2938"/>
                              <a:pt x="20253" y="3827"/>
                              <a:pt x="18076" y="4471"/>
                            </a:cubicBezTo>
                            <a:lnTo>
                              <a:pt x="16091" y="4867"/>
                            </a:lnTo>
                            <a:lnTo>
                              <a:pt x="16091" y="21600"/>
                            </a:lnTo>
                            <a:lnTo>
                              <a:pt x="3043" y="21600"/>
                            </a:lnTo>
                            <a:lnTo>
                              <a:pt x="3043" y="4867"/>
                            </a:lnTo>
                            <a:lnTo>
                              <a:pt x="1058" y="4471"/>
                            </a:lnTo>
                            <a:lnTo>
                              <a:pt x="0" y="4007"/>
                            </a:lnTo>
                            <a:lnTo>
                              <a:pt x="2327" y="4133"/>
                            </a:lnTo>
                            <a:cubicBezTo>
                              <a:pt x="4490" y="4133"/>
                              <a:pt x="6550" y="4016"/>
                              <a:pt x="8423" y="3803"/>
                            </a:cubicBezTo>
                            <a:lnTo>
                              <a:pt x="10846" y="3364"/>
                            </a:lnTo>
                            <a:lnTo>
                              <a:pt x="15114" y="2869"/>
                            </a:lnTo>
                            <a:cubicBezTo>
                              <a:pt x="16699" y="2463"/>
                              <a:pt x="17958" y="1887"/>
                              <a:pt x="18712" y="1211"/>
                            </a:cubicBezTo>
                            <a:close/>
                          </a:path>
                        </a:pathLst>
                      </a:custGeom>
                      <a:solidFill>
                        <a:srgbClr val="A43A32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34289" tIns="34289" rIns="34289" bIns="34289" numCol="1" anchor="ctr">
                        <a:noAutofit/>
                      </a:bodyPr>
                      <a:lstStyle/>
                      <a:p>
                        <a:pPr algn="ctr" defTabSz="816159">
                          <a:defRPr sz="400">
                            <a:solidFill>
                              <a:srgbClr val="FFFFFF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defRPr>
                        </a:pPr>
                        <a:endParaRPr/>
                      </a:p>
                    </p:txBody>
                  </p:sp>
                </p:grpSp>
                <p:sp>
                  <p:nvSpPr>
                    <p:cNvPr id="1360" name="Shape"/>
                    <p:cNvSpPr/>
                    <p:nvPr/>
                  </p:nvSpPr>
                  <p:spPr>
                    <a:xfrm rot="5400000">
                      <a:off x="1234375" y="-282933"/>
                      <a:ext cx="254487" cy="95067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1910" y="0"/>
                          </a:moveTo>
                          <a:lnTo>
                            <a:pt x="13198" y="0"/>
                          </a:lnTo>
                          <a:lnTo>
                            <a:pt x="13198" y="14461"/>
                          </a:lnTo>
                          <a:lnTo>
                            <a:pt x="14970" y="14594"/>
                          </a:lnTo>
                          <a:cubicBezTo>
                            <a:pt x="18866" y="15207"/>
                            <a:pt x="21600" y="16643"/>
                            <a:pt x="21600" y="18315"/>
                          </a:cubicBezTo>
                          <a:cubicBezTo>
                            <a:pt x="21600" y="19431"/>
                            <a:pt x="20385" y="20440"/>
                            <a:pt x="18420" y="21171"/>
                          </a:cubicBezTo>
                          <a:lnTo>
                            <a:pt x="16712" y="21600"/>
                          </a:lnTo>
                          <a:lnTo>
                            <a:pt x="17339" y="20379"/>
                          </a:lnTo>
                          <a:cubicBezTo>
                            <a:pt x="17339" y="18268"/>
                            <a:pt x="12986" y="16557"/>
                            <a:pt x="7617" y="16557"/>
                          </a:cubicBezTo>
                          <a:cubicBezTo>
                            <a:pt x="4933" y="16557"/>
                            <a:pt x="2503" y="16985"/>
                            <a:pt x="744" y="17676"/>
                          </a:cubicBezTo>
                          <a:lnTo>
                            <a:pt x="0" y="18110"/>
                          </a:lnTo>
                          <a:lnTo>
                            <a:pt x="742" y="16743"/>
                          </a:lnTo>
                          <a:lnTo>
                            <a:pt x="1966" y="16067"/>
                          </a:lnTo>
                          <a:lnTo>
                            <a:pt x="1910" y="16067"/>
                          </a:lnTo>
                          <a:lnTo>
                            <a:pt x="1910" y="6783"/>
                          </a:lnTo>
                          <a:close/>
                        </a:path>
                      </a:pathLst>
                    </a:custGeom>
                    <a:solidFill>
                      <a:srgbClr val="5B9BD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34289" tIns="34289" rIns="34289" bIns="34289" numCol="1" anchor="ctr">
                      <a:noAutofit/>
                    </a:bodyPr>
                    <a:lstStyle/>
                    <a:p>
                      <a:pPr algn="ctr" defTabSz="816159">
                        <a:defRPr sz="4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p:txBody>
                </p:sp>
                <p:sp>
                  <p:nvSpPr>
                    <p:cNvPr id="1361" name="Shape"/>
                    <p:cNvSpPr/>
                    <p:nvPr/>
                  </p:nvSpPr>
                  <p:spPr>
                    <a:xfrm rot="5979791">
                      <a:off x="788162" y="-31641"/>
                      <a:ext cx="224696" cy="34223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463" h="20629" extrusionOk="0">
                          <a:moveTo>
                            <a:pt x="9222" y="0"/>
                          </a:moveTo>
                          <a:cubicBezTo>
                            <a:pt x="13102" y="0"/>
                            <a:pt x="16431" y="2905"/>
                            <a:pt x="17853" y="7046"/>
                          </a:cubicBezTo>
                          <a:lnTo>
                            <a:pt x="18199" y="9157"/>
                          </a:lnTo>
                          <a:lnTo>
                            <a:pt x="18343" y="9347"/>
                          </a:lnTo>
                          <a:cubicBezTo>
                            <a:pt x="20844" y="14135"/>
                            <a:pt x="19015" y="19051"/>
                            <a:pt x="14259" y="20325"/>
                          </a:cubicBezTo>
                          <a:cubicBezTo>
                            <a:pt x="9503" y="21600"/>
                            <a:pt x="3620" y="18751"/>
                            <a:pt x="1119" y="13963"/>
                          </a:cubicBezTo>
                          <a:cubicBezTo>
                            <a:pt x="-756" y="10371"/>
                            <a:pt x="-196" y="6708"/>
                            <a:pt x="2207" y="4564"/>
                          </a:cubicBezTo>
                          <a:lnTo>
                            <a:pt x="2276" y="4527"/>
                          </a:lnTo>
                          <a:lnTo>
                            <a:pt x="3986" y="1970"/>
                          </a:lnTo>
                          <a:cubicBezTo>
                            <a:pt x="5480" y="726"/>
                            <a:pt x="7283" y="0"/>
                            <a:pt x="9222" y="0"/>
                          </a:cubicBezTo>
                          <a:close/>
                        </a:path>
                      </a:pathLst>
                    </a:custGeom>
                    <a:solidFill>
                      <a:srgbClr val="C4950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34289" tIns="34289" rIns="34289" bIns="34289" numCol="1" anchor="ctr">
                      <a:noAutofit/>
                    </a:bodyPr>
                    <a:lstStyle/>
                    <a:p>
                      <a:pPr algn="ctr" defTabSz="816159">
                        <a:defRPr sz="4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1363" name="TCR"/>
                  <p:cNvSpPr txBox="1"/>
                  <p:nvPr/>
                </p:nvSpPr>
                <p:spPr>
                  <a:xfrm>
                    <a:off x="903392" y="1009029"/>
                    <a:ext cx="450631" cy="165863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34289" tIns="34289" rIns="34289" bIns="34289" numCol="1" anchor="t">
                    <a:noAutofit/>
                  </a:bodyPr>
                  <a:lstStyle>
                    <a:lvl1pPr algn="ctr" defTabSz="816159">
                      <a:defRPr sz="40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</a:lstStyle>
                  <a:p>
                    <a:r>
                      <a:t>TCR</a:t>
                    </a:r>
                  </a:p>
                </p:txBody>
              </p:sp>
              <p:grpSp>
                <p:nvGrpSpPr>
                  <p:cNvPr id="1366" name="Group"/>
                  <p:cNvGrpSpPr/>
                  <p:nvPr/>
                </p:nvGrpSpPr>
                <p:grpSpPr>
                  <a:xfrm>
                    <a:off x="1389017" y="0"/>
                    <a:ext cx="1804100" cy="1779266"/>
                    <a:chOff x="0" y="0"/>
                    <a:chExt cx="1804099" cy="1779265"/>
                  </a:xfrm>
                </p:grpSpPr>
                <p:sp>
                  <p:nvSpPr>
                    <p:cNvPr id="1364" name="Shape"/>
                    <p:cNvSpPr/>
                    <p:nvPr/>
                  </p:nvSpPr>
                  <p:spPr>
                    <a:xfrm rot="14690779">
                      <a:off x="241526" y="203247"/>
                      <a:ext cx="1321047" cy="137277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30" h="21373" extrusionOk="0">
                          <a:moveTo>
                            <a:pt x="11227" y="2321"/>
                          </a:moveTo>
                          <a:cubicBezTo>
                            <a:pt x="11329" y="2035"/>
                            <a:pt x="11431" y="1740"/>
                            <a:pt x="11547" y="1664"/>
                          </a:cubicBezTo>
                          <a:cubicBezTo>
                            <a:pt x="11663" y="1588"/>
                            <a:pt x="11852" y="1726"/>
                            <a:pt x="11925" y="1864"/>
                          </a:cubicBezTo>
                          <a:cubicBezTo>
                            <a:pt x="11997" y="2002"/>
                            <a:pt x="11973" y="2274"/>
                            <a:pt x="11983" y="2493"/>
                          </a:cubicBezTo>
                          <a:cubicBezTo>
                            <a:pt x="11992" y="2712"/>
                            <a:pt x="11934" y="2993"/>
                            <a:pt x="11983" y="3179"/>
                          </a:cubicBezTo>
                          <a:cubicBezTo>
                            <a:pt x="12031" y="3365"/>
                            <a:pt x="12128" y="3493"/>
                            <a:pt x="12273" y="3608"/>
                          </a:cubicBezTo>
                          <a:cubicBezTo>
                            <a:pt x="12419" y="3722"/>
                            <a:pt x="12646" y="3812"/>
                            <a:pt x="12855" y="3865"/>
                          </a:cubicBezTo>
                          <a:cubicBezTo>
                            <a:pt x="13063" y="3917"/>
                            <a:pt x="13325" y="3903"/>
                            <a:pt x="13523" y="3922"/>
                          </a:cubicBezTo>
                          <a:cubicBezTo>
                            <a:pt x="13722" y="3941"/>
                            <a:pt x="14046" y="3979"/>
                            <a:pt x="14046" y="3979"/>
                          </a:cubicBezTo>
                          <a:cubicBezTo>
                            <a:pt x="14216" y="3998"/>
                            <a:pt x="14395" y="3979"/>
                            <a:pt x="14540" y="4036"/>
                          </a:cubicBezTo>
                          <a:cubicBezTo>
                            <a:pt x="14686" y="4093"/>
                            <a:pt x="14792" y="4222"/>
                            <a:pt x="14918" y="4322"/>
                          </a:cubicBezTo>
                          <a:cubicBezTo>
                            <a:pt x="15044" y="4422"/>
                            <a:pt x="15156" y="4532"/>
                            <a:pt x="15296" y="4637"/>
                          </a:cubicBezTo>
                          <a:cubicBezTo>
                            <a:pt x="15437" y="4741"/>
                            <a:pt x="15630" y="4870"/>
                            <a:pt x="15761" y="4951"/>
                          </a:cubicBezTo>
                          <a:cubicBezTo>
                            <a:pt x="15892" y="5032"/>
                            <a:pt x="15984" y="5094"/>
                            <a:pt x="16081" y="5122"/>
                          </a:cubicBezTo>
                          <a:cubicBezTo>
                            <a:pt x="16178" y="5151"/>
                            <a:pt x="16149" y="5256"/>
                            <a:pt x="16342" y="5122"/>
                          </a:cubicBezTo>
                          <a:cubicBezTo>
                            <a:pt x="16536" y="4989"/>
                            <a:pt x="17035" y="4513"/>
                            <a:pt x="17243" y="4322"/>
                          </a:cubicBezTo>
                          <a:cubicBezTo>
                            <a:pt x="17452" y="4132"/>
                            <a:pt x="17355" y="4060"/>
                            <a:pt x="17592" y="3979"/>
                          </a:cubicBezTo>
                          <a:cubicBezTo>
                            <a:pt x="17830" y="3898"/>
                            <a:pt x="18425" y="3836"/>
                            <a:pt x="18668" y="3836"/>
                          </a:cubicBezTo>
                          <a:cubicBezTo>
                            <a:pt x="18910" y="3836"/>
                            <a:pt x="19021" y="3812"/>
                            <a:pt x="19046" y="3979"/>
                          </a:cubicBezTo>
                          <a:cubicBezTo>
                            <a:pt x="19070" y="4146"/>
                            <a:pt x="19065" y="4522"/>
                            <a:pt x="18813" y="4837"/>
                          </a:cubicBezTo>
                          <a:cubicBezTo>
                            <a:pt x="18561" y="5151"/>
                            <a:pt x="17665" y="5461"/>
                            <a:pt x="17534" y="5866"/>
                          </a:cubicBezTo>
                          <a:cubicBezTo>
                            <a:pt x="17403" y="6271"/>
                            <a:pt x="17834" y="6942"/>
                            <a:pt x="18028" y="7266"/>
                          </a:cubicBezTo>
                          <a:cubicBezTo>
                            <a:pt x="18222" y="7590"/>
                            <a:pt x="18459" y="7471"/>
                            <a:pt x="18697" y="7809"/>
                          </a:cubicBezTo>
                          <a:cubicBezTo>
                            <a:pt x="18934" y="8148"/>
                            <a:pt x="19060" y="9077"/>
                            <a:pt x="19452" y="9296"/>
                          </a:cubicBezTo>
                          <a:cubicBezTo>
                            <a:pt x="19845" y="9515"/>
                            <a:pt x="20717" y="9134"/>
                            <a:pt x="21051" y="9124"/>
                          </a:cubicBezTo>
                          <a:cubicBezTo>
                            <a:pt x="21385" y="9115"/>
                            <a:pt x="21390" y="9153"/>
                            <a:pt x="21458" y="9239"/>
                          </a:cubicBezTo>
                          <a:cubicBezTo>
                            <a:pt x="21526" y="9324"/>
                            <a:pt x="21579" y="9496"/>
                            <a:pt x="21458" y="9639"/>
                          </a:cubicBezTo>
                          <a:cubicBezTo>
                            <a:pt x="21337" y="9782"/>
                            <a:pt x="20964" y="9906"/>
                            <a:pt x="20731" y="10096"/>
                          </a:cubicBezTo>
                          <a:cubicBezTo>
                            <a:pt x="20499" y="10287"/>
                            <a:pt x="20227" y="10530"/>
                            <a:pt x="20063" y="10782"/>
                          </a:cubicBezTo>
                          <a:cubicBezTo>
                            <a:pt x="19898" y="11035"/>
                            <a:pt x="19821" y="11220"/>
                            <a:pt x="19743" y="11611"/>
                          </a:cubicBezTo>
                          <a:cubicBezTo>
                            <a:pt x="19666" y="12002"/>
                            <a:pt x="19593" y="12802"/>
                            <a:pt x="19598" y="13126"/>
                          </a:cubicBezTo>
                          <a:cubicBezTo>
                            <a:pt x="19603" y="13450"/>
                            <a:pt x="19607" y="13440"/>
                            <a:pt x="19772" y="13555"/>
                          </a:cubicBezTo>
                          <a:cubicBezTo>
                            <a:pt x="19937" y="13669"/>
                            <a:pt x="20416" y="13726"/>
                            <a:pt x="20586" y="13812"/>
                          </a:cubicBezTo>
                          <a:cubicBezTo>
                            <a:pt x="20756" y="13898"/>
                            <a:pt x="20765" y="13979"/>
                            <a:pt x="20789" y="14069"/>
                          </a:cubicBezTo>
                          <a:cubicBezTo>
                            <a:pt x="20814" y="14160"/>
                            <a:pt x="20804" y="14293"/>
                            <a:pt x="20731" y="14355"/>
                          </a:cubicBezTo>
                          <a:cubicBezTo>
                            <a:pt x="20659" y="14417"/>
                            <a:pt x="20513" y="14469"/>
                            <a:pt x="20353" y="14441"/>
                          </a:cubicBezTo>
                          <a:cubicBezTo>
                            <a:pt x="20194" y="14412"/>
                            <a:pt x="19976" y="14241"/>
                            <a:pt x="19772" y="14184"/>
                          </a:cubicBezTo>
                          <a:cubicBezTo>
                            <a:pt x="19569" y="14126"/>
                            <a:pt x="19385" y="14012"/>
                            <a:pt x="19133" y="14098"/>
                          </a:cubicBezTo>
                          <a:cubicBezTo>
                            <a:pt x="18881" y="14184"/>
                            <a:pt x="18416" y="14546"/>
                            <a:pt x="18261" y="14698"/>
                          </a:cubicBezTo>
                          <a:cubicBezTo>
                            <a:pt x="18106" y="14851"/>
                            <a:pt x="18154" y="14774"/>
                            <a:pt x="18203" y="15013"/>
                          </a:cubicBezTo>
                          <a:cubicBezTo>
                            <a:pt x="18251" y="15251"/>
                            <a:pt x="18314" y="15675"/>
                            <a:pt x="18551" y="16127"/>
                          </a:cubicBezTo>
                          <a:cubicBezTo>
                            <a:pt x="18789" y="16580"/>
                            <a:pt x="19467" y="17342"/>
                            <a:pt x="19627" y="17728"/>
                          </a:cubicBezTo>
                          <a:cubicBezTo>
                            <a:pt x="19787" y="18114"/>
                            <a:pt x="19801" y="18404"/>
                            <a:pt x="19511" y="18443"/>
                          </a:cubicBezTo>
                          <a:cubicBezTo>
                            <a:pt x="19220" y="18481"/>
                            <a:pt x="18353" y="18114"/>
                            <a:pt x="17883" y="17957"/>
                          </a:cubicBezTo>
                          <a:cubicBezTo>
                            <a:pt x="17413" y="17799"/>
                            <a:pt x="17006" y="17466"/>
                            <a:pt x="16691" y="17499"/>
                          </a:cubicBezTo>
                          <a:cubicBezTo>
                            <a:pt x="16376" y="17533"/>
                            <a:pt x="16129" y="17704"/>
                            <a:pt x="15994" y="18157"/>
                          </a:cubicBezTo>
                          <a:cubicBezTo>
                            <a:pt x="15858" y="18609"/>
                            <a:pt x="15994" y="19810"/>
                            <a:pt x="15877" y="20215"/>
                          </a:cubicBezTo>
                          <a:cubicBezTo>
                            <a:pt x="15761" y="20620"/>
                            <a:pt x="15529" y="20801"/>
                            <a:pt x="15296" y="20586"/>
                          </a:cubicBezTo>
                          <a:cubicBezTo>
                            <a:pt x="15064" y="20372"/>
                            <a:pt x="14715" y="19262"/>
                            <a:pt x="14482" y="18929"/>
                          </a:cubicBezTo>
                          <a:cubicBezTo>
                            <a:pt x="14250" y="18595"/>
                            <a:pt x="14138" y="18600"/>
                            <a:pt x="13901" y="18586"/>
                          </a:cubicBezTo>
                          <a:cubicBezTo>
                            <a:pt x="13664" y="18571"/>
                            <a:pt x="13252" y="18443"/>
                            <a:pt x="13058" y="18843"/>
                          </a:cubicBezTo>
                          <a:cubicBezTo>
                            <a:pt x="12864" y="19243"/>
                            <a:pt x="12932" y="20582"/>
                            <a:pt x="12738" y="20987"/>
                          </a:cubicBezTo>
                          <a:cubicBezTo>
                            <a:pt x="12545" y="21392"/>
                            <a:pt x="12055" y="21463"/>
                            <a:pt x="11896" y="21272"/>
                          </a:cubicBezTo>
                          <a:cubicBezTo>
                            <a:pt x="11736" y="21082"/>
                            <a:pt x="11915" y="20201"/>
                            <a:pt x="11779" y="19843"/>
                          </a:cubicBezTo>
                          <a:cubicBezTo>
                            <a:pt x="11644" y="19486"/>
                            <a:pt x="11368" y="19281"/>
                            <a:pt x="11082" y="19129"/>
                          </a:cubicBezTo>
                          <a:cubicBezTo>
                            <a:pt x="10796" y="18976"/>
                            <a:pt x="10404" y="18933"/>
                            <a:pt x="10064" y="18929"/>
                          </a:cubicBezTo>
                          <a:cubicBezTo>
                            <a:pt x="9725" y="18924"/>
                            <a:pt x="9352" y="19010"/>
                            <a:pt x="9047" y="19100"/>
                          </a:cubicBezTo>
                          <a:cubicBezTo>
                            <a:pt x="8742" y="19191"/>
                            <a:pt x="8461" y="19324"/>
                            <a:pt x="8233" y="19472"/>
                          </a:cubicBezTo>
                          <a:cubicBezTo>
                            <a:pt x="8006" y="19619"/>
                            <a:pt x="7783" y="19772"/>
                            <a:pt x="7681" y="19986"/>
                          </a:cubicBezTo>
                          <a:cubicBezTo>
                            <a:pt x="7579" y="20201"/>
                            <a:pt x="7681" y="20653"/>
                            <a:pt x="7623" y="20758"/>
                          </a:cubicBezTo>
                          <a:cubicBezTo>
                            <a:pt x="7565" y="20863"/>
                            <a:pt x="7420" y="20734"/>
                            <a:pt x="7332" y="20615"/>
                          </a:cubicBezTo>
                          <a:cubicBezTo>
                            <a:pt x="7245" y="20496"/>
                            <a:pt x="7119" y="20305"/>
                            <a:pt x="7100" y="20043"/>
                          </a:cubicBezTo>
                          <a:cubicBezTo>
                            <a:pt x="7081" y="19781"/>
                            <a:pt x="7148" y="19319"/>
                            <a:pt x="7216" y="19043"/>
                          </a:cubicBezTo>
                          <a:cubicBezTo>
                            <a:pt x="7284" y="18767"/>
                            <a:pt x="7473" y="18605"/>
                            <a:pt x="7507" y="18385"/>
                          </a:cubicBezTo>
                          <a:cubicBezTo>
                            <a:pt x="7541" y="18166"/>
                            <a:pt x="7531" y="17952"/>
                            <a:pt x="7420" y="17728"/>
                          </a:cubicBezTo>
                          <a:cubicBezTo>
                            <a:pt x="7308" y="17504"/>
                            <a:pt x="7173" y="17156"/>
                            <a:pt x="6838" y="17042"/>
                          </a:cubicBezTo>
                          <a:cubicBezTo>
                            <a:pt x="6504" y="16928"/>
                            <a:pt x="5763" y="16909"/>
                            <a:pt x="5414" y="17042"/>
                          </a:cubicBezTo>
                          <a:cubicBezTo>
                            <a:pt x="5065" y="17175"/>
                            <a:pt x="4891" y="17633"/>
                            <a:pt x="4746" y="17842"/>
                          </a:cubicBezTo>
                          <a:cubicBezTo>
                            <a:pt x="4600" y="18052"/>
                            <a:pt x="4687" y="18209"/>
                            <a:pt x="4542" y="18300"/>
                          </a:cubicBezTo>
                          <a:cubicBezTo>
                            <a:pt x="4397" y="18390"/>
                            <a:pt x="4009" y="18452"/>
                            <a:pt x="3874" y="18385"/>
                          </a:cubicBezTo>
                          <a:cubicBezTo>
                            <a:pt x="3738" y="18319"/>
                            <a:pt x="3656" y="18185"/>
                            <a:pt x="3728" y="17900"/>
                          </a:cubicBezTo>
                          <a:cubicBezTo>
                            <a:pt x="3801" y="17614"/>
                            <a:pt x="4213" y="16961"/>
                            <a:pt x="4310" y="16670"/>
                          </a:cubicBezTo>
                          <a:cubicBezTo>
                            <a:pt x="4407" y="16380"/>
                            <a:pt x="4416" y="16242"/>
                            <a:pt x="4310" y="16156"/>
                          </a:cubicBezTo>
                          <a:cubicBezTo>
                            <a:pt x="4203" y="16070"/>
                            <a:pt x="3840" y="16146"/>
                            <a:pt x="3670" y="16156"/>
                          </a:cubicBezTo>
                          <a:cubicBezTo>
                            <a:pt x="3501" y="16165"/>
                            <a:pt x="3423" y="16251"/>
                            <a:pt x="3292" y="16213"/>
                          </a:cubicBezTo>
                          <a:cubicBezTo>
                            <a:pt x="3162" y="16175"/>
                            <a:pt x="2939" y="16046"/>
                            <a:pt x="2885" y="15927"/>
                          </a:cubicBezTo>
                          <a:cubicBezTo>
                            <a:pt x="2832" y="15808"/>
                            <a:pt x="2866" y="15675"/>
                            <a:pt x="2973" y="15498"/>
                          </a:cubicBezTo>
                          <a:cubicBezTo>
                            <a:pt x="3079" y="15322"/>
                            <a:pt x="3409" y="15041"/>
                            <a:pt x="3525" y="14870"/>
                          </a:cubicBezTo>
                          <a:cubicBezTo>
                            <a:pt x="3641" y="14698"/>
                            <a:pt x="3719" y="14593"/>
                            <a:pt x="3670" y="14469"/>
                          </a:cubicBezTo>
                          <a:cubicBezTo>
                            <a:pt x="3622" y="14346"/>
                            <a:pt x="3384" y="14174"/>
                            <a:pt x="3234" y="14126"/>
                          </a:cubicBezTo>
                          <a:cubicBezTo>
                            <a:pt x="3084" y="14079"/>
                            <a:pt x="3040" y="14136"/>
                            <a:pt x="2769" y="14184"/>
                          </a:cubicBezTo>
                          <a:cubicBezTo>
                            <a:pt x="2498" y="14231"/>
                            <a:pt x="1888" y="14569"/>
                            <a:pt x="1607" y="14412"/>
                          </a:cubicBezTo>
                          <a:cubicBezTo>
                            <a:pt x="1326" y="14255"/>
                            <a:pt x="870" y="13502"/>
                            <a:pt x="1083" y="13240"/>
                          </a:cubicBezTo>
                          <a:cubicBezTo>
                            <a:pt x="1297" y="12978"/>
                            <a:pt x="2585" y="13055"/>
                            <a:pt x="2885" y="12840"/>
                          </a:cubicBezTo>
                          <a:cubicBezTo>
                            <a:pt x="3186" y="12626"/>
                            <a:pt x="2992" y="12135"/>
                            <a:pt x="2885" y="11954"/>
                          </a:cubicBezTo>
                          <a:cubicBezTo>
                            <a:pt x="2779" y="11773"/>
                            <a:pt x="2440" y="11797"/>
                            <a:pt x="2246" y="11754"/>
                          </a:cubicBezTo>
                          <a:cubicBezTo>
                            <a:pt x="2052" y="11711"/>
                            <a:pt x="1820" y="11778"/>
                            <a:pt x="1723" y="11697"/>
                          </a:cubicBezTo>
                          <a:cubicBezTo>
                            <a:pt x="1626" y="11616"/>
                            <a:pt x="1437" y="11416"/>
                            <a:pt x="1665" y="11268"/>
                          </a:cubicBezTo>
                          <a:cubicBezTo>
                            <a:pt x="1892" y="11120"/>
                            <a:pt x="2818" y="10992"/>
                            <a:pt x="3089" y="10811"/>
                          </a:cubicBezTo>
                          <a:cubicBezTo>
                            <a:pt x="3360" y="10630"/>
                            <a:pt x="3370" y="10391"/>
                            <a:pt x="3292" y="10182"/>
                          </a:cubicBezTo>
                          <a:cubicBezTo>
                            <a:pt x="3215" y="9972"/>
                            <a:pt x="3011" y="9663"/>
                            <a:pt x="2624" y="9553"/>
                          </a:cubicBezTo>
                          <a:cubicBezTo>
                            <a:pt x="2236" y="9443"/>
                            <a:pt x="1331" y="9567"/>
                            <a:pt x="967" y="9524"/>
                          </a:cubicBezTo>
                          <a:cubicBezTo>
                            <a:pt x="604" y="9482"/>
                            <a:pt x="580" y="9434"/>
                            <a:pt x="444" y="9296"/>
                          </a:cubicBezTo>
                          <a:cubicBezTo>
                            <a:pt x="308" y="9158"/>
                            <a:pt x="95" y="8867"/>
                            <a:pt x="37" y="8695"/>
                          </a:cubicBezTo>
                          <a:cubicBezTo>
                            <a:pt x="-21" y="8524"/>
                            <a:pt x="-16" y="8343"/>
                            <a:pt x="95" y="8267"/>
                          </a:cubicBezTo>
                          <a:cubicBezTo>
                            <a:pt x="207" y="8190"/>
                            <a:pt x="483" y="8200"/>
                            <a:pt x="706" y="8238"/>
                          </a:cubicBezTo>
                          <a:cubicBezTo>
                            <a:pt x="928" y="8276"/>
                            <a:pt x="1054" y="8476"/>
                            <a:pt x="1432" y="8495"/>
                          </a:cubicBezTo>
                          <a:cubicBezTo>
                            <a:pt x="1810" y="8514"/>
                            <a:pt x="2537" y="8600"/>
                            <a:pt x="2973" y="8352"/>
                          </a:cubicBezTo>
                          <a:cubicBezTo>
                            <a:pt x="3409" y="8105"/>
                            <a:pt x="3762" y="7304"/>
                            <a:pt x="4048" y="7009"/>
                          </a:cubicBezTo>
                          <a:cubicBezTo>
                            <a:pt x="4334" y="6714"/>
                            <a:pt x="4465" y="6785"/>
                            <a:pt x="4687" y="6580"/>
                          </a:cubicBezTo>
                          <a:cubicBezTo>
                            <a:pt x="4910" y="6375"/>
                            <a:pt x="5322" y="6256"/>
                            <a:pt x="5385" y="5780"/>
                          </a:cubicBezTo>
                          <a:cubicBezTo>
                            <a:pt x="5448" y="5303"/>
                            <a:pt x="5293" y="4608"/>
                            <a:pt x="5065" y="3722"/>
                          </a:cubicBezTo>
                          <a:cubicBezTo>
                            <a:pt x="4838" y="2836"/>
                            <a:pt x="4063" y="1064"/>
                            <a:pt x="4019" y="463"/>
                          </a:cubicBezTo>
                          <a:cubicBezTo>
                            <a:pt x="3975" y="-137"/>
                            <a:pt x="4620" y="-37"/>
                            <a:pt x="4804" y="120"/>
                          </a:cubicBezTo>
                          <a:cubicBezTo>
                            <a:pt x="4988" y="277"/>
                            <a:pt x="4794" y="825"/>
                            <a:pt x="5123" y="1407"/>
                          </a:cubicBezTo>
                          <a:cubicBezTo>
                            <a:pt x="5453" y="1988"/>
                            <a:pt x="6136" y="3241"/>
                            <a:pt x="6780" y="3608"/>
                          </a:cubicBezTo>
                          <a:cubicBezTo>
                            <a:pt x="7424" y="3974"/>
                            <a:pt x="8384" y="3617"/>
                            <a:pt x="8989" y="3608"/>
                          </a:cubicBezTo>
                          <a:cubicBezTo>
                            <a:pt x="9595" y="3598"/>
                            <a:pt x="10089" y="3588"/>
                            <a:pt x="10413" y="3550"/>
                          </a:cubicBezTo>
                          <a:cubicBezTo>
                            <a:pt x="10738" y="3512"/>
                            <a:pt x="10801" y="3584"/>
                            <a:pt x="10936" y="3379"/>
                          </a:cubicBezTo>
                          <a:cubicBezTo>
                            <a:pt x="11072" y="3174"/>
                            <a:pt x="11125" y="2607"/>
                            <a:pt x="11227" y="2321"/>
                          </a:cubicBezTo>
                          <a:close/>
                        </a:path>
                      </a:pathLst>
                    </a:custGeom>
                    <a:gradFill flip="none" rotWithShape="1">
                      <a:gsLst>
                        <a:gs pos="13000">
                          <a:srgbClr val="E7E6E6"/>
                        </a:gs>
                        <a:gs pos="56000">
                          <a:srgbClr val="EA6B14"/>
                        </a:gs>
                        <a:gs pos="87000">
                          <a:srgbClr val="C55A11"/>
                        </a:gs>
                        <a:gs pos="97000">
                          <a:srgbClr val="B85410"/>
                        </a:gs>
                      </a:gsLst>
                      <a:path path="circle">
                        <a:fillToRect l="37721" t="-19636" r="62278" b="119636"/>
                      </a:path>
                    </a:gradFill>
                    <a:ln w="3175" cap="flat">
                      <a:solidFill>
                        <a:srgbClr val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34289" tIns="34289" rIns="34289" bIns="34289" numCol="1" anchor="ctr">
                      <a:noAutofit/>
                    </a:bodyPr>
                    <a:lstStyle/>
                    <a:p>
                      <a:pPr algn="ctr" defTabSz="816159">
                        <a:defRPr sz="4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p:txBody>
                </p:sp>
                <p:sp>
                  <p:nvSpPr>
                    <p:cNvPr id="1365" name="Shape"/>
                    <p:cNvSpPr/>
                    <p:nvPr/>
                  </p:nvSpPr>
                  <p:spPr>
                    <a:xfrm rot="16200000">
                      <a:off x="647772" y="628014"/>
                      <a:ext cx="562631" cy="50839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473" h="20794" extrusionOk="0">
                          <a:moveTo>
                            <a:pt x="0" y="11586"/>
                          </a:moveTo>
                          <a:cubicBezTo>
                            <a:pt x="0" y="6559"/>
                            <a:pt x="5819" y="4409"/>
                            <a:pt x="8259" y="2483"/>
                          </a:cubicBezTo>
                          <a:cubicBezTo>
                            <a:pt x="10699" y="558"/>
                            <a:pt x="12766" y="216"/>
                            <a:pt x="14640" y="30"/>
                          </a:cubicBezTo>
                          <a:cubicBezTo>
                            <a:pt x="16514" y="-155"/>
                            <a:pt x="18450" y="522"/>
                            <a:pt x="19504" y="1372"/>
                          </a:cubicBezTo>
                          <a:cubicBezTo>
                            <a:pt x="20557" y="2221"/>
                            <a:pt x="21298" y="4812"/>
                            <a:pt x="21449" y="6201"/>
                          </a:cubicBezTo>
                          <a:cubicBezTo>
                            <a:pt x="21600" y="7591"/>
                            <a:pt x="21017" y="8053"/>
                            <a:pt x="20409" y="9708"/>
                          </a:cubicBezTo>
                          <a:cubicBezTo>
                            <a:pt x="19801" y="11362"/>
                            <a:pt x="18853" y="14298"/>
                            <a:pt x="16828" y="16128"/>
                          </a:cubicBezTo>
                          <a:cubicBezTo>
                            <a:pt x="14803" y="17958"/>
                            <a:pt x="11064" y="21445"/>
                            <a:pt x="8259" y="20688"/>
                          </a:cubicBezTo>
                          <a:cubicBezTo>
                            <a:pt x="5454" y="19931"/>
                            <a:pt x="0" y="16613"/>
                            <a:pt x="0" y="11586"/>
                          </a:cubicBezTo>
                          <a:close/>
                        </a:path>
                      </a:pathLst>
                    </a:custGeom>
                    <a:gradFill flip="none" rotWithShape="1">
                      <a:gsLst>
                        <a:gs pos="40000">
                          <a:srgbClr val="EA6B14"/>
                        </a:gs>
                        <a:gs pos="58000">
                          <a:srgbClr val="C55A11"/>
                        </a:gs>
                        <a:gs pos="100000">
                          <a:srgbClr val="404040"/>
                        </a:gs>
                      </a:gsLst>
                      <a:path path="circle">
                        <a:fillToRect l="37721" t="-19636" r="62278" b="119636"/>
                      </a:path>
                    </a:gra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34289" tIns="34289" rIns="34289" bIns="34289" numCol="1" anchor="ctr">
                      <a:noAutofit/>
                    </a:bodyPr>
                    <a:lstStyle/>
                    <a:p>
                      <a:pPr algn="ctr" defTabSz="816159">
                        <a:defRPr sz="4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1367" name="CTLA-4"/>
                  <p:cNvSpPr txBox="1"/>
                  <p:nvPr/>
                </p:nvSpPr>
                <p:spPr>
                  <a:xfrm>
                    <a:off x="932069" y="812556"/>
                    <a:ext cx="560678" cy="165862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34289" tIns="34289" rIns="34289" bIns="34289" numCol="1" anchor="t">
                    <a:noAutofit/>
                  </a:bodyPr>
                  <a:lstStyle>
                    <a:lvl1pPr algn="ctr" defTabSz="816159">
                      <a:defRPr sz="400" b="1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</a:lstStyle>
                  <a:p>
                    <a:r>
                      <a:t>CTLA-4</a:t>
                    </a:r>
                  </a:p>
                </p:txBody>
              </p:sp>
              <p:sp>
                <p:nvSpPr>
                  <p:cNvPr id="1368" name="APC"/>
                  <p:cNvSpPr txBox="1"/>
                  <p:nvPr/>
                </p:nvSpPr>
                <p:spPr>
                  <a:xfrm>
                    <a:off x="1853139" y="793528"/>
                    <a:ext cx="948544" cy="165862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34289" tIns="34289" rIns="34289" bIns="34289" numCol="1" anchor="t">
                    <a:noAutofit/>
                  </a:bodyPr>
                  <a:lstStyle>
                    <a:lvl1pPr algn="ctr" defTabSz="816159">
                      <a:defRPr sz="40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</a:lstStyle>
                  <a:p>
                    <a:r>
                      <a:t>APC</a:t>
                    </a:r>
                  </a:p>
                </p:txBody>
              </p:sp>
              <p:sp>
                <p:nvSpPr>
                  <p:cNvPr id="1369" name="CD28"/>
                  <p:cNvSpPr txBox="1"/>
                  <p:nvPr/>
                </p:nvSpPr>
                <p:spPr>
                  <a:xfrm>
                    <a:off x="1064206" y="535959"/>
                    <a:ext cx="432474" cy="165863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34289" tIns="34289" rIns="34289" bIns="34289" numCol="1" anchor="t">
                    <a:noAutofit/>
                  </a:bodyPr>
                  <a:lstStyle>
                    <a:lvl1pPr algn="ctr" defTabSz="816159">
                      <a:defRPr sz="400" b="1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</a:lstStyle>
                  <a:p>
                    <a:r>
                      <a:t>CD28</a:t>
                    </a:r>
                  </a:p>
                </p:txBody>
              </p:sp>
              <p:sp>
                <p:nvSpPr>
                  <p:cNvPr id="1370" name="CD80/CD86"/>
                  <p:cNvSpPr txBox="1"/>
                  <p:nvPr/>
                </p:nvSpPr>
                <p:spPr>
                  <a:xfrm>
                    <a:off x="1383099" y="382926"/>
                    <a:ext cx="715119" cy="165863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34289" tIns="34289" rIns="34289" bIns="34289" numCol="1" anchor="t">
                    <a:noAutofit/>
                  </a:bodyPr>
                  <a:lstStyle>
                    <a:lvl1pPr defTabSz="816159">
                      <a:defRPr sz="400"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</a:lstStyle>
                  <a:p>
                    <a:r>
                      <a:t>CD80/CD86</a:t>
                    </a:r>
                  </a:p>
                </p:txBody>
              </p:sp>
              <p:sp>
                <p:nvSpPr>
                  <p:cNvPr id="1371" name="Oval"/>
                  <p:cNvSpPr/>
                  <p:nvPr/>
                </p:nvSpPr>
                <p:spPr>
                  <a:xfrm rot="16200000">
                    <a:off x="106010" y="405368"/>
                    <a:ext cx="1003902" cy="912489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E7E6E6"/>
                      </a:gs>
                      <a:gs pos="64000">
                        <a:srgbClr val="3864B3"/>
                      </a:gs>
                      <a:gs pos="69000">
                        <a:srgbClr val="2F5597"/>
                      </a:gs>
                      <a:gs pos="97000">
                        <a:srgbClr val="2C4F8C"/>
                      </a:gs>
                    </a:gsLst>
                    <a:path path="circle">
                      <a:fillToRect l="37721" t="-19636" r="62278" b="119636"/>
                    </a:path>
                  </a:gradFill>
                  <a:ln w="3175" cap="flat">
                    <a:solidFill>
                      <a:srgbClr val="000000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defTabSz="816159">
                      <a:defRPr sz="40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  <a:endParaRPr/>
                  </a:p>
                </p:txBody>
              </p:sp>
              <p:sp>
                <p:nvSpPr>
                  <p:cNvPr id="1372" name="Oval"/>
                  <p:cNvSpPr/>
                  <p:nvPr/>
                </p:nvSpPr>
                <p:spPr>
                  <a:xfrm rot="16200000">
                    <a:off x="262218" y="700529"/>
                    <a:ext cx="431522" cy="443759"/>
                  </a:xfrm>
                  <a:prstGeom prst="ellipse">
                    <a:avLst/>
                  </a:prstGeom>
                  <a:gradFill flip="none" rotWithShape="1">
                    <a:gsLst>
                      <a:gs pos="32000">
                        <a:srgbClr val="2F5597"/>
                      </a:gs>
                      <a:gs pos="81000">
                        <a:srgbClr val="1F4E79"/>
                      </a:gs>
                    </a:gsLst>
                    <a:path path="circle">
                      <a:fillToRect l="37721" t="-19636" r="62278" b="119636"/>
                    </a:path>
                  </a:gra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defTabSz="816159">
                      <a:defRPr sz="40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  <a:endParaRPr/>
                  </a:p>
                </p:txBody>
              </p:sp>
              <p:sp>
                <p:nvSpPr>
                  <p:cNvPr id="1373" name="T cell"/>
                  <p:cNvSpPr txBox="1"/>
                  <p:nvPr/>
                </p:nvSpPr>
                <p:spPr>
                  <a:xfrm>
                    <a:off x="0" y="802149"/>
                    <a:ext cx="945739" cy="165863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34289" tIns="34289" rIns="34289" bIns="34289" numCol="1" anchor="t">
                    <a:noAutofit/>
                  </a:bodyPr>
                  <a:lstStyle>
                    <a:lvl1pPr algn="ctr" defTabSz="816159">
                      <a:defRPr sz="40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</a:lstStyle>
                  <a:p>
                    <a:r>
                      <a:t>T cell</a:t>
                    </a:r>
                  </a:p>
                </p:txBody>
              </p:sp>
              <p:sp>
                <p:nvSpPr>
                  <p:cNvPr id="1374" name="MHC"/>
                  <p:cNvSpPr txBox="1"/>
                  <p:nvPr/>
                </p:nvSpPr>
                <p:spPr>
                  <a:xfrm>
                    <a:off x="1536940" y="1052060"/>
                    <a:ext cx="492428" cy="165863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34289" tIns="34289" rIns="34289" bIns="34289" numCol="1" anchor="t">
                    <a:noAutofit/>
                  </a:bodyPr>
                  <a:lstStyle>
                    <a:lvl1pPr algn="ctr" defTabSz="816159">
                      <a:defRPr sz="40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</a:lstStyle>
                  <a:p>
                    <a:r>
                      <a:t>MHC</a:t>
                    </a:r>
                  </a:p>
                </p:txBody>
              </p:sp>
            </p:grpSp>
            <p:grpSp>
              <p:nvGrpSpPr>
                <p:cNvPr id="1379" name="Group"/>
                <p:cNvGrpSpPr/>
                <p:nvPr/>
              </p:nvGrpSpPr>
              <p:grpSpPr>
                <a:xfrm>
                  <a:off x="1399907" y="768726"/>
                  <a:ext cx="350863" cy="284429"/>
                  <a:chOff x="0" y="0"/>
                  <a:chExt cx="350861" cy="284428"/>
                </a:xfrm>
              </p:grpSpPr>
              <p:sp>
                <p:nvSpPr>
                  <p:cNvPr id="1376" name="Line"/>
                  <p:cNvSpPr/>
                  <p:nvPr/>
                </p:nvSpPr>
                <p:spPr>
                  <a:xfrm flipH="1" flipV="1">
                    <a:off x="141252" y="145316"/>
                    <a:ext cx="209610" cy="1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830051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34289" tIns="34289" rIns="34289" bIns="34289" numCol="1" anchor="t">
                    <a:noAutofit/>
                  </a:bodyPr>
                  <a:lstStyle/>
                  <a:p>
                    <a:pPr defTabSz="685800">
                      <a:defRPr sz="1200"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  <a:endParaRPr/>
                  </a:p>
                </p:txBody>
              </p:sp>
              <p:sp>
                <p:nvSpPr>
                  <p:cNvPr id="1377" name="Line"/>
                  <p:cNvSpPr/>
                  <p:nvPr/>
                </p:nvSpPr>
                <p:spPr>
                  <a:xfrm flipH="1" flipV="1">
                    <a:off x="28874" y="-1"/>
                    <a:ext cx="111773" cy="145924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830051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34289" tIns="34289" rIns="34289" bIns="34289" numCol="1" anchor="t">
                    <a:noAutofit/>
                  </a:bodyPr>
                  <a:lstStyle/>
                  <a:p>
                    <a:pPr defTabSz="685800">
                      <a:defRPr sz="1200"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  <a:endParaRPr/>
                  </a:p>
                </p:txBody>
              </p:sp>
              <p:sp>
                <p:nvSpPr>
                  <p:cNvPr id="1378" name="Line"/>
                  <p:cNvSpPr/>
                  <p:nvPr/>
                </p:nvSpPr>
                <p:spPr>
                  <a:xfrm flipH="1">
                    <a:off x="0" y="145922"/>
                    <a:ext cx="140647" cy="138507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830051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34289" tIns="34289" rIns="34289" bIns="34289" numCol="1" anchor="t">
                    <a:noAutofit/>
                  </a:bodyPr>
                  <a:lstStyle/>
                  <a:p>
                    <a:pPr defTabSz="685800">
                      <a:defRPr sz="1200"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  <a:endParaRPr/>
                  </a:p>
                </p:txBody>
              </p:sp>
            </p:grpSp>
          </p:grpSp>
        </p:grpSp>
        <p:grpSp>
          <p:nvGrpSpPr>
            <p:cNvPr id="1431" name="Group"/>
            <p:cNvGrpSpPr/>
            <p:nvPr/>
          </p:nvGrpSpPr>
          <p:grpSpPr>
            <a:xfrm>
              <a:off x="4172703" y="546505"/>
              <a:ext cx="2757867" cy="1904266"/>
              <a:chOff x="0" y="0"/>
              <a:chExt cx="2757865" cy="1904264"/>
            </a:xfrm>
          </p:grpSpPr>
          <p:sp>
            <p:nvSpPr>
              <p:cNvPr id="1382" name="Nivolumab…"/>
              <p:cNvSpPr txBox="1"/>
              <p:nvPr/>
            </p:nvSpPr>
            <p:spPr>
              <a:xfrm>
                <a:off x="1711625" y="483527"/>
                <a:ext cx="1046241" cy="27786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4289" tIns="34289" rIns="34289" bIns="34289" numCol="1" anchor="t">
                <a:noAutofit/>
              </a:bodyPr>
              <a:lstStyle/>
              <a:p>
                <a:pPr defTabSz="685800">
                  <a:defRPr sz="600" b="1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Nivolumab</a:t>
                </a:r>
              </a:p>
              <a:p>
                <a:pPr defTabSz="685800">
                  <a:defRPr sz="600" b="1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Pembrolizumab</a:t>
                </a:r>
              </a:p>
            </p:txBody>
          </p:sp>
          <p:sp>
            <p:nvSpPr>
              <p:cNvPr id="1383" name="Atezolizumab Durvalumab Avelumab"/>
              <p:cNvSpPr txBox="1"/>
              <p:nvPr/>
            </p:nvSpPr>
            <p:spPr>
              <a:xfrm>
                <a:off x="1711625" y="1037476"/>
                <a:ext cx="1046241" cy="3747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4289" tIns="34289" rIns="34289" bIns="34289" numCol="1" anchor="t">
                <a:noAutofit/>
              </a:bodyPr>
              <a:lstStyle/>
              <a:p>
                <a:pPr defTabSz="685800">
                  <a:defRPr sz="600" b="1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Atezolizumab</a:t>
                </a:r>
                <a:br/>
                <a:r>
                  <a:t>Durvalumab</a:t>
                </a:r>
                <a:br/>
                <a:r>
                  <a:t>Avelumab</a:t>
                </a:r>
              </a:p>
            </p:txBody>
          </p:sp>
          <p:grpSp>
            <p:nvGrpSpPr>
              <p:cNvPr id="1422" name="Group"/>
              <p:cNvGrpSpPr/>
              <p:nvPr/>
            </p:nvGrpSpPr>
            <p:grpSpPr>
              <a:xfrm>
                <a:off x="-1" y="0"/>
                <a:ext cx="1521899" cy="1904265"/>
                <a:chOff x="0" y="0"/>
                <a:chExt cx="1521898" cy="1904264"/>
              </a:xfrm>
            </p:grpSpPr>
            <p:grpSp>
              <p:nvGrpSpPr>
                <p:cNvPr id="1386" name="Group"/>
                <p:cNvGrpSpPr/>
                <p:nvPr/>
              </p:nvGrpSpPr>
              <p:grpSpPr>
                <a:xfrm>
                  <a:off x="749343" y="199388"/>
                  <a:ext cx="724385" cy="791145"/>
                  <a:chOff x="0" y="0"/>
                  <a:chExt cx="724384" cy="791144"/>
                </a:xfrm>
              </p:grpSpPr>
              <p:sp>
                <p:nvSpPr>
                  <p:cNvPr id="1384" name="Shape"/>
                  <p:cNvSpPr/>
                  <p:nvPr/>
                </p:nvSpPr>
                <p:spPr>
                  <a:xfrm rot="8432796">
                    <a:off x="215121" y="4302"/>
                    <a:ext cx="294142" cy="78254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9586" y="0"/>
                        </a:moveTo>
                        <a:lnTo>
                          <a:pt x="20751" y="570"/>
                        </a:lnTo>
                        <a:cubicBezTo>
                          <a:pt x="21298" y="995"/>
                          <a:pt x="21600" y="1464"/>
                          <a:pt x="21600" y="1955"/>
                        </a:cubicBezTo>
                        <a:cubicBezTo>
                          <a:pt x="21600" y="2938"/>
                          <a:pt x="20391" y="3827"/>
                          <a:pt x="18437" y="4471"/>
                        </a:cubicBezTo>
                        <a:lnTo>
                          <a:pt x="16656" y="4867"/>
                        </a:lnTo>
                        <a:lnTo>
                          <a:pt x="16656" y="21600"/>
                        </a:lnTo>
                        <a:lnTo>
                          <a:pt x="4944" y="21600"/>
                        </a:lnTo>
                        <a:lnTo>
                          <a:pt x="4944" y="4867"/>
                        </a:lnTo>
                        <a:lnTo>
                          <a:pt x="3163" y="4471"/>
                        </a:lnTo>
                        <a:cubicBezTo>
                          <a:pt x="1209" y="3827"/>
                          <a:pt x="0" y="2938"/>
                          <a:pt x="0" y="1955"/>
                        </a:cubicBezTo>
                        <a:cubicBezTo>
                          <a:pt x="0" y="1464"/>
                          <a:pt x="302" y="995"/>
                          <a:pt x="849" y="570"/>
                        </a:cubicBezTo>
                        <a:lnTo>
                          <a:pt x="2006" y="4"/>
                        </a:lnTo>
                        <a:lnTo>
                          <a:pt x="2582" y="1211"/>
                        </a:lnTo>
                        <a:cubicBezTo>
                          <a:pt x="3935" y="2563"/>
                          <a:pt x="7103" y="3513"/>
                          <a:pt x="10795" y="3513"/>
                        </a:cubicBezTo>
                        <a:cubicBezTo>
                          <a:pt x="14487" y="3513"/>
                          <a:pt x="17655" y="2563"/>
                          <a:pt x="19008" y="1211"/>
                        </a:cubicBezTo>
                        <a:close/>
                      </a:path>
                    </a:pathLst>
                  </a:custGeom>
                  <a:solidFill>
                    <a:srgbClr val="C55A1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defTabSz="816159">
                      <a:defRPr sz="5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385" name="PD-1"/>
                  <p:cNvSpPr txBox="1"/>
                  <p:nvPr/>
                </p:nvSpPr>
                <p:spPr>
                  <a:xfrm rot="3193332">
                    <a:off x="263918" y="380132"/>
                    <a:ext cx="377312" cy="184128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34289" tIns="34289" rIns="34289" bIns="34289" numCol="1" anchor="t">
                    <a:noAutofit/>
                  </a:bodyPr>
                  <a:lstStyle>
                    <a:lvl1pPr algn="ctr" defTabSz="816159">
                      <a:defRPr sz="500">
                        <a:solidFill>
                          <a:srgbClr val="FFFFFF"/>
                        </a:solidFill>
                      </a:defRPr>
                    </a:lvl1pPr>
                  </a:lstStyle>
                  <a:p>
                    <a:r>
                      <a:t>PD-1</a:t>
                    </a:r>
                  </a:p>
                </p:txBody>
              </p:sp>
            </p:grpSp>
            <p:grpSp>
              <p:nvGrpSpPr>
                <p:cNvPr id="1389" name="Group"/>
                <p:cNvGrpSpPr/>
                <p:nvPr/>
              </p:nvGrpSpPr>
              <p:grpSpPr>
                <a:xfrm>
                  <a:off x="809914" y="913020"/>
                  <a:ext cx="711984" cy="783357"/>
                  <a:chOff x="0" y="0"/>
                  <a:chExt cx="711983" cy="783356"/>
                </a:xfrm>
              </p:grpSpPr>
              <p:sp>
                <p:nvSpPr>
                  <p:cNvPr id="1387" name="Shape"/>
                  <p:cNvSpPr/>
                  <p:nvPr/>
                </p:nvSpPr>
                <p:spPr>
                  <a:xfrm rot="13244109">
                    <a:off x="260073" y="-40464"/>
                    <a:ext cx="188933" cy="8672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2470" y="0"/>
                        </a:moveTo>
                        <a:lnTo>
                          <a:pt x="20702" y="0"/>
                        </a:lnTo>
                        <a:lnTo>
                          <a:pt x="20702" y="16220"/>
                        </a:lnTo>
                        <a:lnTo>
                          <a:pt x="20250" y="16220"/>
                        </a:lnTo>
                        <a:lnTo>
                          <a:pt x="17164" y="17445"/>
                        </a:lnTo>
                        <a:lnTo>
                          <a:pt x="18437" y="17560"/>
                        </a:lnTo>
                        <a:cubicBezTo>
                          <a:pt x="20391" y="17989"/>
                          <a:pt x="21600" y="18580"/>
                          <a:pt x="21600" y="19234"/>
                        </a:cubicBezTo>
                        <a:cubicBezTo>
                          <a:pt x="21600" y="20541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20541"/>
                          <a:pt x="0" y="19234"/>
                        </a:cubicBezTo>
                        <a:cubicBezTo>
                          <a:pt x="0" y="18580"/>
                          <a:pt x="1209" y="17989"/>
                          <a:pt x="3163" y="17560"/>
                        </a:cubicBezTo>
                        <a:lnTo>
                          <a:pt x="5715" y="17329"/>
                        </a:lnTo>
                        <a:lnTo>
                          <a:pt x="2922" y="16220"/>
                        </a:lnTo>
                        <a:lnTo>
                          <a:pt x="2470" y="16220"/>
                        </a:lnTo>
                        <a:lnTo>
                          <a:pt x="2470" y="6847"/>
                        </a:lnTo>
                        <a:close/>
                      </a:path>
                    </a:pathLst>
                  </a:custGeom>
                  <a:solidFill>
                    <a:srgbClr val="54823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defTabSz="816159">
                      <a:defRPr sz="5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388" name="PD-L1"/>
                  <p:cNvSpPr txBox="1"/>
                  <p:nvPr/>
                </p:nvSpPr>
                <p:spPr>
                  <a:xfrm rot="18730175">
                    <a:off x="251721" y="143588"/>
                    <a:ext cx="469123" cy="184128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34289" tIns="34289" rIns="34289" bIns="34289" numCol="1" anchor="t">
                    <a:noAutofit/>
                  </a:bodyPr>
                  <a:lstStyle>
                    <a:lvl1pPr defTabSz="816159">
                      <a:defRPr sz="500">
                        <a:solidFill>
                          <a:srgbClr val="FFFFFF"/>
                        </a:solidFill>
                      </a:defRPr>
                    </a:lvl1pPr>
                  </a:lstStyle>
                  <a:p>
                    <a:r>
                      <a:t>PD-L1</a:t>
                    </a:r>
                  </a:p>
                </p:txBody>
              </p:sp>
            </p:grpSp>
            <p:grpSp>
              <p:nvGrpSpPr>
                <p:cNvPr id="1394" name="Group"/>
                <p:cNvGrpSpPr/>
                <p:nvPr/>
              </p:nvGrpSpPr>
              <p:grpSpPr>
                <a:xfrm>
                  <a:off x="653338" y="0"/>
                  <a:ext cx="701133" cy="586826"/>
                  <a:chOff x="0" y="0"/>
                  <a:chExt cx="701131" cy="586825"/>
                </a:xfrm>
              </p:grpSpPr>
              <p:sp>
                <p:nvSpPr>
                  <p:cNvPr id="1390" name="Oval"/>
                  <p:cNvSpPr/>
                  <p:nvPr/>
                </p:nvSpPr>
                <p:spPr>
                  <a:xfrm>
                    <a:off x="49086" y="38262"/>
                    <a:ext cx="651393" cy="545195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E7E6E6"/>
                      </a:gs>
                      <a:gs pos="64000">
                        <a:srgbClr val="3864B3"/>
                      </a:gs>
                      <a:gs pos="69000">
                        <a:srgbClr val="2F5597"/>
                      </a:gs>
                      <a:gs pos="97000">
                        <a:srgbClr val="2C4F8C"/>
                      </a:gs>
                    </a:gsLst>
                    <a:path path="circle">
                      <a:fillToRect l="37721" t="-19636" r="62278" b="119636"/>
                    </a:path>
                  </a:gradFill>
                  <a:ln w="3175" cap="flat">
                    <a:solidFill>
                      <a:srgbClr val="000000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defTabSz="816159">
                      <a:defRPr sz="5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391" name="Oval"/>
                  <p:cNvSpPr/>
                  <p:nvPr/>
                </p:nvSpPr>
                <p:spPr>
                  <a:xfrm>
                    <a:off x="0" y="-1"/>
                    <a:ext cx="701132" cy="586827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E7E6E6"/>
                      </a:gs>
                      <a:gs pos="64000">
                        <a:srgbClr val="3864B3"/>
                      </a:gs>
                      <a:gs pos="69000">
                        <a:srgbClr val="2F5597"/>
                      </a:gs>
                      <a:gs pos="97000">
                        <a:srgbClr val="2C4F8C"/>
                      </a:gs>
                    </a:gsLst>
                    <a:path path="circle">
                      <a:fillToRect l="37721" t="-19636" r="62278" b="119636"/>
                    </a:path>
                  </a:gradFill>
                  <a:ln w="3175" cap="flat">
                    <a:solidFill>
                      <a:srgbClr val="000000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defTabSz="816159">
                      <a:defRPr sz="5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392" name="Oval"/>
                  <p:cNvSpPr/>
                  <p:nvPr/>
                </p:nvSpPr>
                <p:spPr>
                  <a:xfrm>
                    <a:off x="195989" y="96620"/>
                    <a:ext cx="279997" cy="257650"/>
                  </a:xfrm>
                  <a:prstGeom prst="ellipse">
                    <a:avLst/>
                  </a:prstGeom>
                  <a:gradFill flip="none" rotWithShape="1">
                    <a:gsLst>
                      <a:gs pos="32000">
                        <a:srgbClr val="2F5597"/>
                      </a:gs>
                      <a:gs pos="81000">
                        <a:srgbClr val="1F4E79"/>
                      </a:gs>
                    </a:gsLst>
                    <a:path path="circle">
                      <a:fillToRect l="37721" t="-19636" r="62278" b="119636"/>
                    </a:path>
                  </a:gra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defTabSz="816159">
                      <a:defRPr sz="5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393" name="T cell"/>
                  <p:cNvSpPr txBox="1"/>
                  <p:nvPr/>
                </p:nvSpPr>
                <p:spPr>
                  <a:xfrm>
                    <a:off x="14996" y="119874"/>
                    <a:ext cx="651392" cy="184128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34289" tIns="34289" rIns="34289" bIns="34289" numCol="1" anchor="t">
                    <a:noAutofit/>
                  </a:bodyPr>
                  <a:lstStyle>
                    <a:lvl1pPr algn="ctr" defTabSz="816159">
                      <a:defRPr sz="500">
                        <a:solidFill>
                          <a:srgbClr val="FFFFFF"/>
                        </a:solidFill>
                      </a:defRPr>
                    </a:lvl1pPr>
                  </a:lstStyle>
                  <a:p>
                    <a:r>
                      <a:t>T cell</a:t>
                    </a:r>
                  </a:p>
                </p:txBody>
              </p:sp>
            </p:grpSp>
            <p:sp>
              <p:nvSpPr>
                <p:cNvPr id="1395" name="Triangle"/>
                <p:cNvSpPr/>
                <p:nvPr/>
              </p:nvSpPr>
              <p:spPr>
                <a:xfrm>
                  <a:off x="509902" y="247500"/>
                  <a:ext cx="81210" cy="67804"/>
                </a:xfrm>
                <a:prstGeom prst="triangle">
                  <a:avLst/>
                </a:prstGeom>
                <a:solidFill>
                  <a:srgbClr val="F1AA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defTabSz="816159">
                    <a:defRPr sz="16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396" name="Triangle"/>
                <p:cNvSpPr/>
                <p:nvPr/>
              </p:nvSpPr>
              <p:spPr>
                <a:xfrm>
                  <a:off x="548118" y="352483"/>
                  <a:ext cx="81211" cy="67804"/>
                </a:xfrm>
                <a:prstGeom prst="triangle">
                  <a:avLst/>
                </a:prstGeom>
                <a:solidFill>
                  <a:srgbClr val="F1AA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defTabSz="816159">
                    <a:defRPr sz="16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397" name="Triangle"/>
                <p:cNvSpPr/>
                <p:nvPr/>
              </p:nvSpPr>
              <p:spPr>
                <a:xfrm>
                  <a:off x="452578" y="378729"/>
                  <a:ext cx="81210" cy="67804"/>
                </a:xfrm>
                <a:prstGeom prst="triangle">
                  <a:avLst/>
                </a:prstGeom>
                <a:solidFill>
                  <a:srgbClr val="F1AA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defTabSz="816159">
                    <a:defRPr sz="16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398" name="Triangle"/>
                <p:cNvSpPr/>
                <p:nvPr/>
              </p:nvSpPr>
              <p:spPr>
                <a:xfrm>
                  <a:off x="519456" y="466215"/>
                  <a:ext cx="81210" cy="67804"/>
                </a:xfrm>
                <a:prstGeom prst="triangle">
                  <a:avLst/>
                </a:prstGeom>
                <a:solidFill>
                  <a:srgbClr val="F1AA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defTabSz="816159">
                    <a:defRPr sz="16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399" name="Triangle"/>
                <p:cNvSpPr/>
                <p:nvPr/>
              </p:nvSpPr>
              <p:spPr>
                <a:xfrm>
                  <a:off x="404808" y="492461"/>
                  <a:ext cx="81211" cy="67804"/>
                </a:xfrm>
                <a:prstGeom prst="triangle">
                  <a:avLst/>
                </a:prstGeom>
                <a:solidFill>
                  <a:srgbClr val="F1AA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defTabSz="816159">
                    <a:defRPr sz="16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400" name="Triangle"/>
                <p:cNvSpPr/>
                <p:nvPr/>
              </p:nvSpPr>
              <p:spPr>
                <a:xfrm>
                  <a:off x="352261" y="584322"/>
                  <a:ext cx="81210" cy="67804"/>
                </a:xfrm>
                <a:prstGeom prst="triangle">
                  <a:avLst/>
                </a:prstGeom>
                <a:solidFill>
                  <a:srgbClr val="F1AA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defTabSz="816159">
                    <a:defRPr sz="16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401" name="Triangle"/>
                <p:cNvSpPr/>
                <p:nvPr/>
              </p:nvSpPr>
              <p:spPr>
                <a:xfrm>
                  <a:off x="471686" y="579947"/>
                  <a:ext cx="81210" cy="67804"/>
                </a:xfrm>
                <a:prstGeom prst="triangle">
                  <a:avLst/>
                </a:prstGeom>
                <a:solidFill>
                  <a:srgbClr val="F1AA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defTabSz="816159">
                    <a:defRPr sz="16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402" name="Triangle"/>
                <p:cNvSpPr/>
                <p:nvPr/>
              </p:nvSpPr>
              <p:spPr>
                <a:xfrm>
                  <a:off x="395254" y="676182"/>
                  <a:ext cx="81211" cy="67804"/>
                </a:xfrm>
                <a:prstGeom prst="triangle">
                  <a:avLst/>
                </a:prstGeom>
                <a:solidFill>
                  <a:srgbClr val="F1AA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defTabSz="816159">
                    <a:defRPr sz="16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403" name="Triangle"/>
                <p:cNvSpPr/>
                <p:nvPr/>
              </p:nvSpPr>
              <p:spPr>
                <a:xfrm>
                  <a:off x="490794" y="728674"/>
                  <a:ext cx="81210" cy="67804"/>
                </a:xfrm>
                <a:prstGeom prst="triangle">
                  <a:avLst/>
                </a:prstGeom>
                <a:solidFill>
                  <a:srgbClr val="F1AA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defTabSz="816159">
                    <a:defRPr sz="16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404" name="Triangle"/>
                <p:cNvSpPr/>
                <p:nvPr/>
              </p:nvSpPr>
              <p:spPr>
                <a:xfrm>
                  <a:off x="376146" y="798662"/>
                  <a:ext cx="81211" cy="67805"/>
                </a:xfrm>
                <a:prstGeom prst="triangle">
                  <a:avLst/>
                </a:prstGeom>
                <a:solidFill>
                  <a:srgbClr val="F1AA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defTabSz="816159">
                    <a:defRPr sz="16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405" name="Triangle"/>
                <p:cNvSpPr/>
                <p:nvPr/>
              </p:nvSpPr>
              <p:spPr>
                <a:xfrm>
                  <a:off x="481240" y="868651"/>
                  <a:ext cx="81210" cy="67804"/>
                </a:xfrm>
                <a:prstGeom prst="triangle">
                  <a:avLst/>
                </a:prstGeom>
                <a:solidFill>
                  <a:srgbClr val="F1AA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defTabSz="816159">
                    <a:defRPr sz="16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406" name="Triangle"/>
                <p:cNvSpPr/>
                <p:nvPr/>
              </p:nvSpPr>
              <p:spPr>
                <a:xfrm>
                  <a:off x="385700" y="929892"/>
                  <a:ext cx="81211" cy="67804"/>
                </a:xfrm>
                <a:prstGeom prst="triangle">
                  <a:avLst/>
                </a:prstGeom>
                <a:solidFill>
                  <a:srgbClr val="F1AA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defTabSz="816159">
                    <a:defRPr sz="16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407" name="Triangle"/>
                <p:cNvSpPr/>
                <p:nvPr/>
              </p:nvSpPr>
              <p:spPr>
                <a:xfrm>
                  <a:off x="481240" y="999880"/>
                  <a:ext cx="81210" cy="67804"/>
                </a:xfrm>
                <a:prstGeom prst="triangle">
                  <a:avLst/>
                </a:prstGeom>
                <a:solidFill>
                  <a:srgbClr val="F1AA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defTabSz="816159">
                    <a:defRPr sz="16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408" name="Triangle"/>
                <p:cNvSpPr/>
                <p:nvPr/>
              </p:nvSpPr>
              <p:spPr>
                <a:xfrm>
                  <a:off x="376146" y="1034875"/>
                  <a:ext cx="81211" cy="67804"/>
                </a:xfrm>
                <a:prstGeom prst="triangle">
                  <a:avLst/>
                </a:prstGeom>
                <a:solidFill>
                  <a:srgbClr val="F1AA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defTabSz="816159">
                    <a:defRPr sz="16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409" name="Triangle"/>
                <p:cNvSpPr/>
                <p:nvPr/>
              </p:nvSpPr>
              <p:spPr>
                <a:xfrm>
                  <a:off x="462132" y="1104864"/>
                  <a:ext cx="81210" cy="67804"/>
                </a:xfrm>
                <a:prstGeom prst="triangle">
                  <a:avLst/>
                </a:prstGeom>
                <a:solidFill>
                  <a:srgbClr val="F1AA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defTabSz="816159">
                    <a:defRPr sz="16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410" name="Triangle"/>
                <p:cNvSpPr/>
                <p:nvPr/>
              </p:nvSpPr>
              <p:spPr>
                <a:xfrm>
                  <a:off x="395254" y="1174853"/>
                  <a:ext cx="81211" cy="67804"/>
                </a:xfrm>
                <a:prstGeom prst="triangle">
                  <a:avLst/>
                </a:prstGeom>
                <a:solidFill>
                  <a:srgbClr val="F1AA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defTabSz="816159">
                    <a:defRPr sz="16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grpSp>
              <p:nvGrpSpPr>
                <p:cNvPr id="1413" name="Group"/>
                <p:cNvGrpSpPr/>
                <p:nvPr/>
              </p:nvGrpSpPr>
              <p:grpSpPr>
                <a:xfrm>
                  <a:off x="382070" y="1208444"/>
                  <a:ext cx="632698" cy="539246"/>
                  <a:chOff x="0" y="0"/>
                  <a:chExt cx="632697" cy="539245"/>
                </a:xfrm>
              </p:grpSpPr>
              <p:sp>
                <p:nvSpPr>
                  <p:cNvPr id="1411" name="Shape"/>
                  <p:cNvSpPr/>
                  <p:nvPr/>
                </p:nvSpPr>
                <p:spPr>
                  <a:xfrm rot="486310">
                    <a:off x="29781" y="38090"/>
                    <a:ext cx="573135" cy="46306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56" h="21462" extrusionOk="0">
                        <a:moveTo>
                          <a:pt x="15501" y="13"/>
                        </a:moveTo>
                        <a:cubicBezTo>
                          <a:pt x="17042" y="-23"/>
                          <a:pt x="18105" y="-29"/>
                          <a:pt x="19013" y="693"/>
                        </a:cubicBezTo>
                        <a:cubicBezTo>
                          <a:pt x="19921" y="1416"/>
                          <a:pt x="20968" y="2434"/>
                          <a:pt x="20949" y="4346"/>
                        </a:cubicBezTo>
                        <a:cubicBezTo>
                          <a:pt x="20930" y="6258"/>
                          <a:pt x="20462" y="10809"/>
                          <a:pt x="20297" y="12499"/>
                        </a:cubicBezTo>
                        <a:cubicBezTo>
                          <a:pt x="20131" y="14190"/>
                          <a:pt x="19863" y="13768"/>
                          <a:pt x="19957" y="14490"/>
                        </a:cubicBezTo>
                        <a:cubicBezTo>
                          <a:pt x="20051" y="15212"/>
                          <a:pt x="20675" y="16040"/>
                          <a:pt x="20863" y="16831"/>
                        </a:cubicBezTo>
                        <a:cubicBezTo>
                          <a:pt x="21050" y="17622"/>
                          <a:pt x="21503" y="18507"/>
                          <a:pt x="21083" y="19236"/>
                        </a:cubicBezTo>
                        <a:cubicBezTo>
                          <a:pt x="20664" y="19964"/>
                          <a:pt x="19488" y="20834"/>
                          <a:pt x="18345" y="21202"/>
                        </a:cubicBezTo>
                        <a:cubicBezTo>
                          <a:pt x="17203" y="21571"/>
                          <a:pt x="15187" y="21435"/>
                          <a:pt x="14229" y="21448"/>
                        </a:cubicBezTo>
                        <a:cubicBezTo>
                          <a:pt x="13271" y="21461"/>
                          <a:pt x="13156" y="21485"/>
                          <a:pt x="12598" y="21280"/>
                        </a:cubicBezTo>
                        <a:cubicBezTo>
                          <a:pt x="12040" y="21074"/>
                          <a:pt x="11667" y="20441"/>
                          <a:pt x="10883" y="20216"/>
                        </a:cubicBezTo>
                        <a:cubicBezTo>
                          <a:pt x="10099" y="19992"/>
                          <a:pt x="8996" y="19981"/>
                          <a:pt x="7895" y="19931"/>
                        </a:cubicBezTo>
                        <a:cubicBezTo>
                          <a:pt x="6795" y="19880"/>
                          <a:pt x="5364" y="20396"/>
                          <a:pt x="4280" y="19914"/>
                        </a:cubicBezTo>
                        <a:cubicBezTo>
                          <a:pt x="3196" y="19431"/>
                          <a:pt x="2098" y="17890"/>
                          <a:pt x="1390" y="17037"/>
                        </a:cubicBezTo>
                        <a:cubicBezTo>
                          <a:pt x="682" y="16183"/>
                          <a:pt x="160" y="15436"/>
                          <a:pt x="32" y="14794"/>
                        </a:cubicBezTo>
                        <a:cubicBezTo>
                          <a:pt x="-97" y="14153"/>
                          <a:pt x="185" y="13908"/>
                          <a:pt x="619" y="13186"/>
                        </a:cubicBezTo>
                        <a:lnTo>
                          <a:pt x="1257" y="12024"/>
                        </a:lnTo>
                        <a:lnTo>
                          <a:pt x="1466" y="11158"/>
                        </a:lnTo>
                        <a:cubicBezTo>
                          <a:pt x="1411" y="10593"/>
                          <a:pt x="1684" y="10099"/>
                          <a:pt x="1803" y="9445"/>
                        </a:cubicBezTo>
                        <a:cubicBezTo>
                          <a:pt x="1923" y="8791"/>
                          <a:pt x="1985" y="8086"/>
                          <a:pt x="2182" y="7232"/>
                        </a:cubicBezTo>
                        <a:lnTo>
                          <a:pt x="2396" y="6427"/>
                        </a:lnTo>
                        <a:lnTo>
                          <a:pt x="2511" y="6272"/>
                        </a:lnTo>
                        <a:lnTo>
                          <a:pt x="2528" y="6221"/>
                        </a:lnTo>
                        <a:lnTo>
                          <a:pt x="2687" y="6033"/>
                        </a:lnTo>
                        <a:lnTo>
                          <a:pt x="3202" y="5358"/>
                        </a:lnTo>
                        <a:cubicBezTo>
                          <a:pt x="4353" y="4246"/>
                          <a:pt x="7718" y="1800"/>
                          <a:pt x="9768" y="910"/>
                        </a:cubicBezTo>
                        <a:cubicBezTo>
                          <a:pt x="11818" y="19"/>
                          <a:pt x="13961" y="49"/>
                          <a:pt x="15501" y="13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35000">
                        <a:srgbClr val="FF9999"/>
                      </a:gs>
                      <a:gs pos="80000">
                        <a:srgbClr val="C00000"/>
                      </a:gs>
                      <a:gs pos="97000">
                        <a:srgbClr val="C00000"/>
                      </a:gs>
                    </a:gsLst>
                    <a:path path="circle">
                      <a:fillToRect l="37721" t="-19636" r="62278" b="119636"/>
                    </a:path>
                  </a:gradFill>
                  <a:ln w="3175" cap="flat">
                    <a:solidFill>
                      <a:srgbClr val="404040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defTabSz="816159">
                      <a:defRPr sz="16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412" name="Shape"/>
                  <p:cNvSpPr/>
                  <p:nvPr/>
                </p:nvSpPr>
                <p:spPr>
                  <a:xfrm rot="8603748">
                    <a:off x="147404" y="133055"/>
                    <a:ext cx="350673" cy="29733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65" h="20175" extrusionOk="0">
                        <a:moveTo>
                          <a:pt x="3" y="14342"/>
                        </a:moveTo>
                        <a:cubicBezTo>
                          <a:pt x="-135" y="11017"/>
                          <a:pt x="4404" y="920"/>
                          <a:pt x="7981" y="94"/>
                        </a:cubicBezTo>
                        <a:cubicBezTo>
                          <a:pt x="11558" y="-731"/>
                          <a:pt x="21465" y="3978"/>
                          <a:pt x="21465" y="9389"/>
                        </a:cubicBezTo>
                        <a:cubicBezTo>
                          <a:pt x="21465" y="14800"/>
                          <a:pt x="12388" y="19218"/>
                          <a:pt x="8811" y="20044"/>
                        </a:cubicBezTo>
                        <a:cubicBezTo>
                          <a:pt x="5234" y="20869"/>
                          <a:pt x="142" y="17667"/>
                          <a:pt x="3" y="14342"/>
                        </a:cubicBezTo>
                        <a:close/>
                      </a:path>
                    </a:pathLst>
                  </a:custGeom>
                  <a:solidFill>
                    <a:srgbClr val="C00000"/>
                  </a:solidFill>
                  <a:ln w="3175" cap="flat">
                    <a:solidFill>
                      <a:srgbClr val="C00000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defTabSz="816159">
                      <a:defRPr sz="16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grpSp>
              <p:nvGrpSpPr>
                <p:cNvPr id="1416" name="Group"/>
                <p:cNvGrpSpPr/>
                <p:nvPr/>
              </p:nvGrpSpPr>
              <p:grpSpPr>
                <a:xfrm>
                  <a:off x="-1" y="1338498"/>
                  <a:ext cx="632699" cy="539247"/>
                  <a:chOff x="0" y="0"/>
                  <a:chExt cx="632697" cy="539245"/>
                </a:xfrm>
              </p:grpSpPr>
              <p:sp>
                <p:nvSpPr>
                  <p:cNvPr id="1414" name="Shape"/>
                  <p:cNvSpPr/>
                  <p:nvPr/>
                </p:nvSpPr>
                <p:spPr>
                  <a:xfrm rot="486310">
                    <a:off x="29781" y="38090"/>
                    <a:ext cx="573135" cy="46306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56" h="21462" extrusionOk="0">
                        <a:moveTo>
                          <a:pt x="15501" y="13"/>
                        </a:moveTo>
                        <a:cubicBezTo>
                          <a:pt x="17042" y="-23"/>
                          <a:pt x="18105" y="-29"/>
                          <a:pt x="19013" y="693"/>
                        </a:cubicBezTo>
                        <a:cubicBezTo>
                          <a:pt x="19921" y="1416"/>
                          <a:pt x="20968" y="2434"/>
                          <a:pt x="20949" y="4346"/>
                        </a:cubicBezTo>
                        <a:cubicBezTo>
                          <a:pt x="20930" y="6258"/>
                          <a:pt x="20462" y="10809"/>
                          <a:pt x="20297" y="12499"/>
                        </a:cubicBezTo>
                        <a:cubicBezTo>
                          <a:pt x="20131" y="14190"/>
                          <a:pt x="19863" y="13768"/>
                          <a:pt x="19957" y="14490"/>
                        </a:cubicBezTo>
                        <a:cubicBezTo>
                          <a:pt x="20051" y="15212"/>
                          <a:pt x="20675" y="16040"/>
                          <a:pt x="20863" y="16831"/>
                        </a:cubicBezTo>
                        <a:cubicBezTo>
                          <a:pt x="21050" y="17622"/>
                          <a:pt x="21503" y="18507"/>
                          <a:pt x="21083" y="19236"/>
                        </a:cubicBezTo>
                        <a:cubicBezTo>
                          <a:pt x="20664" y="19964"/>
                          <a:pt x="19488" y="20834"/>
                          <a:pt x="18345" y="21202"/>
                        </a:cubicBezTo>
                        <a:cubicBezTo>
                          <a:pt x="17203" y="21571"/>
                          <a:pt x="15187" y="21435"/>
                          <a:pt x="14229" y="21448"/>
                        </a:cubicBezTo>
                        <a:cubicBezTo>
                          <a:pt x="13271" y="21461"/>
                          <a:pt x="13156" y="21485"/>
                          <a:pt x="12598" y="21280"/>
                        </a:cubicBezTo>
                        <a:cubicBezTo>
                          <a:pt x="12040" y="21074"/>
                          <a:pt x="11667" y="20441"/>
                          <a:pt x="10883" y="20216"/>
                        </a:cubicBezTo>
                        <a:cubicBezTo>
                          <a:pt x="10099" y="19992"/>
                          <a:pt x="8996" y="19981"/>
                          <a:pt x="7895" y="19931"/>
                        </a:cubicBezTo>
                        <a:cubicBezTo>
                          <a:pt x="6795" y="19880"/>
                          <a:pt x="5364" y="20396"/>
                          <a:pt x="4280" y="19914"/>
                        </a:cubicBezTo>
                        <a:cubicBezTo>
                          <a:pt x="3196" y="19431"/>
                          <a:pt x="2098" y="17890"/>
                          <a:pt x="1390" y="17037"/>
                        </a:cubicBezTo>
                        <a:cubicBezTo>
                          <a:pt x="682" y="16183"/>
                          <a:pt x="160" y="15436"/>
                          <a:pt x="32" y="14794"/>
                        </a:cubicBezTo>
                        <a:cubicBezTo>
                          <a:pt x="-97" y="14153"/>
                          <a:pt x="185" y="13908"/>
                          <a:pt x="619" y="13186"/>
                        </a:cubicBezTo>
                        <a:lnTo>
                          <a:pt x="1257" y="12024"/>
                        </a:lnTo>
                        <a:lnTo>
                          <a:pt x="1466" y="11158"/>
                        </a:lnTo>
                        <a:cubicBezTo>
                          <a:pt x="1411" y="10593"/>
                          <a:pt x="1684" y="10099"/>
                          <a:pt x="1803" y="9445"/>
                        </a:cubicBezTo>
                        <a:cubicBezTo>
                          <a:pt x="1923" y="8791"/>
                          <a:pt x="1985" y="8086"/>
                          <a:pt x="2182" y="7232"/>
                        </a:cubicBezTo>
                        <a:lnTo>
                          <a:pt x="2396" y="6427"/>
                        </a:lnTo>
                        <a:lnTo>
                          <a:pt x="2511" y="6272"/>
                        </a:lnTo>
                        <a:lnTo>
                          <a:pt x="2528" y="6221"/>
                        </a:lnTo>
                        <a:lnTo>
                          <a:pt x="2687" y="6033"/>
                        </a:lnTo>
                        <a:lnTo>
                          <a:pt x="3202" y="5358"/>
                        </a:lnTo>
                        <a:cubicBezTo>
                          <a:pt x="4353" y="4246"/>
                          <a:pt x="7718" y="1800"/>
                          <a:pt x="9768" y="910"/>
                        </a:cubicBezTo>
                        <a:cubicBezTo>
                          <a:pt x="11818" y="19"/>
                          <a:pt x="13961" y="49"/>
                          <a:pt x="15501" y="13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35000">
                        <a:srgbClr val="FF9999"/>
                      </a:gs>
                      <a:gs pos="80000">
                        <a:srgbClr val="C00000"/>
                      </a:gs>
                      <a:gs pos="97000">
                        <a:srgbClr val="C00000"/>
                      </a:gs>
                    </a:gsLst>
                    <a:path path="circle">
                      <a:fillToRect l="37721" t="-19636" r="62278" b="119636"/>
                    </a:path>
                  </a:gradFill>
                  <a:ln w="3175" cap="flat">
                    <a:solidFill>
                      <a:srgbClr val="404040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defTabSz="816159">
                      <a:defRPr sz="16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415" name="Shape"/>
                  <p:cNvSpPr/>
                  <p:nvPr/>
                </p:nvSpPr>
                <p:spPr>
                  <a:xfrm rot="8603748">
                    <a:off x="147404" y="133055"/>
                    <a:ext cx="350673" cy="29733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65" h="20175" extrusionOk="0">
                        <a:moveTo>
                          <a:pt x="3" y="14342"/>
                        </a:moveTo>
                        <a:cubicBezTo>
                          <a:pt x="-135" y="11017"/>
                          <a:pt x="4404" y="920"/>
                          <a:pt x="7981" y="94"/>
                        </a:cubicBezTo>
                        <a:cubicBezTo>
                          <a:pt x="11558" y="-731"/>
                          <a:pt x="21465" y="3978"/>
                          <a:pt x="21465" y="9389"/>
                        </a:cubicBezTo>
                        <a:cubicBezTo>
                          <a:pt x="21465" y="14800"/>
                          <a:pt x="12388" y="19218"/>
                          <a:pt x="8811" y="20044"/>
                        </a:cubicBezTo>
                        <a:cubicBezTo>
                          <a:pt x="5234" y="20869"/>
                          <a:pt x="142" y="17667"/>
                          <a:pt x="3" y="14342"/>
                        </a:cubicBezTo>
                        <a:close/>
                      </a:path>
                    </a:pathLst>
                  </a:custGeom>
                  <a:solidFill>
                    <a:srgbClr val="C00000"/>
                  </a:solidFill>
                  <a:ln w="3175" cap="flat">
                    <a:solidFill>
                      <a:srgbClr val="C00000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defTabSz="816159">
                      <a:defRPr sz="16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grpSp>
              <p:nvGrpSpPr>
                <p:cNvPr id="1419" name="Group"/>
                <p:cNvGrpSpPr/>
                <p:nvPr/>
              </p:nvGrpSpPr>
              <p:grpSpPr>
                <a:xfrm>
                  <a:off x="787089" y="1365018"/>
                  <a:ext cx="632698" cy="539247"/>
                  <a:chOff x="0" y="0"/>
                  <a:chExt cx="632697" cy="539245"/>
                </a:xfrm>
              </p:grpSpPr>
              <p:sp>
                <p:nvSpPr>
                  <p:cNvPr id="1417" name="Shape"/>
                  <p:cNvSpPr/>
                  <p:nvPr/>
                </p:nvSpPr>
                <p:spPr>
                  <a:xfrm rot="486310">
                    <a:off x="29781" y="38090"/>
                    <a:ext cx="573135" cy="46306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56" h="21462" extrusionOk="0">
                        <a:moveTo>
                          <a:pt x="15501" y="13"/>
                        </a:moveTo>
                        <a:cubicBezTo>
                          <a:pt x="17042" y="-23"/>
                          <a:pt x="18105" y="-29"/>
                          <a:pt x="19013" y="693"/>
                        </a:cubicBezTo>
                        <a:cubicBezTo>
                          <a:pt x="19921" y="1416"/>
                          <a:pt x="20968" y="2434"/>
                          <a:pt x="20949" y="4346"/>
                        </a:cubicBezTo>
                        <a:cubicBezTo>
                          <a:pt x="20930" y="6258"/>
                          <a:pt x="20462" y="10809"/>
                          <a:pt x="20297" y="12499"/>
                        </a:cubicBezTo>
                        <a:cubicBezTo>
                          <a:pt x="20131" y="14190"/>
                          <a:pt x="19863" y="13768"/>
                          <a:pt x="19957" y="14490"/>
                        </a:cubicBezTo>
                        <a:cubicBezTo>
                          <a:pt x="20051" y="15212"/>
                          <a:pt x="20675" y="16040"/>
                          <a:pt x="20863" y="16831"/>
                        </a:cubicBezTo>
                        <a:cubicBezTo>
                          <a:pt x="21050" y="17622"/>
                          <a:pt x="21503" y="18507"/>
                          <a:pt x="21083" y="19236"/>
                        </a:cubicBezTo>
                        <a:cubicBezTo>
                          <a:pt x="20664" y="19964"/>
                          <a:pt x="19488" y="20834"/>
                          <a:pt x="18345" y="21202"/>
                        </a:cubicBezTo>
                        <a:cubicBezTo>
                          <a:pt x="17203" y="21571"/>
                          <a:pt x="15187" y="21435"/>
                          <a:pt x="14229" y="21448"/>
                        </a:cubicBezTo>
                        <a:cubicBezTo>
                          <a:pt x="13271" y="21461"/>
                          <a:pt x="13156" y="21485"/>
                          <a:pt x="12598" y="21280"/>
                        </a:cubicBezTo>
                        <a:cubicBezTo>
                          <a:pt x="12040" y="21074"/>
                          <a:pt x="11667" y="20441"/>
                          <a:pt x="10883" y="20216"/>
                        </a:cubicBezTo>
                        <a:cubicBezTo>
                          <a:pt x="10099" y="19992"/>
                          <a:pt x="8996" y="19981"/>
                          <a:pt x="7895" y="19931"/>
                        </a:cubicBezTo>
                        <a:cubicBezTo>
                          <a:pt x="6795" y="19880"/>
                          <a:pt x="5364" y="20396"/>
                          <a:pt x="4280" y="19914"/>
                        </a:cubicBezTo>
                        <a:cubicBezTo>
                          <a:pt x="3196" y="19431"/>
                          <a:pt x="2098" y="17890"/>
                          <a:pt x="1390" y="17037"/>
                        </a:cubicBezTo>
                        <a:cubicBezTo>
                          <a:pt x="682" y="16183"/>
                          <a:pt x="160" y="15436"/>
                          <a:pt x="32" y="14794"/>
                        </a:cubicBezTo>
                        <a:cubicBezTo>
                          <a:pt x="-97" y="14153"/>
                          <a:pt x="185" y="13908"/>
                          <a:pt x="619" y="13186"/>
                        </a:cubicBezTo>
                        <a:lnTo>
                          <a:pt x="1257" y="12024"/>
                        </a:lnTo>
                        <a:lnTo>
                          <a:pt x="1466" y="11158"/>
                        </a:lnTo>
                        <a:cubicBezTo>
                          <a:pt x="1411" y="10593"/>
                          <a:pt x="1684" y="10099"/>
                          <a:pt x="1803" y="9445"/>
                        </a:cubicBezTo>
                        <a:cubicBezTo>
                          <a:pt x="1923" y="8791"/>
                          <a:pt x="1985" y="8086"/>
                          <a:pt x="2182" y="7232"/>
                        </a:cubicBezTo>
                        <a:lnTo>
                          <a:pt x="2396" y="6427"/>
                        </a:lnTo>
                        <a:lnTo>
                          <a:pt x="2511" y="6272"/>
                        </a:lnTo>
                        <a:lnTo>
                          <a:pt x="2528" y="6221"/>
                        </a:lnTo>
                        <a:lnTo>
                          <a:pt x="2687" y="6033"/>
                        </a:lnTo>
                        <a:lnTo>
                          <a:pt x="3202" y="5358"/>
                        </a:lnTo>
                        <a:cubicBezTo>
                          <a:pt x="4353" y="4246"/>
                          <a:pt x="7718" y="1800"/>
                          <a:pt x="9768" y="910"/>
                        </a:cubicBezTo>
                        <a:cubicBezTo>
                          <a:pt x="11818" y="19"/>
                          <a:pt x="13961" y="49"/>
                          <a:pt x="15501" y="13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35000">
                        <a:srgbClr val="FF9999"/>
                      </a:gs>
                      <a:gs pos="80000">
                        <a:srgbClr val="C00000"/>
                      </a:gs>
                      <a:gs pos="97000">
                        <a:srgbClr val="C00000"/>
                      </a:gs>
                    </a:gsLst>
                    <a:path path="circle">
                      <a:fillToRect l="37721" t="-19636" r="62278" b="119636"/>
                    </a:path>
                  </a:gradFill>
                  <a:ln w="3175" cap="flat">
                    <a:solidFill>
                      <a:srgbClr val="404040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defTabSz="816159">
                      <a:defRPr sz="16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418" name="Shape"/>
                  <p:cNvSpPr/>
                  <p:nvPr/>
                </p:nvSpPr>
                <p:spPr>
                  <a:xfrm rot="8603748">
                    <a:off x="147404" y="133055"/>
                    <a:ext cx="350673" cy="29733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65" h="20175" extrusionOk="0">
                        <a:moveTo>
                          <a:pt x="3" y="14342"/>
                        </a:moveTo>
                        <a:cubicBezTo>
                          <a:pt x="-135" y="11017"/>
                          <a:pt x="4404" y="920"/>
                          <a:pt x="7981" y="94"/>
                        </a:cubicBezTo>
                        <a:cubicBezTo>
                          <a:pt x="11558" y="-731"/>
                          <a:pt x="21465" y="3978"/>
                          <a:pt x="21465" y="9389"/>
                        </a:cubicBezTo>
                        <a:cubicBezTo>
                          <a:pt x="21465" y="14800"/>
                          <a:pt x="12388" y="19218"/>
                          <a:pt x="8811" y="20044"/>
                        </a:cubicBezTo>
                        <a:cubicBezTo>
                          <a:pt x="5234" y="20869"/>
                          <a:pt x="142" y="17667"/>
                          <a:pt x="3" y="14342"/>
                        </a:cubicBezTo>
                        <a:close/>
                      </a:path>
                    </a:pathLst>
                  </a:custGeom>
                  <a:solidFill>
                    <a:srgbClr val="C00000"/>
                  </a:solidFill>
                  <a:ln w="3175" cap="flat">
                    <a:solidFill>
                      <a:srgbClr val="C00000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defTabSz="816159">
                      <a:defRPr sz="16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1420" name="Triangle"/>
                <p:cNvSpPr/>
                <p:nvPr/>
              </p:nvSpPr>
              <p:spPr>
                <a:xfrm>
                  <a:off x="556391" y="1175561"/>
                  <a:ext cx="81210" cy="67804"/>
                </a:xfrm>
                <a:prstGeom prst="triangle">
                  <a:avLst/>
                </a:prstGeom>
                <a:solidFill>
                  <a:srgbClr val="F1AA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defTabSz="816159">
                    <a:defRPr sz="16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421" name="Triangle"/>
                <p:cNvSpPr/>
                <p:nvPr/>
              </p:nvSpPr>
              <p:spPr>
                <a:xfrm>
                  <a:off x="438246" y="1261977"/>
                  <a:ext cx="81211" cy="67804"/>
                </a:xfrm>
                <a:prstGeom prst="triangle">
                  <a:avLst/>
                </a:prstGeom>
                <a:solidFill>
                  <a:srgbClr val="F1AA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defTabSz="816159">
                    <a:defRPr sz="16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1426" name="Group"/>
              <p:cNvGrpSpPr/>
              <p:nvPr/>
            </p:nvGrpSpPr>
            <p:grpSpPr>
              <a:xfrm>
                <a:off x="1411557" y="623787"/>
                <a:ext cx="319181" cy="276611"/>
                <a:chOff x="0" y="0"/>
                <a:chExt cx="319179" cy="276609"/>
              </a:xfrm>
            </p:grpSpPr>
            <p:sp>
              <p:nvSpPr>
                <p:cNvPr id="1423" name="Line"/>
                <p:cNvSpPr/>
                <p:nvPr/>
              </p:nvSpPr>
              <p:spPr>
                <a:xfrm flipH="1">
                  <a:off x="122494" y="117621"/>
                  <a:ext cx="196686" cy="14769"/>
                </a:xfrm>
                <a:prstGeom prst="line">
                  <a:avLst/>
                </a:prstGeom>
                <a:noFill/>
                <a:ln w="38100" cap="flat">
                  <a:solidFill>
                    <a:srgbClr val="830051"/>
                  </a:solidFill>
                  <a:prstDash val="solid"/>
                  <a:miter lim="800000"/>
                </a:ln>
                <a:effectLst/>
              </p:spPr>
              <p:txBody>
                <a:bodyPr wrap="square" lIns="34289" tIns="34289" rIns="34289" bIns="34289" numCol="1" anchor="t">
                  <a:noAutofit/>
                </a:bodyPr>
                <a:lstStyle/>
                <a:p>
                  <a:pPr defTabSz="685800">
                    <a:defRPr sz="1200"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1424" name="Line"/>
                <p:cNvSpPr/>
                <p:nvPr/>
              </p:nvSpPr>
              <p:spPr>
                <a:xfrm flipH="1" flipV="1">
                  <a:off x="6478" y="0"/>
                  <a:ext cx="115458" cy="132993"/>
                </a:xfrm>
                <a:prstGeom prst="line">
                  <a:avLst/>
                </a:prstGeom>
                <a:noFill/>
                <a:ln w="38100" cap="flat">
                  <a:solidFill>
                    <a:srgbClr val="830051"/>
                  </a:solidFill>
                  <a:prstDash val="solid"/>
                  <a:miter lim="800000"/>
                </a:ln>
                <a:effectLst/>
              </p:spPr>
              <p:txBody>
                <a:bodyPr wrap="square" lIns="34289" tIns="34289" rIns="34289" bIns="34289" numCol="1" anchor="t">
                  <a:noAutofit/>
                </a:bodyPr>
                <a:lstStyle/>
                <a:p>
                  <a:pPr defTabSz="685800">
                    <a:defRPr sz="1200"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1425" name="Line"/>
                <p:cNvSpPr/>
                <p:nvPr/>
              </p:nvSpPr>
              <p:spPr>
                <a:xfrm flipH="1">
                  <a:off x="-1" y="132992"/>
                  <a:ext cx="121937" cy="143618"/>
                </a:xfrm>
                <a:prstGeom prst="line">
                  <a:avLst/>
                </a:prstGeom>
                <a:noFill/>
                <a:ln w="38100" cap="flat">
                  <a:solidFill>
                    <a:srgbClr val="830051"/>
                  </a:solidFill>
                  <a:prstDash val="solid"/>
                  <a:miter lim="800000"/>
                </a:ln>
                <a:effectLst/>
              </p:spPr>
              <p:txBody>
                <a:bodyPr wrap="square" lIns="34289" tIns="34289" rIns="34289" bIns="34289" numCol="1" anchor="t">
                  <a:noAutofit/>
                </a:bodyPr>
                <a:lstStyle/>
                <a:p>
                  <a:pPr defTabSz="685800">
                    <a:defRPr sz="1200"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</p:grpSp>
          <p:grpSp>
            <p:nvGrpSpPr>
              <p:cNvPr id="1430" name="Group"/>
              <p:cNvGrpSpPr/>
              <p:nvPr/>
            </p:nvGrpSpPr>
            <p:grpSpPr>
              <a:xfrm>
                <a:off x="1460082" y="917574"/>
                <a:ext cx="328594" cy="273390"/>
                <a:chOff x="0" y="0"/>
                <a:chExt cx="328592" cy="273388"/>
              </a:xfrm>
            </p:grpSpPr>
            <p:sp>
              <p:nvSpPr>
                <p:cNvPr id="1427" name="Line"/>
                <p:cNvSpPr/>
                <p:nvPr/>
              </p:nvSpPr>
              <p:spPr>
                <a:xfrm flipH="1">
                  <a:off x="137625" y="60526"/>
                  <a:ext cx="190968" cy="49347"/>
                </a:xfrm>
                <a:prstGeom prst="line">
                  <a:avLst/>
                </a:prstGeom>
                <a:noFill/>
                <a:ln w="38100" cap="flat">
                  <a:solidFill>
                    <a:srgbClr val="830051"/>
                  </a:solidFill>
                  <a:prstDash val="solid"/>
                  <a:miter lim="800000"/>
                </a:ln>
                <a:effectLst/>
              </p:spPr>
              <p:txBody>
                <a:bodyPr wrap="square" lIns="34289" tIns="34289" rIns="34289" bIns="34289" numCol="1" anchor="t">
                  <a:noAutofit/>
                </a:bodyPr>
                <a:lstStyle/>
                <a:p>
                  <a:pPr defTabSz="685800">
                    <a:defRPr sz="1200"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1428" name="Line"/>
                <p:cNvSpPr/>
                <p:nvPr/>
              </p:nvSpPr>
              <p:spPr>
                <a:xfrm flipH="1" flipV="1">
                  <a:off x="-1" y="-1"/>
                  <a:ext cx="137174" cy="110460"/>
                </a:xfrm>
                <a:prstGeom prst="line">
                  <a:avLst/>
                </a:prstGeom>
                <a:noFill/>
                <a:ln w="38100" cap="flat">
                  <a:solidFill>
                    <a:srgbClr val="830051"/>
                  </a:solidFill>
                  <a:prstDash val="solid"/>
                  <a:miter lim="800000"/>
                </a:ln>
                <a:effectLst/>
              </p:spPr>
              <p:txBody>
                <a:bodyPr wrap="square" lIns="34289" tIns="34289" rIns="34289" bIns="34289" numCol="1" anchor="t">
                  <a:noAutofit/>
                </a:bodyPr>
                <a:lstStyle/>
                <a:p>
                  <a:pPr defTabSz="685800">
                    <a:defRPr sz="1200"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1429" name="Line"/>
                <p:cNvSpPr/>
                <p:nvPr/>
              </p:nvSpPr>
              <p:spPr>
                <a:xfrm flipH="1">
                  <a:off x="42581" y="110458"/>
                  <a:ext cx="94592" cy="162931"/>
                </a:xfrm>
                <a:prstGeom prst="line">
                  <a:avLst/>
                </a:prstGeom>
                <a:noFill/>
                <a:ln w="38100" cap="flat">
                  <a:solidFill>
                    <a:srgbClr val="830051"/>
                  </a:solidFill>
                  <a:prstDash val="solid"/>
                  <a:miter lim="800000"/>
                </a:ln>
                <a:effectLst/>
              </p:spPr>
              <p:txBody>
                <a:bodyPr wrap="square" lIns="34289" tIns="34289" rIns="34289" bIns="34289" numCol="1" anchor="t">
                  <a:noAutofit/>
                </a:bodyPr>
                <a:lstStyle/>
                <a:p>
                  <a:pPr defTabSz="685800">
                    <a:defRPr sz="1200"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</p:grpSp>
        </p:grpSp>
      </p:grpSp>
      <p:sp>
        <p:nvSpPr>
          <p:cNvPr id="1433" name="Blockade of immune checkpoint pathway can enhance pre-existing anti-tumour immunity1,2"/>
          <p:cNvSpPr txBox="1">
            <a:spLocks noGrp="1"/>
          </p:cNvSpPr>
          <p:nvPr>
            <p:ph type="body" sz="quarter" idx="4294967295"/>
          </p:nvPr>
        </p:nvSpPr>
        <p:spPr>
          <a:xfrm>
            <a:off x="1099416" y="864157"/>
            <a:ext cx="7671330" cy="494217"/>
          </a:xfrm>
          <a:prstGeom prst="rect">
            <a:avLst/>
          </a:prstGeom>
          <a:solidFill>
            <a:srgbClr val="153865"/>
          </a:solidFill>
          <a:ln>
            <a:solidFill>
              <a:srgbClr val="000000"/>
            </a:solidFill>
            <a:miter lim="800000"/>
          </a:ln>
        </p:spPr>
        <p:txBody>
          <a:bodyPr anchor="ctr"/>
          <a:lstStyle/>
          <a:p>
            <a:pPr marL="0" indent="0" defTabSz="685800">
              <a:lnSpc>
                <a:spcPct val="72000"/>
              </a:lnSpc>
              <a:spcBef>
                <a:spcPts val="300"/>
              </a:spcBef>
              <a:buClrTx/>
              <a:buSzTx/>
              <a:buFontTx/>
              <a:buNone/>
              <a:defRPr sz="1200" b="1">
                <a:solidFill>
                  <a:srgbClr val="FFFFFF"/>
                </a:solidFill>
              </a:defRPr>
            </a:pPr>
            <a:r>
              <a:t>Blockade of immune checkpoint pathway can enhance pre-existing anti-tumour immunity</a:t>
            </a:r>
            <a:r>
              <a:rPr baseline="29166"/>
              <a:t>1,2</a:t>
            </a:r>
          </a:p>
        </p:txBody>
      </p:sp>
      <p:sp>
        <p:nvSpPr>
          <p:cNvPr id="1434" name="Checkpoint Inhibitors"/>
          <p:cNvSpPr txBox="1">
            <a:spLocks noGrp="1"/>
          </p:cNvSpPr>
          <p:nvPr>
            <p:ph type="title" idx="4294967295"/>
          </p:nvPr>
        </p:nvSpPr>
        <p:spPr>
          <a:xfrm>
            <a:off x="266339" y="75984"/>
            <a:ext cx="8605399" cy="648074"/>
          </a:xfrm>
          <a:prstGeom prst="rect">
            <a:avLst/>
          </a:prstGeom>
        </p:spPr>
        <p:txBody>
          <a:bodyPr lIns="34289" tIns="34289" rIns="34289" bIns="34289"/>
          <a:lstStyle>
            <a:lvl1pPr algn="r" defTabSz="685800">
              <a:defRPr sz="2000" b="1">
                <a:solidFill>
                  <a:srgbClr val="99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Checkpoint Inhibitors</a:t>
            </a:r>
          </a:p>
        </p:txBody>
      </p:sp>
      <p:sp>
        <p:nvSpPr>
          <p:cNvPr id="1435" name="Cop brings sock"/>
          <p:cNvSpPr txBox="1"/>
          <p:nvPr/>
        </p:nvSpPr>
        <p:spPr>
          <a:xfrm>
            <a:off x="3342597" y="3659932"/>
            <a:ext cx="1068027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r>
              <a:t>Cop brings sock</a:t>
            </a:r>
          </a:p>
        </p:txBody>
      </p:sp>
      <p:sp>
        <p:nvSpPr>
          <p:cNvPr id="1436" name="Police dog"/>
          <p:cNvSpPr txBox="1"/>
          <p:nvPr/>
        </p:nvSpPr>
        <p:spPr>
          <a:xfrm>
            <a:off x="1395064" y="3390692"/>
            <a:ext cx="737033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r>
              <a:t>Police dog</a:t>
            </a:r>
          </a:p>
        </p:txBody>
      </p:sp>
      <p:sp>
        <p:nvSpPr>
          <p:cNvPr id="1437" name="Police dog"/>
          <p:cNvSpPr txBox="1"/>
          <p:nvPr/>
        </p:nvSpPr>
        <p:spPr>
          <a:xfrm>
            <a:off x="6986237" y="2109973"/>
            <a:ext cx="737032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r>
              <a:t>Police dog</a:t>
            </a:r>
          </a:p>
        </p:txBody>
      </p:sp>
      <p:sp>
        <p:nvSpPr>
          <p:cNvPr id="1438" name="Tumour cells"/>
          <p:cNvSpPr txBox="1"/>
          <p:nvPr/>
        </p:nvSpPr>
        <p:spPr>
          <a:xfrm>
            <a:off x="7159156" y="3780054"/>
            <a:ext cx="888614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r>
              <a:t>Tumour cells</a:t>
            </a:r>
          </a:p>
        </p:txBody>
      </p:sp>
    </p:spTree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2" name="Screen Shot 2021-09-17 at 09.29.26 .png" descr="Screen Shot 2021-09-17 at 09.29.26 .png"/>
          <p:cNvPicPr>
            <a:picLocks/>
          </p:cNvPicPr>
          <p:nvPr/>
        </p:nvPicPr>
        <p:blipFill>
          <a:blip r:embed="rId2"/>
          <a:srcRect b="23688"/>
          <a:stretch>
            <a:fillRect/>
          </a:stretch>
        </p:blipFill>
        <p:spPr>
          <a:xfrm>
            <a:off x="0" y="486644"/>
            <a:ext cx="9144000" cy="35537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1" name="breastcancer-copy.png" descr="breastcancer-copy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3119" y="399564"/>
            <a:ext cx="9017761" cy="4489822"/>
          </a:xfrm>
          <a:prstGeom prst="rect">
            <a:avLst/>
          </a:prstGeom>
          <a:ln w="12700">
            <a:miter lim="400000"/>
          </a:ln>
        </p:spPr>
      </p:pic>
      <p:sp>
        <p:nvSpPr>
          <p:cNvPr id="512" name="Rectangle"/>
          <p:cNvSpPr/>
          <p:nvPr/>
        </p:nvSpPr>
        <p:spPr>
          <a:xfrm>
            <a:off x="5133883" y="2898384"/>
            <a:ext cx="3666759" cy="226376"/>
          </a:xfrm>
          <a:prstGeom prst="rect">
            <a:avLst/>
          </a:prstGeom>
          <a:ln w="38100">
            <a:solidFill>
              <a:srgbClr val="FF2600"/>
            </a:solidFill>
            <a:miter lim="400000"/>
          </a:ln>
          <a:effectLst>
            <a:outerShdw blurRad="12700" dir="5400000" rotWithShape="0">
              <a:srgbClr val="000000">
                <a:alpha val="50000"/>
              </a:srgbClr>
            </a:outerShdw>
          </a:effectLst>
        </p:spPr>
        <p:txBody>
          <a:bodyPr lIns="19050" tIns="19050" rIns="19050" bIns="19050" anchor="ctr"/>
          <a:lstStyle/>
          <a:p>
            <a:pPr algn="ctr" defTabSz="309562">
              <a:defRPr sz="9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" grpId="1" animBg="1" advAuto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4" name="Screen Shot 2021-12-07 at 09.20.33 .png" descr="Screen Shot 2021-12-07 at 09.20.33 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27675" y="462063"/>
            <a:ext cx="4745816" cy="36747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5" name="Screen Shot 2021-12-07 at 09.49.23 .png" descr="Screen Shot 2021-12-07 at 09.49.23 .png"/>
          <p:cNvPicPr>
            <a:picLocks/>
          </p:cNvPicPr>
          <p:nvPr/>
        </p:nvPicPr>
        <p:blipFill>
          <a:blip r:embed="rId3"/>
          <a:srcRect r="13639"/>
          <a:stretch>
            <a:fillRect/>
          </a:stretch>
        </p:blipFill>
        <p:spPr>
          <a:xfrm>
            <a:off x="5062756" y="462063"/>
            <a:ext cx="3926537" cy="3674779"/>
          </a:xfrm>
          <a:prstGeom prst="rect">
            <a:avLst/>
          </a:prstGeom>
          <a:ln w="12700">
            <a:miter lim="400000"/>
          </a:ln>
        </p:spPr>
      </p:pic>
      <p:sp>
        <p:nvSpPr>
          <p:cNvPr id="1446" name="Event Free Survival"/>
          <p:cNvSpPr txBox="1">
            <a:spLocks noGrp="1"/>
          </p:cNvSpPr>
          <p:nvPr>
            <p:ph type="title" idx="4294967295"/>
          </p:nvPr>
        </p:nvSpPr>
        <p:spPr>
          <a:xfrm>
            <a:off x="266339" y="75984"/>
            <a:ext cx="8605399" cy="648074"/>
          </a:xfrm>
          <a:prstGeom prst="rect">
            <a:avLst/>
          </a:prstGeom>
        </p:spPr>
        <p:txBody>
          <a:bodyPr lIns="34289" tIns="34289" rIns="34289" bIns="34289"/>
          <a:lstStyle>
            <a:lvl1pPr algn="r" defTabSz="685800">
              <a:defRPr sz="2000" b="1">
                <a:solidFill>
                  <a:srgbClr val="A21522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Event Free Survival</a:t>
            </a:r>
          </a:p>
        </p:txBody>
      </p:sp>
    </p:spTree>
  </p:cSld>
  <p:clrMapOvr>
    <a:masterClrMapping/>
  </p:clrMapOvr>
  <p:transition spd="med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8" name="Double-click to edit"/>
          <p:cNvSpPr txBox="1">
            <a:spLocks noGrp="1"/>
          </p:cNvSpPr>
          <p:nvPr>
            <p:ph type="title" idx="4294967295"/>
          </p:nvPr>
        </p:nvSpPr>
        <p:spPr>
          <a:xfrm>
            <a:off x="266339" y="75984"/>
            <a:ext cx="8605399" cy="648074"/>
          </a:xfrm>
          <a:prstGeom prst="rect">
            <a:avLst/>
          </a:prstGeom>
        </p:spPr>
        <p:txBody>
          <a:bodyPr lIns="34289" tIns="34289" rIns="34289" bIns="34289"/>
          <a:lstStyle>
            <a:lvl1pPr algn="r" defTabSz="685800">
              <a:defRPr sz="2000" b="1">
                <a:solidFill>
                  <a:srgbClr val="A21522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FDA Comments SABCS 2021</a:t>
            </a:r>
          </a:p>
        </p:txBody>
      </p:sp>
      <p:pic>
        <p:nvPicPr>
          <p:cNvPr id="1449" name="Screen Shot 2021-12-08 at 13.14.12 .png" descr="Screen Shot 2021-12-08 at 13.14.12 .png"/>
          <p:cNvPicPr>
            <a:picLocks/>
          </p:cNvPicPr>
          <p:nvPr/>
        </p:nvPicPr>
        <p:blipFill>
          <a:blip r:embed="rId2"/>
          <a:srcRect l="7300" t="10127" r="9092" b="10127"/>
          <a:stretch>
            <a:fillRect/>
          </a:stretch>
        </p:blipFill>
        <p:spPr>
          <a:xfrm>
            <a:off x="105568" y="811178"/>
            <a:ext cx="4957254" cy="3414793"/>
          </a:xfrm>
          <a:prstGeom prst="rect">
            <a:avLst/>
          </a:prstGeom>
          <a:ln w="12700">
            <a:miter lim="400000"/>
          </a:ln>
        </p:spPr>
      </p:pic>
      <p:sp>
        <p:nvSpPr>
          <p:cNvPr id="1450" name="Double-click to edit"/>
          <p:cNvSpPr txBox="1">
            <a:spLocks noGrp="1"/>
          </p:cNvSpPr>
          <p:nvPr>
            <p:ph type="body" sz="quarter" idx="4294967295"/>
          </p:nvPr>
        </p:nvSpPr>
        <p:spPr>
          <a:xfrm>
            <a:off x="5376309" y="1609328"/>
            <a:ext cx="3495429" cy="2458800"/>
          </a:xfrm>
          <a:prstGeom prst="rect">
            <a:avLst/>
          </a:prstGeom>
        </p:spPr>
        <p:txBody>
          <a:bodyPr lIns="34289" tIns="34289" rIns="34289" bIns="34289"/>
          <a:lstStyle/>
          <a:p>
            <a:pPr marL="240029" indent="-240029" defTabSz="685800">
              <a:spcBef>
                <a:spcPts val="100"/>
              </a:spcBef>
              <a:buClrTx/>
              <a:buFontTx/>
              <a:defRPr sz="1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b="1" dirty="0"/>
              <a:t>Most common: </a:t>
            </a:r>
            <a:r>
              <a:rPr dirty="0"/>
              <a:t> </a:t>
            </a:r>
          </a:p>
          <a:p>
            <a:pPr marL="697230" lvl="1" indent="-240030" defTabSz="685800">
              <a:spcBef>
                <a:spcPts val="100"/>
              </a:spcBef>
              <a:buClrTx/>
              <a:buFontTx/>
              <a:defRPr sz="1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infusion reactions 18%</a:t>
            </a:r>
          </a:p>
          <a:p>
            <a:pPr marL="697230" lvl="1" indent="-240030" defTabSz="685800">
              <a:spcBef>
                <a:spcPts val="100"/>
              </a:spcBef>
              <a:buClrTx/>
              <a:buFontTx/>
              <a:defRPr sz="1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Hypothyroidism 15%</a:t>
            </a:r>
          </a:p>
          <a:p>
            <a:pPr marL="697230" lvl="1" indent="-240030" defTabSz="685800">
              <a:spcBef>
                <a:spcPts val="100"/>
              </a:spcBef>
              <a:buClrTx/>
              <a:buFontTx/>
              <a:defRPr sz="1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Hyperthyroidism 5%</a:t>
            </a:r>
          </a:p>
          <a:p>
            <a:pPr marL="697230" lvl="1" indent="-240030" defTabSz="685800">
              <a:spcBef>
                <a:spcPts val="100"/>
              </a:spcBef>
              <a:buClrTx/>
              <a:buFontTx/>
              <a:defRPr sz="1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Severe skin:  6%</a:t>
            </a:r>
          </a:p>
          <a:p>
            <a:pPr marL="697230" lvl="1" indent="-240030" defTabSz="685800">
              <a:spcBef>
                <a:spcPts val="0"/>
              </a:spcBef>
              <a:spcAft>
                <a:spcPts val="2000"/>
              </a:spcAft>
              <a:buClrTx/>
              <a:buFontTx/>
              <a:defRPr sz="1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b="1" dirty="0"/>
              <a:t>Adrenal</a:t>
            </a:r>
            <a:r>
              <a:rPr dirty="0"/>
              <a:t> </a:t>
            </a:r>
            <a:r>
              <a:rPr b="1" dirty="0"/>
              <a:t>insufficiency</a:t>
            </a:r>
            <a:r>
              <a:rPr dirty="0"/>
              <a:t> 3%</a:t>
            </a:r>
          </a:p>
          <a:p>
            <a:pPr marL="240029" indent="-240029" defTabSz="685800">
              <a:spcBef>
                <a:spcPts val="100"/>
              </a:spcBef>
              <a:buClrTx/>
              <a:buFontTx/>
              <a:defRPr sz="1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b="1" dirty="0"/>
              <a:t>4 deaths</a:t>
            </a:r>
            <a:r>
              <a:rPr dirty="0"/>
              <a:t> from IRAE:  adrenal crisis, encephalitis, hepatitis, pneumonitis</a:t>
            </a:r>
          </a:p>
        </p:txBody>
      </p:sp>
      <p:sp>
        <p:nvSpPr>
          <p:cNvPr id="1451" name="Rectangle"/>
          <p:cNvSpPr/>
          <p:nvPr/>
        </p:nvSpPr>
        <p:spPr>
          <a:xfrm>
            <a:off x="4427933" y="668604"/>
            <a:ext cx="746000" cy="52205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Double-click to edit"/>
          <p:cNvSpPr txBox="1">
            <a:spLocks noGrp="1"/>
          </p:cNvSpPr>
          <p:nvPr>
            <p:ph type="title" idx="4294967295"/>
          </p:nvPr>
        </p:nvSpPr>
        <p:spPr>
          <a:xfrm>
            <a:off x="266339" y="75984"/>
            <a:ext cx="8605399" cy="648074"/>
          </a:xfrm>
          <a:prstGeom prst="rect">
            <a:avLst/>
          </a:prstGeom>
        </p:spPr>
        <p:txBody>
          <a:bodyPr lIns="34289" tIns="34289" rIns="34289" bIns="34289"/>
          <a:lstStyle>
            <a:lvl1pPr algn="r" defTabSz="685800">
              <a:defRPr sz="2000" b="1">
                <a:solidFill>
                  <a:srgbClr val="A21522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Questions re Immunotherapy</a:t>
            </a:r>
          </a:p>
        </p:txBody>
      </p:sp>
      <p:sp>
        <p:nvSpPr>
          <p:cNvPr id="1454" name="Double-click to edit"/>
          <p:cNvSpPr txBox="1">
            <a:spLocks noGrp="1"/>
          </p:cNvSpPr>
          <p:nvPr>
            <p:ph type="body" idx="4294967295"/>
          </p:nvPr>
        </p:nvSpPr>
        <p:spPr>
          <a:xfrm>
            <a:off x="1370751" y="997747"/>
            <a:ext cx="6603830" cy="3148006"/>
          </a:xfrm>
          <a:prstGeom prst="rect">
            <a:avLst/>
          </a:prstGeom>
        </p:spPr>
        <p:txBody>
          <a:bodyPr lIns="34289" tIns="34289" rIns="34289" bIns="34289"/>
          <a:lstStyle/>
          <a:p>
            <a:pPr marL="240029" indent="-240029" defTabSz="685800">
              <a:spcBef>
                <a:spcPts val="100"/>
              </a:spcBef>
              <a:buClrTx/>
              <a:buFontTx/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b="1" dirty="0">
                <a:solidFill>
                  <a:srgbClr val="0433FF"/>
                </a:solidFill>
              </a:rPr>
              <a:t>Duration</a:t>
            </a:r>
            <a:r>
              <a:rPr dirty="0"/>
              <a:t> </a:t>
            </a:r>
          </a:p>
          <a:p>
            <a:pPr marL="697230" lvl="1" indent="-240030" defTabSz="685800">
              <a:spcBef>
                <a:spcPts val="0"/>
              </a:spcBef>
              <a:buClrTx/>
              <a:buFontTx/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Is the full one year needed?</a:t>
            </a:r>
          </a:p>
          <a:p>
            <a:pPr marL="697230" lvl="1" indent="-240030" defTabSz="685800">
              <a:spcBef>
                <a:spcPts val="0"/>
              </a:spcBef>
              <a:spcAft>
                <a:spcPts val="2000"/>
              </a:spcAft>
              <a:buClrTx/>
              <a:buFontTx/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Is it needed for smaller stage 2 lesions?</a:t>
            </a:r>
          </a:p>
          <a:p>
            <a:pPr marL="240029" indent="-240029" defTabSz="685800">
              <a:spcBef>
                <a:spcPts val="100"/>
              </a:spcBef>
              <a:buClrTx/>
              <a:buFontTx/>
              <a:defRPr b="1">
                <a:solidFill>
                  <a:srgbClr val="0433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Side effects:</a:t>
            </a:r>
          </a:p>
          <a:p>
            <a:pPr marL="697230" lvl="1" indent="-240030" defTabSz="685800">
              <a:spcBef>
                <a:spcPts val="100"/>
              </a:spcBef>
              <a:buClrTx/>
              <a:buFontTx/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How to predict?</a:t>
            </a:r>
          </a:p>
          <a:p>
            <a:pPr marL="697230" lvl="1" indent="-240030" defTabSz="685800">
              <a:spcBef>
                <a:spcPts val="100"/>
              </a:spcBef>
              <a:buClrTx/>
              <a:buFontTx/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Microbiome / antibiotics — effects</a:t>
            </a:r>
          </a:p>
        </p:txBody>
      </p:sp>
      <p:sp>
        <p:nvSpPr>
          <p:cNvPr id="1455" name="Rectangle"/>
          <p:cNvSpPr/>
          <p:nvPr/>
        </p:nvSpPr>
        <p:spPr>
          <a:xfrm>
            <a:off x="4427933" y="668604"/>
            <a:ext cx="746000" cy="52205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7" name="Medicine5.jpg" descr="Medicine5.jpg"/>
          <p:cNvPicPr>
            <a:picLocks/>
          </p:cNvPicPr>
          <p:nvPr/>
        </p:nvPicPr>
        <p:blipFill>
          <a:blip r:embed="rId2"/>
          <a:srcRect l="779"/>
          <a:stretch>
            <a:fillRect/>
          </a:stretch>
        </p:blipFill>
        <p:spPr>
          <a:xfrm>
            <a:off x="40878" y="89473"/>
            <a:ext cx="9103107" cy="4240085"/>
          </a:xfrm>
          <a:prstGeom prst="rect">
            <a:avLst/>
          </a:prstGeom>
          <a:ln w="12700">
            <a:miter lim="400000"/>
          </a:ln>
        </p:spPr>
      </p:pic>
      <p:sp>
        <p:nvSpPr>
          <p:cNvPr id="1458" name="Rectangle"/>
          <p:cNvSpPr/>
          <p:nvPr/>
        </p:nvSpPr>
        <p:spPr>
          <a:xfrm>
            <a:off x="2439115" y="1237061"/>
            <a:ext cx="6678236" cy="1334689"/>
          </a:xfrm>
          <a:prstGeom prst="rect">
            <a:avLst/>
          </a:prstGeom>
          <a:solidFill>
            <a:srgbClr val="000000">
              <a:alpha val="75000"/>
            </a:srgbClr>
          </a:solidFill>
          <a:ln w="12700">
            <a:miter lim="400000"/>
          </a:ln>
        </p:spPr>
        <p:txBody>
          <a:bodyPr lIns="34289" tIns="34289" rIns="34289" bIns="34289"/>
          <a:lstStyle/>
          <a:p>
            <a:pPr algn="r" defTabSz="685800"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1459" name="PARP Inhibition…"/>
          <p:cNvSpPr txBox="1"/>
          <p:nvPr/>
        </p:nvSpPr>
        <p:spPr>
          <a:xfrm>
            <a:off x="2623355" y="1508916"/>
            <a:ext cx="5986424" cy="1307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 anchor="ctr">
            <a:spAutoFit/>
          </a:bodyPr>
          <a:lstStyle/>
          <a:p>
            <a:pPr defTabSz="685800">
              <a:defRPr sz="1500" b="1">
                <a:solidFill>
                  <a:srgbClr val="FFFB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PARP Inhibition</a:t>
            </a:r>
          </a:p>
          <a:p>
            <a:pPr defTabSz="685800">
              <a:defRPr sz="1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defTabSz="685800">
              <a:defRPr sz="1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Adjuvant olaparib for BRCA mutated pts</a:t>
            </a:r>
          </a:p>
          <a:p>
            <a:pPr defTabSz="685800">
              <a:defRPr sz="1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OlympiA trial</a:t>
            </a:r>
          </a:p>
          <a:p>
            <a:pPr marL="228600" indent="-228600" defTabSz="685800">
              <a:buSzPct val="100000"/>
              <a:buChar char="•"/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1460" name="top.png" descr="to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39" y="16977"/>
            <a:ext cx="9103122" cy="3825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2" name="Rectangle 2"/>
          <p:cNvSpPr/>
          <p:nvPr/>
        </p:nvSpPr>
        <p:spPr>
          <a:xfrm>
            <a:off x="197760" y="441971"/>
            <a:ext cx="903295" cy="18091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defTabSz="685800">
              <a:defRPr sz="12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463" name="Screen Shot 2022-02-09 at 22.46.55 .png" descr="Screen Shot 2022-02-09 at 22.46.55 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695" y="734125"/>
            <a:ext cx="8760610" cy="3439597"/>
          </a:xfrm>
          <a:prstGeom prst="rect">
            <a:avLst/>
          </a:prstGeom>
          <a:ln w="12700">
            <a:miter lim="400000"/>
          </a:ln>
        </p:spPr>
      </p:pic>
      <p:sp>
        <p:nvSpPr>
          <p:cNvPr id="1464" name="Gourley C et al.  J Clin Onc 37:2257 2019"/>
          <p:cNvSpPr txBox="1"/>
          <p:nvPr/>
        </p:nvSpPr>
        <p:spPr>
          <a:xfrm>
            <a:off x="316827" y="4508281"/>
            <a:ext cx="3010146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r">
              <a:defRPr sz="1400">
                <a:solidFill>
                  <a:srgbClr val="FFFFFF"/>
                </a:solidFill>
              </a:defRPr>
            </a:lvl1pPr>
          </a:lstStyle>
          <a:p>
            <a:r>
              <a:t>Gourley C et al.  J Clin Onc 37:2257 2019</a:t>
            </a:r>
          </a:p>
        </p:txBody>
      </p:sp>
      <p:sp>
        <p:nvSpPr>
          <p:cNvPr id="1465" name="Title 3"/>
          <p:cNvSpPr txBox="1">
            <a:spLocks noGrp="1"/>
          </p:cNvSpPr>
          <p:nvPr>
            <p:ph type="title" idx="4294967295"/>
          </p:nvPr>
        </p:nvSpPr>
        <p:spPr>
          <a:xfrm>
            <a:off x="3121330" y="0"/>
            <a:ext cx="5830975" cy="648072"/>
          </a:xfrm>
          <a:prstGeom prst="rect">
            <a:avLst/>
          </a:prstGeom>
        </p:spPr>
        <p:txBody>
          <a:bodyPr lIns="34289" tIns="34289" rIns="34289" bIns="34289"/>
          <a:lstStyle>
            <a:lvl1pPr algn="r" defTabSz="685800">
              <a:defRPr sz="2000" b="1">
                <a:solidFill>
                  <a:srgbClr val="A21522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PARP Inhibition</a:t>
            </a:r>
          </a:p>
        </p:txBody>
      </p:sp>
    </p:spTree>
  </p:cSld>
  <p:clrMapOvr>
    <a:masterClrMapping/>
  </p:clrMapOvr>
  <p:transition spd="med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7" name="Titre 2"/>
          <p:cNvSpPr txBox="1"/>
          <p:nvPr/>
        </p:nvSpPr>
        <p:spPr>
          <a:xfrm>
            <a:off x="405718" y="485243"/>
            <a:ext cx="8318325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80000"/>
              </a:lnSpc>
              <a:defRPr sz="2800" b="1" cap="all">
                <a:solidFill>
                  <a:srgbClr val="03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OLYMPIA: Trial schema</a:t>
            </a:r>
          </a:p>
        </p:txBody>
      </p:sp>
      <p:grpSp>
        <p:nvGrpSpPr>
          <p:cNvPr id="1488" name="Group 110"/>
          <p:cNvGrpSpPr/>
          <p:nvPr/>
        </p:nvGrpSpPr>
        <p:grpSpPr>
          <a:xfrm>
            <a:off x="1550640" y="1023497"/>
            <a:ext cx="3367216" cy="2466715"/>
            <a:chOff x="0" y="0"/>
            <a:chExt cx="3367215" cy="2466714"/>
          </a:xfrm>
        </p:grpSpPr>
        <p:grpSp>
          <p:nvGrpSpPr>
            <p:cNvPr id="1470" name="Rectangle 32"/>
            <p:cNvGrpSpPr/>
            <p:nvPr/>
          </p:nvGrpSpPr>
          <p:grpSpPr>
            <a:xfrm>
              <a:off x="303485" y="-1"/>
              <a:ext cx="3055897" cy="1186637"/>
              <a:chOff x="0" y="0"/>
              <a:chExt cx="3055895" cy="1186635"/>
            </a:xfrm>
          </p:grpSpPr>
          <p:sp>
            <p:nvSpPr>
              <p:cNvPr id="1468" name="Rectangle"/>
              <p:cNvSpPr/>
              <p:nvPr/>
            </p:nvSpPr>
            <p:spPr>
              <a:xfrm>
                <a:off x="-1" y="-1"/>
                <a:ext cx="3055897" cy="1186637"/>
              </a:xfrm>
              <a:prstGeom prst="rect">
                <a:avLst/>
              </a:prstGeom>
              <a:solidFill>
                <a:srgbClr val="DAE0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900">
                    <a:solidFill>
                      <a:srgbClr val="04426B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469" name="Neoadjuvant group…"/>
              <p:cNvSpPr txBox="1"/>
              <p:nvPr/>
            </p:nvSpPr>
            <p:spPr>
              <a:xfrm>
                <a:off x="45719" y="-1"/>
                <a:ext cx="2964457" cy="59570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>
                  <a:defRPr sz="900" b="1">
                    <a:solidFill>
                      <a:srgbClr val="04426B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Neoadjuvant group</a:t>
                </a:r>
                <a:endParaRPr sz="2400"/>
              </a:p>
              <a:p>
                <a:pPr marL="171450" indent="-171450">
                  <a:buSzPct val="100000"/>
                  <a:buFont typeface="Arial"/>
                  <a:buChar char="•"/>
                  <a:defRPr sz="900" i="1">
                    <a:solidFill>
                      <a:srgbClr val="04426B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TNBC:</a:t>
                </a:r>
                <a:r>
                  <a:rPr i="0"/>
                  <a:t> non-pCR</a:t>
                </a:r>
              </a:p>
              <a:p>
                <a:pPr marL="171450" indent="-171450">
                  <a:buSzPct val="100000"/>
                  <a:buFont typeface="Arial"/>
                  <a:buChar char="•"/>
                  <a:defRPr sz="900" i="1">
                    <a:solidFill>
                      <a:srgbClr val="04426B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Hormone receptor–positive:</a:t>
                </a:r>
                <a:br/>
                <a:r>
                  <a:rPr i="0"/>
                  <a:t>non-pCR and CPS+EG score ≥ 3</a:t>
                </a:r>
              </a:p>
            </p:txBody>
          </p:sp>
        </p:grpSp>
        <p:grpSp>
          <p:nvGrpSpPr>
            <p:cNvPr id="1476" name="Group 112"/>
            <p:cNvGrpSpPr/>
            <p:nvPr/>
          </p:nvGrpSpPr>
          <p:grpSpPr>
            <a:xfrm>
              <a:off x="383055" y="677477"/>
              <a:ext cx="2984161" cy="468702"/>
              <a:chOff x="0" y="0"/>
              <a:chExt cx="2984159" cy="468700"/>
            </a:xfrm>
          </p:grpSpPr>
          <p:sp>
            <p:nvSpPr>
              <p:cNvPr id="1471" name="Rectangle 32"/>
              <p:cNvSpPr txBox="1"/>
              <p:nvPr/>
            </p:nvSpPr>
            <p:spPr>
              <a:xfrm>
                <a:off x="-1" y="0"/>
                <a:ext cx="885433" cy="4687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9" tIns="45719" rIns="45719" bIns="45719" numCol="1" anchor="ctr">
                <a:spAutoFit/>
              </a:bodyPr>
              <a:lstStyle/>
              <a:p>
                <a:pPr algn="ctr">
                  <a:defRPr sz="900" b="1">
                    <a:solidFill>
                      <a:srgbClr val="04426B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≥ 6 cycles </a:t>
                </a:r>
                <a:endParaRPr sz="2400"/>
              </a:p>
              <a:p>
                <a:pPr algn="ctr">
                  <a:defRPr sz="900" b="1">
                    <a:solidFill>
                      <a:srgbClr val="04426B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Neoadjuvant</a:t>
                </a:r>
                <a:endParaRPr sz="2400"/>
              </a:p>
              <a:p>
                <a:pPr algn="ctr">
                  <a:defRPr sz="900" b="1">
                    <a:solidFill>
                      <a:srgbClr val="04426B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chemotherapy</a:t>
                </a:r>
              </a:p>
            </p:txBody>
          </p:sp>
          <p:sp>
            <p:nvSpPr>
              <p:cNvPr id="1472" name="Rectangle 32"/>
              <p:cNvSpPr txBox="1"/>
              <p:nvPr/>
            </p:nvSpPr>
            <p:spPr>
              <a:xfrm>
                <a:off x="1197033" y="127000"/>
                <a:ext cx="536115" cy="2147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9" tIns="45719" rIns="45719" bIns="45719" numCol="1" anchor="ctr">
                <a:spAutoFit/>
              </a:bodyPr>
              <a:lstStyle>
                <a:lvl1pPr algn="ctr">
                  <a:defRPr sz="900" b="1">
                    <a:solidFill>
                      <a:srgbClr val="04426B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Surgery</a:t>
                </a:r>
              </a:p>
            </p:txBody>
          </p:sp>
          <p:sp>
            <p:nvSpPr>
              <p:cNvPr id="1473" name="Rectangle 32"/>
              <p:cNvSpPr txBox="1"/>
              <p:nvPr/>
            </p:nvSpPr>
            <p:spPr>
              <a:xfrm>
                <a:off x="1981302" y="127000"/>
                <a:ext cx="1002859" cy="2147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9" tIns="45719" rIns="45719" bIns="45719" numCol="1" anchor="ctr">
                <a:spAutoFit/>
              </a:bodyPr>
              <a:lstStyle>
                <a:lvl1pPr algn="ctr">
                  <a:defRPr sz="900" b="1">
                    <a:solidFill>
                      <a:srgbClr val="04426B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+/- Radiotherapy</a:t>
                </a:r>
              </a:p>
            </p:txBody>
          </p:sp>
          <p:sp>
            <p:nvSpPr>
              <p:cNvPr id="1474" name="Straight Arrow Connector 125"/>
              <p:cNvSpPr/>
              <p:nvPr/>
            </p:nvSpPr>
            <p:spPr>
              <a:xfrm>
                <a:off x="1746073" y="250298"/>
                <a:ext cx="224123" cy="1"/>
              </a:xfrm>
              <a:prstGeom prst="line">
                <a:avLst/>
              </a:prstGeom>
              <a:noFill/>
              <a:ln w="38100" cap="flat">
                <a:solidFill>
                  <a:srgbClr val="1D71B8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 Narrow"/>
                    <a:ea typeface="Arial Narrow"/>
                    <a:cs typeface="Arial Narrow"/>
                    <a:sym typeface="Arial Narrow"/>
                  </a:defRPr>
                </a:pPr>
                <a:endParaRPr/>
              </a:p>
            </p:txBody>
          </p:sp>
          <p:sp>
            <p:nvSpPr>
              <p:cNvPr id="1475" name="Straight Arrow Connector 126"/>
              <p:cNvSpPr/>
              <p:nvPr/>
            </p:nvSpPr>
            <p:spPr>
              <a:xfrm>
                <a:off x="886938" y="250298"/>
                <a:ext cx="300293" cy="1"/>
              </a:xfrm>
              <a:prstGeom prst="line">
                <a:avLst/>
              </a:prstGeom>
              <a:noFill/>
              <a:ln w="38100" cap="flat">
                <a:solidFill>
                  <a:srgbClr val="1D71B8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 Narrow"/>
                    <a:ea typeface="Arial Narrow"/>
                    <a:cs typeface="Arial Narrow"/>
                    <a:sym typeface="Arial Narrow"/>
                  </a:defRPr>
                </a:pPr>
                <a:endParaRPr/>
              </a:p>
            </p:txBody>
          </p:sp>
        </p:grpSp>
        <p:grpSp>
          <p:nvGrpSpPr>
            <p:cNvPr id="1479" name="Rectangle 32"/>
            <p:cNvGrpSpPr/>
            <p:nvPr/>
          </p:nvGrpSpPr>
          <p:grpSpPr>
            <a:xfrm>
              <a:off x="303484" y="1280079"/>
              <a:ext cx="3055895" cy="1186636"/>
              <a:chOff x="0" y="0"/>
              <a:chExt cx="3055893" cy="1186635"/>
            </a:xfrm>
          </p:grpSpPr>
          <p:sp>
            <p:nvSpPr>
              <p:cNvPr id="1477" name="Rectangle"/>
              <p:cNvSpPr/>
              <p:nvPr/>
            </p:nvSpPr>
            <p:spPr>
              <a:xfrm>
                <a:off x="-1" y="-1"/>
                <a:ext cx="3055895" cy="1186637"/>
              </a:xfrm>
              <a:prstGeom prst="rect">
                <a:avLst/>
              </a:prstGeom>
              <a:solidFill>
                <a:srgbClr val="DAE0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900">
                    <a:solidFill>
                      <a:srgbClr val="04426B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478" name="Adjuvant group…"/>
              <p:cNvSpPr txBox="1"/>
              <p:nvPr/>
            </p:nvSpPr>
            <p:spPr>
              <a:xfrm>
                <a:off x="45719" y="-1"/>
                <a:ext cx="2964455" cy="59570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>
                  <a:defRPr sz="900" b="1">
                    <a:solidFill>
                      <a:srgbClr val="04426B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Adjuvant group</a:t>
                </a:r>
                <a:endParaRPr sz="2400"/>
              </a:p>
              <a:p>
                <a:pPr marL="171450" indent="-171450">
                  <a:buSzPct val="100000"/>
                  <a:buFont typeface="Arial"/>
                  <a:buChar char="•"/>
                  <a:defRPr sz="900" i="1">
                    <a:solidFill>
                      <a:srgbClr val="04426B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TNBC:</a:t>
                </a:r>
                <a:r>
                  <a:rPr i="0"/>
                  <a:t> ≥ pT2 or ≥ pN1</a:t>
                </a:r>
                <a:endParaRPr sz="2400"/>
              </a:p>
              <a:p>
                <a:pPr marL="171450" indent="-171450">
                  <a:buSzPct val="100000"/>
                  <a:buFont typeface="Arial"/>
                  <a:buChar char="•"/>
                  <a:defRPr sz="900" i="1">
                    <a:solidFill>
                      <a:srgbClr val="04426B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Hormone receptor–positive:</a:t>
                </a:r>
                <a:br/>
                <a:r>
                  <a:rPr i="0"/>
                  <a:t>≥ 4 positive lymph nodes</a:t>
                </a:r>
              </a:p>
            </p:txBody>
          </p:sp>
        </p:grpSp>
        <p:grpSp>
          <p:nvGrpSpPr>
            <p:cNvPr id="1485" name="Group 114"/>
            <p:cNvGrpSpPr/>
            <p:nvPr/>
          </p:nvGrpSpPr>
          <p:grpSpPr>
            <a:xfrm>
              <a:off x="396654" y="1926418"/>
              <a:ext cx="2950398" cy="468702"/>
              <a:chOff x="0" y="0"/>
              <a:chExt cx="2950396" cy="468700"/>
            </a:xfrm>
          </p:grpSpPr>
          <p:sp>
            <p:nvSpPr>
              <p:cNvPr id="1480" name="Rectangle 32"/>
              <p:cNvSpPr txBox="1"/>
              <p:nvPr/>
            </p:nvSpPr>
            <p:spPr>
              <a:xfrm>
                <a:off x="839215" y="0"/>
                <a:ext cx="885433" cy="4687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9" tIns="45719" rIns="45719" bIns="45719" numCol="1" anchor="ctr">
                <a:spAutoFit/>
              </a:bodyPr>
              <a:lstStyle/>
              <a:p>
                <a:pPr algn="ctr">
                  <a:defRPr sz="900" b="1">
                    <a:solidFill>
                      <a:srgbClr val="04426B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≥ 6 cycles </a:t>
                </a:r>
                <a:endParaRPr sz="2400"/>
              </a:p>
              <a:p>
                <a:pPr algn="ctr">
                  <a:defRPr sz="900" b="1">
                    <a:solidFill>
                      <a:srgbClr val="04426B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Adjuvant</a:t>
                </a:r>
                <a:endParaRPr sz="2400"/>
              </a:p>
              <a:p>
                <a:pPr algn="ctr">
                  <a:defRPr sz="900" b="1">
                    <a:solidFill>
                      <a:srgbClr val="04426B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chemotherapy</a:t>
                </a:r>
              </a:p>
            </p:txBody>
          </p:sp>
          <p:sp>
            <p:nvSpPr>
              <p:cNvPr id="1481" name="Rectangle 32"/>
              <p:cNvSpPr txBox="1"/>
              <p:nvPr/>
            </p:nvSpPr>
            <p:spPr>
              <a:xfrm>
                <a:off x="1947539" y="127000"/>
                <a:ext cx="1002858" cy="2147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9" tIns="45719" rIns="45719" bIns="45719" numCol="1" anchor="ctr">
                <a:spAutoFit/>
              </a:bodyPr>
              <a:lstStyle>
                <a:lvl1pPr algn="ctr">
                  <a:defRPr sz="900" b="1">
                    <a:solidFill>
                      <a:srgbClr val="04426B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+/- Radiotherapy</a:t>
                </a:r>
              </a:p>
            </p:txBody>
          </p:sp>
          <p:sp>
            <p:nvSpPr>
              <p:cNvPr id="1482" name="Straight Arrow Connector 119"/>
              <p:cNvSpPr/>
              <p:nvPr/>
            </p:nvSpPr>
            <p:spPr>
              <a:xfrm>
                <a:off x="1677556" y="234350"/>
                <a:ext cx="249485" cy="1"/>
              </a:xfrm>
              <a:prstGeom prst="line">
                <a:avLst/>
              </a:prstGeom>
              <a:noFill/>
              <a:ln w="38100" cap="flat">
                <a:solidFill>
                  <a:srgbClr val="1D71B8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 Narrow"/>
                    <a:ea typeface="Arial Narrow"/>
                    <a:cs typeface="Arial Narrow"/>
                    <a:sym typeface="Arial Narrow"/>
                  </a:defRPr>
                </a:pPr>
                <a:endParaRPr/>
              </a:p>
            </p:txBody>
          </p:sp>
          <p:sp>
            <p:nvSpPr>
              <p:cNvPr id="1483" name="Straight Arrow Connector 120"/>
              <p:cNvSpPr/>
              <p:nvPr/>
            </p:nvSpPr>
            <p:spPr>
              <a:xfrm>
                <a:off x="553393" y="234350"/>
                <a:ext cx="313102" cy="1"/>
              </a:xfrm>
              <a:prstGeom prst="line">
                <a:avLst/>
              </a:prstGeom>
              <a:noFill/>
              <a:ln w="38100" cap="flat">
                <a:solidFill>
                  <a:srgbClr val="1D71B8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 Narrow"/>
                    <a:ea typeface="Arial Narrow"/>
                    <a:cs typeface="Arial Narrow"/>
                    <a:sym typeface="Arial Narrow"/>
                  </a:defRPr>
                </a:pPr>
                <a:endParaRPr/>
              </a:p>
            </p:txBody>
          </p:sp>
          <p:sp>
            <p:nvSpPr>
              <p:cNvPr id="1484" name="Rectangle 32"/>
              <p:cNvSpPr txBox="1"/>
              <p:nvPr/>
            </p:nvSpPr>
            <p:spPr>
              <a:xfrm>
                <a:off x="0" y="115832"/>
                <a:ext cx="536114" cy="2147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9" tIns="45719" rIns="45719" bIns="45719" numCol="1" anchor="ctr">
                <a:spAutoFit/>
              </a:bodyPr>
              <a:lstStyle>
                <a:lvl1pPr algn="ctr">
                  <a:defRPr sz="900" b="1">
                    <a:solidFill>
                      <a:srgbClr val="04426B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Surgery</a:t>
                </a:r>
              </a:p>
            </p:txBody>
          </p:sp>
        </p:grpSp>
        <p:sp>
          <p:nvSpPr>
            <p:cNvPr id="1486" name="Connector: Elbow 169"/>
            <p:cNvSpPr/>
            <p:nvPr/>
          </p:nvSpPr>
          <p:spPr>
            <a:xfrm rot="10800000" flipH="1">
              <a:off x="0" y="593317"/>
              <a:ext cx="303487" cy="609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9131" y="0"/>
                  </a:lnTo>
                  <a:lnTo>
                    <a:pt x="9131" y="21600"/>
                  </a:lnTo>
                  <a:lnTo>
                    <a:pt x="21600" y="21600"/>
                  </a:lnTo>
                </a:path>
              </a:pathLst>
            </a:custGeom>
            <a:noFill/>
            <a:ln w="38100" cap="flat">
              <a:solidFill>
                <a:srgbClr val="1D71B8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Arial Narrow"/>
                  <a:ea typeface="Arial Narrow"/>
                  <a:cs typeface="Arial Narrow"/>
                  <a:sym typeface="Arial Narrow"/>
                </a:defRPr>
              </a:pPr>
              <a:endParaRPr/>
            </a:p>
          </p:txBody>
        </p:sp>
        <p:sp>
          <p:nvSpPr>
            <p:cNvPr id="1487" name="Connector: Elbow 170"/>
            <p:cNvSpPr/>
            <p:nvPr/>
          </p:nvSpPr>
          <p:spPr>
            <a:xfrm>
              <a:off x="0" y="1202818"/>
              <a:ext cx="303486" cy="670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9131" y="0"/>
                  </a:lnTo>
                  <a:lnTo>
                    <a:pt x="9131" y="21600"/>
                  </a:lnTo>
                  <a:lnTo>
                    <a:pt x="21600" y="21600"/>
                  </a:lnTo>
                </a:path>
              </a:pathLst>
            </a:custGeom>
            <a:noFill/>
            <a:ln w="38100" cap="flat">
              <a:solidFill>
                <a:srgbClr val="1D71B8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Arial Narrow"/>
                  <a:ea typeface="Arial Narrow"/>
                  <a:cs typeface="Arial Narrow"/>
                  <a:sym typeface="Arial Narrow"/>
                </a:defRPr>
              </a:pPr>
              <a:endParaRPr/>
            </a:p>
          </p:txBody>
        </p:sp>
      </p:grpSp>
      <p:grpSp>
        <p:nvGrpSpPr>
          <p:cNvPr id="1491" name="Rectangle 32"/>
          <p:cNvGrpSpPr/>
          <p:nvPr/>
        </p:nvGrpSpPr>
        <p:grpSpPr>
          <a:xfrm>
            <a:off x="214495" y="1023497"/>
            <a:ext cx="1336146" cy="2405504"/>
            <a:chOff x="0" y="0"/>
            <a:chExt cx="1336144" cy="2405502"/>
          </a:xfrm>
        </p:grpSpPr>
        <p:sp>
          <p:nvSpPr>
            <p:cNvPr id="1489" name="Rectangle"/>
            <p:cNvSpPr/>
            <p:nvPr/>
          </p:nvSpPr>
          <p:spPr>
            <a:xfrm>
              <a:off x="-1" y="0"/>
              <a:ext cx="1336146" cy="2405503"/>
            </a:xfrm>
            <a:prstGeom prst="rect">
              <a:avLst/>
            </a:prstGeom>
            <a:solidFill>
              <a:srgbClr val="DAE0F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600"/>
                </a:spcBef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490" name="Local genetic testing or  on-study central screening (Myriad Genetics Inc.)…"/>
            <p:cNvSpPr txBox="1"/>
            <p:nvPr/>
          </p:nvSpPr>
          <p:spPr>
            <a:xfrm>
              <a:off x="-1" y="0"/>
              <a:ext cx="1336146" cy="22611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2000" tIns="72000" rIns="72000" bIns="72000" numCol="1" anchor="t">
              <a:spAutoFit/>
            </a:bodyPr>
            <a:lstStyle/>
            <a:p>
              <a:pPr marL="177800" indent="-177800">
                <a:spcBef>
                  <a:spcPts val="600"/>
                </a:spcBef>
                <a:buSzPct val="100000"/>
                <a:buFont typeface="Arial"/>
                <a:buChar char="•"/>
                <a:tabLst>
                  <a:tab pos="1511300" algn="l"/>
                </a:tabLst>
                <a:defRPr sz="900">
                  <a:solidFill>
                    <a:srgbClr val="04426B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Local genetic testing or </a:t>
              </a:r>
              <a:br/>
              <a:r>
                <a:t>on-study central screening</a:t>
              </a:r>
              <a:br/>
              <a:r>
                <a:rPr sz="800"/>
                <a:t>(Myriad Genetics Inc.)</a:t>
              </a:r>
              <a:endParaRPr sz="2400"/>
            </a:p>
            <a:p>
              <a:pPr marL="177800" indent="-177800">
                <a:spcBef>
                  <a:spcPts val="600"/>
                </a:spcBef>
                <a:buSzPct val="100000"/>
                <a:buFont typeface="Arial"/>
                <a:buChar char="•"/>
                <a:defRPr sz="900">
                  <a:solidFill>
                    <a:srgbClr val="04426B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Germline pathogenic or likely pathogenic </a:t>
              </a:r>
              <a:r>
                <a:rPr i="1"/>
                <a:t>BRCA1/2 </a:t>
              </a:r>
              <a:r>
                <a:t>mutation</a:t>
              </a:r>
              <a:endParaRPr sz="2400"/>
            </a:p>
            <a:p>
              <a:pPr marL="177800" indent="-177800">
                <a:spcBef>
                  <a:spcPts val="600"/>
                </a:spcBef>
                <a:buSzPct val="100000"/>
                <a:buFont typeface="Arial"/>
                <a:buChar char="•"/>
                <a:defRPr sz="900">
                  <a:solidFill>
                    <a:srgbClr val="04426B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HER2–negative </a:t>
              </a:r>
              <a:br/>
              <a:r>
                <a:t>(hormone receptor–positive or TNBC)</a:t>
              </a:r>
              <a:endParaRPr sz="2400"/>
            </a:p>
            <a:p>
              <a:pPr marL="177800" indent="-177800">
                <a:spcBef>
                  <a:spcPts val="600"/>
                </a:spcBef>
                <a:buSzPct val="100000"/>
                <a:buFont typeface="Arial"/>
                <a:buChar char="•"/>
                <a:defRPr sz="900">
                  <a:solidFill>
                    <a:srgbClr val="04426B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Stage II-III breast cancer or lack of PathCR to NACT</a:t>
              </a:r>
            </a:p>
          </p:txBody>
        </p:sp>
      </p:grpSp>
      <p:grpSp>
        <p:nvGrpSpPr>
          <p:cNvPr id="1497" name="Group 127"/>
          <p:cNvGrpSpPr/>
          <p:nvPr/>
        </p:nvGrpSpPr>
        <p:grpSpPr>
          <a:xfrm>
            <a:off x="6595966" y="1247615"/>
            <a:ext cx="2290131" cy="2007031"/>
            <a:chOff x="0" y="0"/>
            <a:chExt cx="2290130" cy="2007030"/>
          </a:xfrm>
        </p:grpSpPr>
        <p:grpSp>
          <p:nvGrpSpPr>
            <p:cNvPr id="1494" name="Rectangle 32"/>
            <p:cNvGrpSpPr/>
            <p:nvPr/>
          </p:nvGrpSpPr>
          <p:grpSpPr>
            <a:xfrm>
              <a:off x="359188" y="15393"/>
              <a:ext cx="1930943" cy="1924682"/>
              <a:chOff x="0" y="0"/>
              <a:chExt cx="1930941" cy="1924680"/>
            </a:xfrm>
          </p:grpSpPr>
          <p:sp>
            <p:nvSpPr>
              <p:cNvPr id="1492" name="Square"/>
              <p:cNvSpPr/>
              <p:nvPr/>
            </p:nvSpPr>
            <p:spPr>
              <a:xfrm>
                <a:off x="-1" y="0"/>
                <a:ext cx="1930943" cy="1924681"/>
              </a:xfrm>
              <a:prstGeom prst="rect">
                <a:avLst/>
              </a:prstGeom>
              <a:solidFill>
                <a:srgbClr val="DAE0F3"/>
              </a:solidFill>
              <a:ln w="57150" cap="flat">
                <a:solidFill>
                  <a:srgbClr val="00B05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493" name="Presented at ASCO 2021…"/>
              <p:cNvSpPr txBox="1"/>
              <p:nvPr/>
            </p:nvSpPr>
            <p:spPr>
              <a:xfrm>
                <a:off x="74294" y="16790"/>
                <a:ext cx="1782353" cy="18911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/>
              <a:p>
                <a:pPr>
                  <a:defRPr sz="900" b="1">
                    <a:solidFill>
                      <a:srgbClr val="00B04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Presented at ASCO 2021</a:t>
                </a:r>
                <a:endParaRPr sz="2400"/>
              </a:p>
              <a:p>
                <a:pPr>
                  <a:defRPr sz="900" b="1">
                    <a:solidFill>
                      <a:srgbClr val="CF51A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Presented at SABCS 2021</a:t>
                </a:r>
                <a:endParaRPr sz="2400"/>
              </a:p>
              <a:p>
                <a:pPr>
                  <a:defRPr sz="900" b="1">
                    <a:solidFill>
                      <a:srgbClr val="00B04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Primary endpoint</a:t>
                </a:r>
                <a:endParaRPr sz="2400"/>
              </a:p>
              <a:p>
                <a:pPr marL="171450" indent="-171450">
                  <a:spcBef>
                    <a:spcPts val="600"/>
                  </a:spcBef>
                  <a:buSzPct val="100000"/>
                  <a:buFont typeface="Arial"/>
                  <a:buChar char="•"/>
                  <a:defRPr sz="900">
                    <a:solidFill>
                      <a:srgbClr val="00B04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Invasive disease-free survival (IDFS) by STEEP system</a:t>
                </a:r>
                <a:r>
                  <a:rPr baseline="30000"/>
                  <a:t>1</a:t>
                </a:r>
                <a:r>
                  <a:t>  </a:t>
                </a:r>
                <a:endParaRPr sz="2400"/>
              </a:p>
              <a:p>
                <a:pPr>
                  <a:spcBef>
                    <a:spcPts val="600"/>
                  </a:spcBef>
                  <a:defRPr sz="900" b="1">
                    <a:solidFill>
                      <a:srgbClr val="00B04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Secondary endpoints</a:t>
                </a:r>
                <a:endParaRPr sz="2400"/>
              </a:p>
              <a:p>
                <a:pPr marL="171450" indent="-171450">
                  <a:buSzPct val="100000"/>
                  <a:buFont typeface="Arial"/>
                  <a:buChar char="•"/>
                  <a:defRPr sz="900">
                    <a:solidFill>
                      <a:srgbClr val="00B04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Distant disease-free survival</a:t>
                </a:r>
                <a:r>
                  <a:rPr baseline="30000"/>
                  <a:t>1</a:t>
                </a:r>
                <a:r>
                  <a:t> (DDFS)</a:t>
                </a:r>
                <a:endParaRPr sz="2400"/>
              </a:p>
              <a:p>
                <a:pPr marL="171450" indent="-171450">
                  <a:buSzPct val="100000"/>
                  <a:buFont typeface="Arial"/>
                  <a:buChar char="•"/>
                  <a:defRPr sz="900">
                    <a:solidFill>
                      <a:srgbClr val="00B04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Overall survival</a:t>
                </a:r>
                <a:r>
                  <a:rPr baseline="30000"/>
                  <a:t>1</a:t>
                </a:r>
                <a:r>
                  <a:t> (OS)</a:t>
                </a:r>
                <a:endParaRPr sz="2400"/>
              </a:p>
              <a:p>
                <a:pPr marL="171450" indent="-171450">
                  <a:buSzPct val="100000"/>
                  <a:buFont typeface="Arial"/>
                  <a:buChar char="•"/>
                  <a:defRPr sz="900">
                    <a:solidFill>
                      <a:srgbClr val="00B04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BRCA1/2 associated cancers</a:t>
                </a:r>
                <a:endParaRPr sz="2400"/>
              </a:p>
              <a:p>
                <a:pPr marL="171450" indent="-171450">
                  <a:buSzPct val="100000"/>
                  <a:buFont typeface="Arial"/>
                  <a:buChar char="•"/>
                  <a:defRPr sz="900">
                    <a:solidFill>
                      <a:srgbClr val="CF51A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Symptom / Health-related QoL </a:t>
                </a:r>
                <a:endParaRPr sz="2400"/>
              </a:p>
              <a:p>
                <a:pPr marL="171450" indent="-171450">
                  <a:buSzPct val="100000"/>
                  <a:buFont typeface="Arial"/>
                  <a:buChar char="•"/>
                  <a:defRPr sz="900">
                    <a:solidFill>
                      <a:srgbClr val="00B04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Safety</a:t>
                </a:r>
              </a:p>
            </p:txBody>
          </p:sp>
        </p:grpSp>
        <p:sp>
          <p:nvSpPr>
            <p:cNvPr id="1495" name="Connector: Elbow 128"/>
            <p:cNvSpPr/>
            <p:nvPr/>
          </p:nvSpPr>
          <p:spPr>
            <a:xfrm>
              <a:off x="2" y="0"/>
              <a:ext cx="359187" cy="977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0800" y="0"/>
                  </a:lnTo>
                  <a:lnTo>
                    <a:pt x="10800" y="21600"/>
                  </a:lnTo>
                  <a:lnTo>
                    <a:pt x="21600" y="21600"/>
                  </a:lnTo>
                </a:path>
              </a:pathLst>
            </a:custGeom>
            <a:noFill/>
            <a:ln w="38100" cap="flat">
              <a:solidFill>
                <a:srgbClr val="1D71B8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Arial Narrow"/>
                  <a:ea typeface="Arial Narrow"/>
                  <a:cs typeface="Arial Narrow"/>
                  <a:sym typeface="Arial Narrow"/>
                </a:defRPr>
              </a:pPr>
              <a:endParaRPr/>
            </a:p>
          </p:txBody>
        </p:sp>
        <p:sp>
          <p:nvSpPr>
            <p:cNvPr id="1496" name="Connector: Elbow 130"/>
            <p:cNvSpPr/>
            <p:nvPr/>
          </p:nvSpPr>
          <p:spPr>
            <a:xfrm rot="10800000" flipH="1">
              <a:off x="-1" y="977734"/>
              <a:ext cx="359190" cy="1029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0800" y="0"/>
                  </a:lnTo>
                  <a:lnTo>
                    <a:pt x="10800" y="21600"/>
                  </a:lnTo>
                  <a:lnTo>
                    <a:pt x="21600" y="21600"/>
                  </a:lnTo>
                </a:path>
              </a:pathLst>
            </a:custGeom>
            <a:noFill/>
            <a:ln w="38100" cap="flat">
              <a:solidFill>
                <a:srgbClr val="1D71B8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Arial Narrow"/>
                  <a:ea typeface="Arial Narrow"/>
                  <a:cs typeface="Arial Narrow"/>
                  <a:sym typeface="Arial Narrow"/>
                </a:defRPr>
              </a:pPr>
              <a:endParaRPr/>
            </a:p>
          </p:txBody>
        </p:sp>
      </p:grpSp>
      <p:grpSp>
        <p:nvGrpSpPr>
          <p:cNvPr id="1520" name="Group 131"/>
          <p:cNvGrpSpPr/>
          <p:nvPr/>
        </p:nvGrpSpPr>
        <p:grpSpPr>
          <a:xfrm>
            <a:off x="4147220" y="1013613"/>
            <a:ext cx="4732797" cy="3269647"/>
            <a:chOff x="0" y="0"/>
            <a:chExt cx="4732795" cy="3269645"/>
          </a:xfrm>
        </p:grpSpPr>
        <p:sp>
          <p:nvSpPr>
            <p:cNvPr id="1498" name="Straight Connector 134"/>
            <p:cNvSpPr/>
            <p:nvPr/>
          </p:nvSpPr>
          <p:spPr>
            <a:xfrm flipH="1">
              <a:off x="905654" y="1572961"/>
              <a:ext cx="525438" cy="597691"/>
            </a:xfrm>
            <a:prstGeom prst="line">
              <a:avLst/>
            </a:prstGeom>
            <a:noFill/>
            <a:ln w="38100" cap="rnd">
              <a:solidFill>
                <a:srgbClr val="808080"/>
              </a:solidFill>
              <a:prstDash val="sysDash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Arial Narrow"/>
                  <a:ea typeface="Arial Narrow"/>
                  <a:cs typeface="Arial Narrow"/>
                  <a:sym typeface="Arial Narrow"/>
                </a:defRPr>
              </a:pPr>
              <a:endParaRPr/>
            </a:p>
          </p:txBody>
        </p:sp>
        <p:sp>
          <p:nvSpPr>
            <p:cNvPr id="1499" name="Freeform: Shape 140"/>
            <p:cNvSpPr/>
            <p:nvPr/>
          </p:nvSpPr>
          <p:spPr>
            <a:xfrm>
              <a:off x="1761382" y="1354747"/>
              <a:ext cx="1" cy="684402"/>
            </a:xfrm>
            <a:prstGeom prst="line">
              <a:avLst/>
            </a:prstGeom>
            <a:noFill/>
            <a:ln w="38100" cap="flat">
              <a:solidFill>
                <a:srgbClr val="1D71B8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Arial Narrow"/>
                  <a:ea typeface="Arial Narrow"/>
                  <a:cs typeface="Arial Narrow"/>
                  <a:sym typeface="Arial Narrow"/>
                </a:defRPr>
              </a:pPr>
              <a:endParaRPr/>
            </a:p>
          </p:txBody>
        </p:sp>
        <p:sp>
          <p:nvSpPr>
            <p:cNvPr id="1500" name="Freeform: Shape 140"/>
            <p:cNvSpPr/>
            <p:nvPr/>
          </p:nvSpPr>
          <p:spPr>
            <a:xfrm flipV="1">
              <a:off x="1769922" y="462989"/>
              <a:ext cx="1" cy="684402"/>
            </a:xfrm>
            <a:prstGeom prst="line">
              <a:avLst/>
            </a:prstGeom>
            <a:noFill/>
            <a:ln w="38100" cap="flat">
              <a:solidFill>
                <a:srgbClr val="1D71B8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Arial Narrow"/>
                  <a:ea typeface="Arial Narrow"/>
                  <a:cs typeface="Arial Narrow"/>
                  <a:sym typeface="Arial Narrow"/>
                </a:defRPr>
              </a:pPr>
              <a:endParaRPr/>
            </a:p>
          </p:txBody>
        </p:sp>
        <p:sp>
          <p:nvSpPr>
            <p:cNvPr id="1501" name="Connector: Elbow 103"/>
            <p:cNvSpPr/>
            <p:nvPr/>
          </p:nvSpPr>
          <p:spPr>
            <a:xfrm rot="10800000" flipH="1">
              <a:off x="762797" y="1242035"/>
              <a:ext cx="531221" cy="6412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0800" y="0"/>
                  </a:lnTo>
                  <a:lnTo>
                    <a:pt x="10800" y="21600"/>
                  </a:lnTo>
                  <a:lnTo>
                    <a:pt x="21600" y="21600"/>
                  </a:lnTo>
                </a:path>
              </a:pathLst>
            </a:custGeom>
            <a:noFill/>
            <a:ln w="38100" cap="flat">
              <a:solidFill>
                <a:srgbClr val="1D71B8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Arial Narrow"/>
                  <a:ea typeface="Arial Narrow"/>
                  <a:cs typeface="Arial Narrow"/>
                  <a:sym typeface="Arial Narrow"/>
                </a:defRPr>
              </a:pPr>
              <a:endParaRPr/>
            </a:p>
          </p:txBody>
        </p:sp>
        <p:sp>
          <p:nvSpPr>
            <p:cNvPr id="1502" name="Connector: Elbow 109"/>
            <p:cNvSpPr/>
            <p:nvPr/>
          </p:nvSpPr>
          <p:spPr>
            <a:xfrm>
              <a:off x="762800" y="603201"/>
              <a:ext cx="531218" cy="63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0800" y="0"/>
                  </a:lnTo>
                  <a:lnTo>
                    <a:pt x="10800" y="21600"/>
                  </a:lnTo>
                  <a:lnTo>
                    <a:pt x="21600" y="21600"/>
                  </a:lnTo>
                </a:path>
              </a:pathLst>
            </a:custGeom>
            <a:noFill/>
            <a:ln w="38100" cap="flat">
              <a:solidFill>
                <a:srgbClr val="1D71B8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Arial Narrow"/>
                  <a:ea typeface="Arial Narrow"/>
                  <a:cs typeface="Arial Narrow"/>
                  <a:sym typeface="Arial Narrow"/>
                </a:defRPr>
              </a:pPr>
              <a:endParaRPr/>
            </a:p>
          </p:txBody>
        </p:sp>
        <p:grpSp>
          <p:nvGrpSpPr>
            <p:cNvPr id="1505" name="Rectangle 32"/>
            <p:cNvGrpSpPr/>
            <p:nvPr/>
          </p:nvGrpSpPr>
          <p:grpSpPr>
            <a:xfrm>
              <a:off x="1294017" y="774034"/>
              <a:ext cx="1738001" cy="1738002"/>
              <a:chOff x="0" y="0"/>
              <a:chExt cx="1738000" cy="1738000"/>
            </a:xfrm>
          </p:grpSpPr>
          <p:sp>
            <p:nvSpPr>
              <p:cNvPr id="1503" name="Circle"/>
              <p:cNvSpPr/>
              <p:nvPr/>
            </p:nvSpPr>
            <p:spPr>
              <a:xfrm>
                <a:off x="-1" y="-1"/>
                <a:ext cx="936002" cy="936002"/>
              </a:xfrm>
              <a:prstGeom prst="ellipse">
                <a:avLst/>
              </a:prstGeom>
              <a:solidFill>
                <a:srgbClr val="DAE0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spcBef>
                    <a:spcPts val="600"/>
                  </a:spcBef>
                  <a:defRPr sz="900">
                    <a:solidFill>
                      <a:srgbClr val="04426B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504" name="1:1…"/>
              <p:cNvSpPr/>
              <p:nvPr/>
            </p:nvSpPr>
            <p:spPr>
              <a:xfrm>
                <a:off x="468000" y="468000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9" tIns="45719" rIns="45719" bIns="45719" numCol="1" anchor="ctr">
                <a:spAutoFit/>
              </a:bodyPr>
              <a:lstStyle/>
              <a:p>
                <a:pPr algn="ctr">
                  <a:spcBef>
                    <a:spcPts val="600"/>
                  </a:spcBef>
                  <a:defRPr sz="900" b="1">
                    <a:solidFill>
                      <a:srgbClr val="04426B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1:1</a:t>
                </a:r>
                <a:endParaRPr sz="2400"/>
              </a:p>
              <a:p>
                <a:pPr algn="ctr">
                  <a:spcBef>
                    <a:spcPts val="600"/>
                  </a:spcBef>
                  <a:defRPr sz="900" b="1">
                    <a:solidFill>
                      <a:srgbClr val="04426B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randomisation</a:t>
                </a:r>
                <a:endParaRPr sz="2400"/>
              </a:p>
              <a:p>
                <a:pPr algn="ctr">
                  <a:spcBef>
                    <a:spcPts val="600"/>
                  </a:spcBef>
                  <a:defRPr sz="900" b="1">
                    <a:solidFill>
                      <a:srgbClr val="04426B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N = 1836</a:t>
                </a:r>
              </a:p>
            </p:txBody>
          </p:sp>
        </p:grpSp>
        <p:grpSp>
          <p:nvGrpSpPr>
            <p:cNvPr id="1512" name="Group 138"/>
            <p:cNvGrpSpPr/>
            <p:nvPr/>
          </p:nvGrpSpPr>
          <p:grpSpPr>
            <a:xfrm>
              <a:off x="1112604" y="-1"/>
              <a:ext cx="1336145" cy="2470514"/>
              <a:chOff x="0" y="0"/>
              <a:chExt cx="1336144" cy="2470513"/>
            </a:xfrm>
          </p:grpSpPr>
          <p:grpSp>
            <p:nvGrpSpPr>
              <p:cNvPr id="1508" name="Rectangle 32"/>
              <p:cNvGrpSpPr/>
              <p:nvPr/>
            </p:nvGrpSpPr>
            <p:grpSpPr>
              <a:xfrm>
                <a:off x="-1" y="-1"/>
                <a:ext cx="1336146" cy="468001"/>
                <a:chOff x="0" y="0"/>
                <a:chExt cx="1336144" cy="468000"/>
              </a:xfrm>
            </p:grpSpPr>
            <p:sp>
              <p:nvSpPr>
                <p:cNvPr id="1506" name="Rectangle"/>
                <p:cNvSpPr/>
                <p:nvPr/>
              </p:nvSpPr>
              <p:spPr>
                <a:xfrm>
                  <a:off x="-1" y="-1"/>
                  <a:ext cx="1336146" cy="468002"/>
                </a:xfrm>
                <a:prstGeom prst="rect">
                  <a:avLst/>
                </a:prstGeom>
                <a:solidFill>
                  <a:srgbClr val="DADAD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2400"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1507" name="Olaparib…"/>
                <p:cNvSpPr/>
                <p:nvPr/>
              </p:nvSpPr>
              <p:spPr>
                <a:xfrm>
                  <a:off x="0" y="234000"/>
                  <a:ext cx="1336145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/>
                <a:p>
                  <a:pPr algn="ctr">
                    <a:defRPr sz="900" b="1">
                      <a:solidFill>
                        <a:srgbClr val="04426B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r>
                    <a:t>Olaparib </a:t>
                  </a:r>
                  <a:endParaRPr sz="2400"/>
                </a:p>
                <a:p>
                  <a:pPr algn="ctr">
                    <a:defRPr sz="900">
                      <a:solidFill>
                        <a:srgbClr val="04426B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r>
                    <a:t>300 mg twice daily</a:t>
                  </a:r>
                  <a:endParaRPr sz="2400"/>
                </a:p>
                <a:p>
                  <a:pPr algn="ctr">
                    <a:defRPr sz="900">
                      <a:solidFill>
                        <a:srgbClr val="04426B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r>
                    <a:t>for 1 year</a:t>
                  </a:r>
                </a:p>
              </p:txBody>
            </p:sp>
          </p:grpSp>
          <p:grpSp>
            <p:nvGrpSpPr>
              <p:cNvPr id="1511" name="Rectangle 32"/>
              <p:cNvGrpSpPr/>
              <p:nvPr/>
            </p:nvGrpSpPr>
            <p:grpSpPr>
              <a:xfrm>
                <a:off x="-1" y="2038512"/>
                <a:ext cx="1336143" cy="432001"/>
                <a:chOff x="0" y="0"/>
                <a:chExt cx="1336141" cy="431999"/>
              </a:xfrm>
            </p:grpSpPr>
            <p:sp>
              <p:nvSpPr>
                <p:cNvPr id="1509" name="Rectangle"/>
                <p:cNvSpPr/>
                <p:nvPr/>
              </p:nvSpPr>
              <p:spPr>
                <a:xfrm>
                  <a:off x="-1" y="0"/>
                  <a:ext cx="1336143" cy="432000"/>
                </a:xfrm>
                <a:prstGeom prst="rect">
                  <a:avLst/>
                </a:prstGeom>
                <a:solidFill>
                  <a:srgbClr val="DADAD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2400"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1510" name="Placebo…"/>
                <p:cNvSpPr/>
                <p:nvPr/>
              </p:nvSpPr>
              <p:spPr>
                <a:xfrm>
                  <a:off x="0" y="197999"/>
                  <a:ext cx="1336142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/>
                <a:p>
                  <a:pPr algn="ctr">
                    <a:defRPr sz="900" b="1">
                      <a:solidFill>
                        <a:srgbClr val="04426B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r>
                    <a:t>Placebo</a:t>
                  </a:r>
                  <a:endParaRPr sz="2400"/>
                </a:p>
                <a:p>
                  <a:pPr algn="ctr">
                    <a:defRPr sz="900">
                      <a:solidFill>
                        <a:srgbClr val="04426B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r>
                    <a:t>twice daily for 1 year</a:t>
                  </a:r>
                </a:p>
              </p:txBody>
            </p:sp>
          </p:grpSp>
        </p:grpSp>
        <p:sp>
          <p:nvSpPr>
            <p:cNvPr id="1513" name="Straight Connector 340"/>
            <p:cNvSpPr/>
            <p:nvPr/>
          </p:nvSpPr>
          <p:spPr>
            <a:xfrm>
              <a:off x="905654" y="2181729"/>
              <a:ext cx="1" cy="475105"/>
            </a:xfrm>
            <a:prstGeom prst="line">
              <a:avLst/>
            </a:prstGeom>
            <a:noFill/>
            <a:ln w="38100" cap="rnd">
              <a:solidFill>
                <a:srgbClr val="808080"/>
              </a:solidFill>
              <a:prstDash val="sysDash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Arial Narrow"/>
                  <a:ea typeface="Arial Narrow"/>
                  <a:cs typeface="Arial Narrow"/>
                  <a:sym typeface="Arial Narrow"/>
                </a:defRPr>
              </a:pPr>
              <a:endParaRPr/>
            </a:p>
          </p:txBody>
        </p:sp>
        <p:grpSp>
          <p:nvGrpSpPr>
            <p:cNvPr id="1516" name="Rectangle 32"/>
            <p:cNvGrpSpPr/>
            <p:nvPr/>
          </p:nvGrpSpPr>
          <p:grpSpPr>
            <a:xfrm>
              <a:off x="0" y="2602683"/>
              <a:ext cx="2764556" cy="666962"/>
              <a:chOff x="0" y="0"/>
              <a:chExt cx="2764555" cy="666960"/>
            </a:xfrm>
          </p:grpSpPr>
          <p:sp>
            <p:nvSpPr>
              <p:cNvPr id="1514" name="Rectangle"/>
              <p:cNvSpPr/>
              <p:nvPr/>
            </p:nvSpPr>
            <p:spPr>
              <a:xfrm>
                <a:off x="0" y="0"/>
                <a:ext cx="2764556" cy="666961"/>
              </a:xfrm>
              <a:prstGeom prst="rect">
                <a:avLst/>
              </a:prstGeom>
              <a:solidFill>
                <a:srgbClr val="DAE0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spcBef>
                    <a:spcPts val="600"/>
                  </a:spcBef>
                  <a:defRPr sz="900">
                    <a:solidFill>
                      <a:srgbClr val="04426B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515" name="Stratification factors…"/>
              <p:cNvSpPr/>
              <p:nvPr/>
            </p:nvSpPr>
            <p:spPr>
              <a:xfrm>
                <a:off x="0" y="0"/>
                <a:ext cx="2764556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72000" tIns="72000" rIns="72000" bIns="72000" numCol="1" anchor="t">
                <a:spAutoFit/>
              </a:bodyPr>
              <a:lstStyle/>
              <a:p>
                <a:pPr>
                  <a:defRPr sz="900" b="1">
                    <a:solidFill>
                      <a:srgbClr val="04426B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Stratification factors</a:t>
                </a:r>
                <a:endParaRPr sz="2400"/>
              </a:p>
              <a:p>
                <a:pPr marL="171450" indent="-171450">
                  <a:buSzPct val="100000"/>
                  <a:buFont typeface="Arial"/>
                  <a:buChar char="•"/>
                  <a:defRPr sz="900">
                    <a:solidFill>
                      <a:srgbClr val="04426B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Hormone receptor–positive vs. TNBC</a:t>
                </a:r>
                <a:endParaRPr sz="2400"/>
              </a:p>
              <a:p>
                <a:pPr marL="171450" indent="-171450">
                  <a:buSzPct val="100000"/>
                  <a:buFont typeface="Arial"/>
                  <a:buChar char="•"/>
                  <a:defRPr sz="900">
                    <a:solidFill>
                      <a:srgbClr val="04426B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Neoadjuvant vs. adjuvant</a:t>
                </a:r>
                <a:endParaRPr sz="2400"/>
              </a:p>
              <a:p>
                <a:pPr marL="171450" indent="-171450">
                  <a:buSzPct val="100000"/>
                  <a:buFont typeface="Arial"/>
                  <a:buChar char="•"/>
                  <a:defRPr sz="900">
                    <a:solidFill>
                      <a:srgbClr val="04426B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Prior platinum-based chemotherapy (yes vs. no)</a:t>
                </a:r>
              </a:p>
            </p:txBody>
          </p:sp>
        </p:grpSp>
        <p:grpSp>
          <p:nvGrpSpPr>
            <p:cNvPr id="1519" name="Rectangle 32"/>
            <p:cNvGrpSpPr/>
            <p:nvPr/>
          </p:nvGrpSpPr>
          <p:grpSpPr>
            <a:xfrm>
              <a:off x="2823865" y="2602683"/>
              <a:ext cx="1908931" cy="666963"/>
              <a:chOff x="0" y="0"/>
              <a:chExt cx="1908930" cy="666962"/>
            </a:xfrm>
          </p:grpSpPr>
          <p:sp>
            <p:nvSpPr>
              <p:cNvPr id="1517" name="Rectangle"/>
              <p:cNvSpPr/>
              <p:nvPr/>
            </p:nvSpPr>
            <p:spPr>
              <a:xfrm>
                <a:off x="0" y="-1"/>
                <a:ext cx="1908931" cy="666964"/>
              </a:xfrm>
              <a:prstGeom prst="rect">
                <a:avLst/>
              </a:prstGeom>
              <a:solidFill>
                <a:srgbClr val="DADA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518" name="Concurrent adjuvant therapy…"/>
              <p:cNvSpPr/>
              <p:nvPr/>
            </p:nvSpPr>
            <p:spPr>
              <a:xfrm>
                <a:off x="0" y="-1"/>
                <a:ext cx="1908931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72000" tIns="72000" rIns="72000" bIns="72000" numCol="1" anchor="t">
                <a:spAutoFit/>
              </a:bodyPr>
              <a:lstStyle/>
              <a:p>
                <a:pPr>
                  <a:defRPr sz="900" b="1">
                    <a:solidFill>
                      <a:srgbClr val="04426B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Concurrent adjuvant therapy</a:t>
                </a:r>
                <a:endParaRPr sz="2400"/>
              </a:p>
              <a:p>
                <a:pPr marL="171450" indent="-171450">
                  <a:buSzPct val="100000"/>
                  <a:buFont typeface="Arial"/>
                  <a:buChar char="•"/>
                  <a:defRPr sz="900">
                    <a:solidFill>
                      <a:srgbClr val="04426B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Endocrine therapy</a:t>
                </a:r>
                <a:endParaRPr sz="2400"/>
              </a:p>
              <a:p>
                <a:pPr marL="171450" indent="-171450">
                  <a:buSzPct val="100000"/>
                  <a:buFont typeface="Arial"/>
                  <a:buChar char="•"/>
                  <a:defRPr sz="900">
                    <a:solidFill>
                      <a:srgbClr val="04426B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Bisphosphonates</a:t>
                </a:r>
                <a:endParaRPr sz="2400"/>
              </a:p>
              <a:p>
                <a:pPr marL="171450" indent="-171450">
                  <a:buSzPct val="100000"/>
                  <a:buFont typeface="Arial"/>
                  <a:buChar char="•"/>
                  <a:defRPr sz="900">
                    <a:solidFill>
                      <a:srgbClr val="04426B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No 2nd adjuvant chemotherapy</a:t>
                </a:r>
              </a:p>
            </p:txBody>
          </p:sp>
        </p:grpSp>
      </p:grpSp>
      <p:sp>
        <p:nvSpPr>
          <p:cNvPr id="1521" name="82% were triple negative"/>
          <p:cNvSpPr txBox="1"/>
          <p:nvPr/>
        </p:nvSpPr>
        <p:spPr>
          <a:xfrm>
            <a:off x="214495" y="3748202"/>
            <a:ext cx="2454993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rgbClr val="FF2600"/>
                </a:solidFill>
              </a:defRPr>
            </a:lvl1pPr>
          </a:lstStyle>
          <a:p>
            <a:r>
              <a:t>82% were triple negative</a:t>
            </a:r>
          </a:p>
        </p:txBody>
      </p:sp>
      <p:sp>
        <p:nvSpPr>
          <p:cNvPr id="1522" name="Rectangle"/>
          <p:cNvSpPr/>
          <p:nvPr/>
        </p:nvSpPr>
        <p:spPr>
          <a:xfrm>
            <a:off x="1880989" y="1026314"/>
            <a:ext cx="3024167" cy="1187235"/>
          </a:xfrm>
          <a:prstGeom prst="rect">
            <a:avLst/>
          </a:prstGeom>
          <a:ln w="50800">
            <a:solidFill>
              <a:srgbClr val="FF2600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1523" name="Rectangle"/>
          <p:cNvSpPr/>
          <p:nvPr/>
        </p:nvSpPr>
        <p:spPr>
          <a:xfrm>
            <a:off x="1868289" y="2282254"/>
            <a:ext cx="3024167" cy="332741"/>
          </a:xfrm>
          <a:prstGeom prst="rect">
            <a:avLst/>
          </a:prstGeom>
          <a:ln w="50800">
            <a:solidFill>
              <a:srgbClr val="FF2600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" name="Rectangle 93"/>
          <p:cNvSpPr/>
          <p:nvPr/>
        </p:nvSpPr>
        <p:spPr>
          <a:xfrm>
            <a:off x="6690552" y="484187"/>
            <a:ext cx="864798" cy="345891"/>
          </a:xfrm>
          <a:prstGeom prst="rect">
            <a:avLst/>
          </a:prstGeom>
          <a:solidFill>
            <a:srgbClr val="FFFFFF">
              <a:alpha val="57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latin typeface="Arial Narrow"/>
                <a:ea typeface="Arial Narrow"/>
                <a:cs typeface="Arial Narrow"/>
                <a:sym typeface="Arial Narrow"/>
              </a:defRPr>
            </a:pPr>
            <a:endParaRPr/>
          </a:p>
        </p:txBody>
      </p:sp>
      <p:sp>
        <p:nvSpPr>
          <p:cNvPr id="1526" name="Titre 2"/>
          <p:cNvSpPr txBox="1"/>
          <p:nvPr/>
        </p:nvSpPr>
        <p:spPr>
          <a:xfrm>
            <a:off x="452437" y="485243"/>
            <a:ext cx="8409766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defTabSz="914216">
              <a:lnSpc>
                <a:spcPct val="90000"/>
              </a:lnSpc>
              <a:defRPr sz="2800" b="1" cap="all">
                <a:solidFill>
                  <a:srgbClr val="03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analysis of DDFS (ITT) at OS IA2</a:t>
            </a:r>
          </a:p>
        </p:txBody>
      </p:sp>
      <p:grpSp>
        <p:nvGrpSpPr>
          <p:cNvPr id="1613" name="Group 5"/>
          <p:cNvGrpSpPr/>
          <p:nvPr/>
        </p:nvGrpSpPr>
        <p:grpSpPr>
          <a:xfrm>
            <a:off x="452436" y="1074456"/>
            <a:ext cx="8346507" cy="3033487"/>
            <a:chOff x="0" y="0"/>
            <a:chExt cx="8346506" cy="3033485"/>
          </a:xfrm>
        </p:grpSpPr>
        <p:sp>
          <p:nvSpPr>
            <p:cNvPr id="1527" name="Rectangle 119"/>
            <p:cNvSpPr txBox="1"/>
            <p:nvPr/>
          </p:nvSpPr>
          <p:spPr>
            <a:xfrm rot="16200000">
              <a:off x="-499099" y="1090254"/>
              <a:ext cx="2023481" cy="1478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sz="11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Distant disease-free survival (%)</a:t>
              </a:r>
            </a:p>
          </p:txBody>
        </p:sp>
        <p:sp>
          <p:nvSpPr>
            <p:cNvPr id="1528" name="Rectangle 114"/>
            <p:cNvSpPr txBox="1"/>
            <p:nvPr/>
          </p:nvSpPr>
          <p:spPr>
            <a:xfrm>
              <a:off x="3286958" y="2549206"/>
              <a:ext cx="2189170" cy="1478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sz="11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Time since randomisation (months)</a:t>
              </a:r>
            </a:p>
          </p:txBody>
        </p:sp>
        <p:sp>
          <p:nvSpPr>
            <p:cNvPr id="1529" name="Rectangle 82"/>
            <p:cNvSpPr txBox="1"/>
            <p:nvPr/>
          </p:nvSpPr>
          <p:spPr>
            <a:xfrm>
              <a:off x="218309" y="2728234"/>
              <a:ext cx="540736" cy="1478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11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Olaparib</a:t>
              </a:r>
            </a:p>
          </p:txBody>
        </p:sp>
        <p:sp>
          <p:nvSpPr>
            <p:cNvPr id="1530" name="Rectangle 83"/>
            <p:cNvSpPr txBox="1"/>
            <p:nvPr/>
          </p:nvSpPr>
          <p:spPr>
            <a:xfrm>
              <a:off x="218308" y="2885656"/>
              <a:ext cx="517545" cy="1478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11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Placebo</a:t>
              </a:r>
            </a:p>
          </p:txBody>
        </p:sp>
        <p:sp>
          <p:nvSpPr>
            <p:cNvPr id="1531" name="Rectangle 120"/>
            <p:cNvSpPr txBox="1"/>
            <p:nvPr/>
          </p:nvSpPr>
          <p:spPr>
            <a:xfrm>
              <a:off x="1616497" y="1426762"/>
              <a:ext cx="1356085" cy="1478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11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Olaparib (107 events)</a:t>
              </a:r>
            </a:p>
          </p:txBody>
        </p:sp>
        <p:sp>
          <p:nvSpPr>
            <p:cNvPr id="1532" name="Rectangle 121"/>
            <p:cNvSpPr txBox="1"/>
            <p:nvPr/>
          </p:nvSpPr>
          <p:spPr>
            <a:xfrm>
              <a:off x="1612483" y="1680616"/>
              <a:ext cx="1332894" cy="1478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11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Placebo (172 events)</a:t>
              </a:r>
            </a:p>
          </p:txBody>
        </p:sp>
        <p:grpSp>
          <p:nvGrpSpPr>
            <p:cNvPr id="1535" name="Rectangle 122"/>
            <p:cNvGrpSpPr/>
            <p:nvPr/>
          </p:nvGrpSpPr>
          <p:grpSpPr>
            <a:xfrm>
              <a:off x="1114768" y="1945733"/>
              <a:ext cx="3517415" cy="223233"/>
              <a:chOff x="0" y="0"/>
              <a:chExt cx="3517413" cy="223232"/>
            </a:xfrm>
          </p:grpSpPr>
          <p:sp>
            <p:nvSpPr>
              <p:cNvPr id="1533" name="Rectangle"/>
              <p:cNvSpPr/>
              <p:nvPr/>
            </p:nvSpPr>
            <p:spPr>
              <a:xfrm>
                <a:off x="-1" y="-1"/>
                <a:ext cx="3517415" cy="223234"/>
              </a:xfrm>
              <a:prstGeom prst="rect">
                <a:avLst/>
              </a:prstGeom>
              <a:solidFill>
                <a:srgbClr val="FF2600">
                  <a:alpha val="30196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 sz="1100" b="1">
                    <a:solidFill>
                      <a:srgbClr val="03416B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/>
              </a:p>
            </p:txBody>
          </p:sp>
          <p:sp>
            <p:nvSpPr>
              <p:cNvPr id="1534" name="Stratified hazard ratio 0.61 (95% CI: 0.48, 0.77)"/>
              <p:cNvSpPr txBox="1"/>
              <p:nvPr/>
            </p:nvSpPr>
            <p:spPr>
              <a:xfrm>
                <a:off x="-1" y="1701"/>
                <a:ext cx="3128224" cy="21983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36000" tIns="36000" rIns="36000" bIns="36000" numCol="1" anchor="ctr">
                <a:spAutoFit/>
              </a:bodyPr>
              <a:lstStyle/>
              <a:p>
                <a:pPr>
                  <a:defRPr sz="1100" b="1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Stratified hazard </a:t>
                </a:r>
                <a:r>
                  <a:rPr>
                    <a:solidFill>
                      <a:srgbClr val="03416B"/>
                    </a:solidFill>
                  </a:rPr>
                  <a:t>ratio 0.61 (95% CI: 0.48, 0.77)</a:t>
                </a:r>
              </a:p>
            </p:txBody>
          </p:sp>
        </p:grpSp>
        <p:sp>
          <p:nvSpPr>
            <p:cNvPr id="1536" name="Line 129"/>
            <p:cNvSpPr/>
            <p:nvPr/>
          </p:nvSpPr>
          <p:spPr>
            <a:xfrm>
              <a:off x="1118913" y="1513464"/>
              <a:ext cx="403954" cy="1"/>
            </a:xfrm>
            <a:prstGeom prst="line">
              <a:avLst/>
            </a:prstGeom>
            <a:noFill/>
            <a:ln w="25400" cap="flat">
              <a:solidFill>
                <a:srgbClr val="F392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Arial Narrow"/>
                  <a:ea typeface="Arial Narrow"/>
                  <a:cs typeface="Arial Narrow"/>
                  <a:sym typeface="Arial Narrow"/>
                </a:defRPr>
              </a:pPr>
              <a:endParaRPr/>
            </a:p>
          </p:txBody>
        </p:sp>
        <p:sp>
          <p:nvSpPr>
            <p:cNvPr id="1537" name="Line 130"/>
            <p:cNvSpPr/>
            <p:nvPr/>
          </p:nvSpPr>
          <p:spPr>
            <a:xfrm>
              <a:off x="1118913" y="1767318"/>
              <a:ext cx="403954" cy="1"/>
            </a:xfrm>
            <a:prstGeom prst="line">
              <a:avLst/>
            </a:prstGeom>
            <a:noFill/>
            <a:ln w="25400" cap="flat">
              <a:solidFill>
                <a:srgbClr val="1D71B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Arial Narrow"/>
                  <a:ea typeface="Arial Narrow"/>
                  <a:cs typeface="Arial Narrow"/>
                  <a:sym typeface="Arial Narrow"/>
                </a:defRPr>
              </a:pPr>
              <a:endParaRPr/>
            </a:p>
          </p:txBody>
        </p:sp>
        <p:sp>
          <p:nvSpPr>
            <p:cNvPr id="1538" name="Rectangle 131"/>
            <p:cNvSpPr txBox="1"/>
            <p:nvPr/>
          </p:nvSpPr>
          <p:spPr>
            <a:xfrm>
              <a:off x="0" y="2539416"/>
              <a:ext cx="641487" cy="1478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11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No. at risk</a:t>
              </a:r>
            </a:p>
          </p:txBody>
        </p:sp>
        <p:sp>
          <p:nvSpPr>
            <p:cNvPr id="1539" name="Line 86"/>
            <p:cNvSpPr/>
            <p:nvPr/>
          </p:nvSpPr>
          <p:spPr>
            <a:xfrm>
              <a:off x="1003748" y="2289173"/>
              <a:ext cx="5896114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Arial Narrow"/>
                  <a:ea typeface="Arial Narrow"/>
                  <a:cs typeface="Arial Narrow"/>
                  <a:sym typeface="Arial Narrow"/>
                </a:defRPr>
              </a:pPr>
              <a:endParaRPr/>
            </a:p>
          </p:txBody>
        </p:sp>
        <p:sp>
          <p:nvSpPr>
            <p:cNvPr id="1540" name="Line 87"/>
            <p:cNvSpPr/>
            <p:nvPr/>
          </p:nvSpPr>
          <p:spPr>
            <a:xfrm>
              <a:off x="1003749" y="2289173"/>
              <a:ext cx="7235378" cy="1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Arial Narrow"/>
                  <a:ea typeface="Arial Narrow"/>
                  <a:cs typeface="Arial Narrow"/>
                  <a:sym typeface="Arial Narrow"/>
                </a:defRPr>
              </a:pPr>
              <a:endParaRPr/>
            </a:p>
          </p:txBody>
        </p:sp>
        <p:grpSp>
          <p:nvGrpSpPr>
            <p:cNvPr id="1545" name="Group 18"/>
            <p:cNvGrpSpPr/>
            <p:nvPr/>
          </p:nvGrpSpPr>
          <p:grpSpPr>
            <a:xfrm>
              <a:off x="1049708" y="2289173"/>
              <a:ext cx="245784" cy="744313"/>
              <a:chOff x="0" y="0"/>
              <a:chExt cx="245783" cy="744312"/>
            </a:xfrm>
          </p:grpSpPr>
          <p:sp>
            <p:nvSpPr>
              <p:cNvPr id="1541" name="Rectangle 66"/>
              <p:cNvSpPr txBox="1"/>
              <p:nvPr/>
            </p:nvSpPr>
            <p:spPr>
              <a:xfrm>
                <a:off x="0" y="439060"/>
                <a:ext cx="245784" cy="1478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sz="1100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921</a:t>
                </a:r>
              </a:p>
            </p:txBody>
          </p:sp>
          <p:sp>
            <p:nvSpPr>
              <p:cNvPr id="1542" name="Rectangle 74"/>
              <p:cNvSpPr txBox="1"/>
              <p:nvPr/>
            </p:nvSpPr>
            <p:spPr>
              <a:xfrm>
                <a:off x="0" y="596483"/>
                <a:ext cx="245784" cy="14783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sz="1100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915</a:t>
                </a:r>
              </a:p>
            </p:txBody>
          </p:sp>
          <p:sp>
            <p:nvSpPr>
              <p:cNvPr id="1543" name="Line 88"/>
              <p:cNvSpPr/>
              <p:nvPr/>
            </p:nvSpPr>
            <p:spPr>
              <a:xfrm>
                <a:off x="102512" y="0"/>
                <a:ext cx="1" cy="57805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 Narrow"/>
                    <a:ea typeface="Arial Narrow"/>
                    <a:cs typeface="Arial Narrow"/>
                    <a:sym typeface="Arial Narrow"/>
                  </a:defRPr>
                </a:pPr>
                <a:endParaRPr/>
              </a:p>
            </p:txBody>
          </p:sp>
          <p:sp>
            <p:nvSpPr>
              <p:cNvPr id="1544" name="Rectangle 89"/>
              <p:cNvSpPr txBox="1"/>
              <p:nvPr/>
            </p:nvSpPr>
            <p:spPr>
              <a:xfrm>
                <a:off x="65309" y="76681"/>
                <a:ext cx="127001" cy="1478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sz="1100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0</a:t>
                </a:r>
              </a:p>
            </p:txBody>
          </p:sp>
        </p:grpSp>
        <p:grpSp>
          <p:nvGrpSpPr>
            <p:cNvPr id="1550" name="Group 19"/>
            <p:cNvGrpSpPr/>
            <p:nvPr/>
          </p:nvGrpSpPr>
          <p:grpSpPr>
            <a:xfrm>
              <a:off x="1820190" y="2289173"/>
              <a:ext cx="245784" cy="744313"/>
              <a:chOff x="0" y="0"/>
              <a:chExt cx="245783" cy="744312"/>
            </a:xfrm>
          </p:grpSpPr>
          <p:sp>
            <p:nvSpPr>
              <p:cNvPr id="1546" name="Rectangle 67"/>
              <p:cNvSpPr txBox="1"/>
              <p:nvPr/>
            </p:nvSpPr>
            <p:spPr>
              <a:xfrm>
                <a:off x="0" y="439060"/>
                <a:ext cx="245784" cy="1478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sz="1100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828</a:t>
                </a:r>
              </a:p>
            </p:txBody>
          </p:sp>
          <p:sp>
            <p:nvSpPr>
              <p:cNvPr id="1547" name="Rectangle 75"/>
              <p:cNvSpPr txBox="1"/>
              <p:nvPr/>
            </p:nvSpPr>
            <p:spPr>
              <a:xfrm>
                <a:off x="0" y="596483"/>
                <a:ext cx="245784" cy="14783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sz="1100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818</a:t>
                </a:r>
              </a:p>
            </p:txBody>
          </p:sp>
          <p:sp>
            <p:nvSpPr>
              <p:cNvPr id="1548" name="Line 90"/>
              <p:cNvSpPr/>
              <p:nvPr/>
            </p:nvSpPr>
            <p:spPr>
              <a:xfrm>
                <a:off x="106766" y="0"/>
                <a:ext cx="1" cy="57805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 Narrow"/>
                    <a:ea typeface="Arial Narrow"/>
                    <a:cs typeface="Arial Narrow"/>
                    <a:sym typeface="Arial Narrow"/>
                  </a:defRPr>
                </a:pPr>
                <a:endParaRPr/>
              </a:p>
            </p:txBody>
          </p:sp>
          <p:sp>
            <p:nvSpPr>
              <p:cNvPr id="1549" name="Rectangle 91"/>
              <p:cNvSpPr txBox="1"/>
              <p:nvPr/>
            </p:nvSpPr>
            <p:spPr>
              <a:xfrm>
                <a:off x="65309" y="76681"/>
                <a:ext cx="127001" cy="1478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sz="1100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6</a:t>
                </a:r>
              </a:p>
            </p:txBody>
          </p:sp>
        </p:grpSp>
        <p:grpSp>
          <p:nvGrpSpPr>
            <p:cNvPr id="1555" name="Group 20"/>
            <p:cNvGrpSpPr/>
            <p:nvPr/>
          </p:nvGrpSpPr>
          <p:grpSpPr>
            <a:xfrm>
              <a:off x="2590672" y="2289173"/>
              <a:ext cx="245784" cy="744313"/>
              <a:chOff x="0" y="0"/>
              <a:chExt cx="245783" cy="744312"/>
            </a:xfrm>
          </p:grpSpPr>
          <p:sp>
            <p:nvSpPr>
              <p:cNvPr id="1551" name="Rectangle 68"/>
              <p:cNvSpPr txBox="1"/>
              <p:nvPr/>
            </p:nvSpPr>
            <p:spPr>
              <a:xfrm>
                <a:off x="0" y="439060"/>
                <a:ext cx="245784" cy="1478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sz="1100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784</a:t>
                </a:r>
              </a:p>
            </p:txBody>
          </p:sp>
          <p:sp>
            <p:nvSpPr>
              <p:cNvPr id="1552" name="Rectangle 76"/>
              <p:cNvSpPr txBox="1"/>
              <p:nvPr/>
            </p:nvSpPr>
            <p:spPr>
              <a:xfrm>
                <a:off x="0" y="596483"/>
                <a:ext cx="245784" cy="14783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sz="1100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777</a:t>
                </a:r>
              </a:p>
            </p:txBody>
          </p:sp>
          <p:sp>
            <p:nvSpPr>
              <p:cNvPr id="1553" name="Line 92"/>
              <p:cNvSpPr/>
              <p:nvPr/>
            </p:nvSpPr>
            <p:spPr>
              <a:xfrm>
                <a:off x="106765" y="0"/>
                <a:ext cx="1" cy="57805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 Narrow"/>
                    <a:ea typeface="Arial Narrow"/>
                    <a:cs typeface="Arial Narrow"/>
                    <a:sym typeface="Arial Narrow"/>
                  </a:defRPr>
                </a:pPr>
                <a:endParaRPr/>
              </a:p>
            </p:txBody>
          </p:sp>
          <p:sp>
            <p:nvSpPr>
              <p:cNvPr id="1554" name="Rectangle 93"/>
              <p:cNvSpPr txBox="1"/>
              <p:nvPr/>
            </p:nvSpPr>
            <p:spPr>
              <a:xfrm>
                <a:off x="24987" y="76681"/>
                <a:ext cx="168090" cy="1478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sz="1100" b="1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12</a:t>
                </a:r>
              </a:p>
            </p:txBody>
          </p:sp>
        </p:grpSp>
        <p:grpSp>
          <p:nvGrpSpPr>
            <p:cNvPr id="1560" name="Group 21"/>
            <p:cNvGrpSpPr/>
            <p:nvPr/>
          </p:nvGrpSpPr>
          <p:grpSpPr>
            <a:xfrm>
              <a:off x="3361154" y="2289173"/>
              <a:ext cx="245784" cy="744313"/>
              <a:chOff x="0" y="0"/>
              <a:chExt cx="245783" cy="744312"/>
            </a:xfrm>
          </p:grpSpPr>
          <p:sp>
            <p:nvSpPr>
              <p:cNvPr id="1556" name="Rectangle 69"/>
              <p:cNvSpPr txBox="1"/>
              <p:nvPr/>
            </p:nvSpPr>
            <p:spPr>
              <a:xfrm>
                <a:off x="0" y="439060"/>
                <a:ext cx="245784" cy="1478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sz="1100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746</a:t>
                </a:r>
              </a:p>
            </p:txBody>
          </p:sp>
          <p:sp>
            <p:nvSpPr>
              <p:cNvPr id="1557" name="Rectangle 77"/>
              <p:cNvSpPr txBox="1"/>
              <p:nvPr/>
            </p:nvSpPr>
            <p:spPr>
              <a:xfrm>
                <a:off x="0" y="596483"/>
                <a:ext cx="245784" cy="14783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sz="1100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728</a:t>
                </a:r>
              </a:p>
            </p:txBody>
          </p:sp>
          <p:sp>
            <p:nvSpPr>
              <p:cNvPr id="1558" name="Line 94"/>
              <p:cNvSpPr/>
              <p:nvPr/>
            </p:nvSpPr>
            <p:spPr>
              <a:xfrm>
                <a:off x="106766" y="0"/>
                <a:ext cx="1" cy="57805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 Narrow"/>
                    <a:ea typeface="Arial Narrow"/>
                    <a:cs typeface="Arial Narrow"/>
                    <a:sym typeface="Arial Narrow"/>
                  </a:defRPr>
                </a:pPr>
                <a:endParaRPr/>
              </a:p>
            </p:txBody>
          </p:sp>
          <p:sp>
            <p:nvSpPr>
              <p:cNvPr id="1559" name="Rectangle 95"/>
              <p:cNvSpPr txBox="1"/>
              <p:nvPr/>
            </p:nvSpPr>
            <p:spPr>
              <a:xfrm>
                <a:off x="24987" y="76681"/>
                <a:ext cx="168090" cy="1478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sz="1100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18</a:t>
                </a:r>
              </a:p>
            </p:txBody>
          </p:sp>
        </p:grpSp>
        <p:grpSp>
          <p:nvGrpSpPr>
            <p:cNvPr id="1565" name="Group 22"/>
            <p:cNvGrpSpPr/>
            <p:nvPr/>
          </p:nvGrpSpPr>
          <p:grpSpPr>
            <a:xfrm>
              <a:off x="4131636" y="2289173"/>
              <a:ext cx="245784" cy="744313"/>
              <a:chOff x="0" y="0"/>
              <a:chExt cx="245783" cy="744312"/>
            </a:xfrm>
          </p:grpSpPr>
          <p:sp>
            <p:nvSpPr>
              <p:cNvPr id="1561" name="Rectangle 70"/>
              <p:cNvSpPr txBox="1"/>
              <p:nvPr/>
            </p:nvSpPr>
            <p:spPr>
              <a:xfrm>
                <a:off x="0" y="439060"/>
                <a:ext cx="245784" cy="1478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sz="1100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698</a:t>
                </a:r>
              </a:p>
            </p:txBody>
          </p:sp>
          <p:sp>
            <p:nvSpPr>
              <p:cNvPr id="1562" name="Rectangle 78"/>
              <p:cNvSpPr txBox="1"/>
              <p:nvPr/>
            </p:nvSpPr>
            <p:spPr>
              <a:xfrm>
                <a:off x="0" y="596483"/>
                <a:ext cx="245784" cy="14783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sz="1100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670</a:t>
                </a:r>
              </a:p>
            </p:txBody>
          </p:sp>
          <p:sp>
            <p:nvSpPr>
              <p:cNvPr id="1563" name="Line 96"/>
              <p:cNvSpPr/>
              <p:nvPr/>
            </p:nvSpPr>
            <p:spPr>
              <a:xfrm>
                <a:off x="102513" y="0"/>
                <a:ext cx="1" cy="57805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 Narrow"/>
                    <a:ea typeface="Arial Narrow"/>
                    <a:cs typeface="Arial Narrow"/>
                    <a:sym typeface="Arial Narrow"/>
                  </a:defRPr>
                </a:pPr>
                <a:endParaRPr/>
              </a:p>
            </p:txBody>
          </p:sp>
          <p:sp>
            <p:nvSpPr>
              <p:cNvPr id="1564" name="Rectangle 97"/>
              <p:cNvSpPr txBox="1"/>
              <p:nvPr/>
            </p:nvSpPr>
            <p:spPr>
              <a:xfrm>
                <a:off x="24987" y="76681"/>
                <a:ext cx="168090" cy="1478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sz="1100" b="1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24</a:t>
                </a:r>
              </a:p>
            </p:txBody>
          </p:sp>
        </p:grpSp>
        <p:grpSp>
          <p:nvGrpSpPr>
            <p:cNvPr id="1570" name="Group 23"/>
            <p:cNvGrpSpPr/>
            <p:nvPr/>
          </p:nvGrpSpPr>
          <p:grpSpPr>
            <a:xfrm>
              <a:off x="4902118" y="2289173"/>
              <a:ext cx="245784" cy="744313"/>
              <a:chOff x="0" y="0"/>
              <a:chExt cx="245783" cy="744312"/>
            </a:xfrm>
          </p:grpSpPr>
          <p:sp>
            <p:nvSpPr>
              <p:cNvPr id="1566" name="Rectangle 71"/>
              <p:cNvSpPr txBox="1"/>
              <p:nvPr/>
            </p:nvSpPr>
            <p:spPr>
              <a:xfrm>
                <a:off x="0" y="439060"/>
                <a:ext cx="245784" cy="1478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sz="1100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609</a:t>
                </a:r>
              </a:p>
            </p:txBody>
          </p:sp>
          <p:sp>
            <p:nvSpPr>
              <p:cNvPr id="1567" name="Rectangle 79"/>
              <p:cNvSpPr txBox="1"/>
              <p:nvPr/>
            </p:nvSpPr>
            <p:spPr>
              <a:xfrm>
                <a:off x="0" y="596483"/>
                <a:ext cx="245784" cy="14783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sz="1100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582</a:t>
                </a:r>
              </a:p>
            </p:txBody>
          </p:sp>
          <p:sp>
            <p:nvSpPr>
              <p:cNvPr id="1568" name="Line 98"/>
              <p:cNvSpPr/>
              <p:nvPr/>
            </p:nvSpPr>
            <p:spPr>
              <a:xfrm>
                <a:off x="106765" y="0"/>
                <a:ext cx="1" cy="57805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 Narrow"/>
                    <a:ea typeface="Arial Narrow"/>
                    <a:cs typeface="Arial Narrow"/>
                    <a:sym typeface="Arial Narrow"/>
                  </a:defRPr>
                </a:pPr>
                <a:endParaRPr/>
              </a:p>
            </p:txBody>
          </p:sp>
          <p:sp>
            <p:nvSpPr>
              <p:cNvPr id="1569" name="Rectangle 99"/>
              <p:cNvSpPr txBox="1"/>
              <p:nvPr/>
            </p:nvSpPr>
            <p:spPr>
              <a:xfrm>
                <a:off x="24987" y="76681"/>
                <a:ext cx="168090" cy="1478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sz="1100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30</a:t>
                </a:r>
              </a:p>
            </p:txBody>
          </p:sp>
        </p:grpSp>
        <p:grpSp>
          <p:nvGrpSpPr>
            <p:cNvPr id="1575" name="Group 24"/>
            <p:cNvGrpSpPr/>
            <p:nvPr/>
          </p:nvGrpSpPr>
          <p:grpSpPr>
            <a:xfrm>
              <a:off x="5672600" y="2289173"/>
              <a:ext cx="245784" cy="744313"/>
              <a:chOff x="0" y="0"/>
              <a:chExt cx="245783" cy="744312"/>
            </a:xfrm>
          </p:grpSpPr>
          <p:sp>
            <p:nvSpPr>
              <p:cNvPr id="1571" name="Rectangle 72"/>
              <p:cNvSpPr txBox="1"/>
              <p:nvPr/>
            </p:nvSpPr>
            <p:spPr>
              <a:xfrm>
                <a:off x="0" y="439060"/>
                <a:ext cx="245784" cy="1478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sz="1100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501</a:t>
                </a:r>
              </a:p>
            </p:txBody>
          </p:sp>
          <p:sp>
            <p:nvSpPr>
              <p:cNvPr id="1572" name="Rectangle 80"/>
              <p:cNvSpPr txBox="1"/>
              <p:nvPr/>
            </p:nvSpPr>
            <p:spPr>
              <a:xfrm>
                <a:off x="0" y="596483"/>
                <a:ext cx="245784" cy="14783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sz="1100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471</a:t>
                </a:r>
              </a:p>
            </p:txBody>
          </p:sp>
          <p:sp>
            <p:nvSpPr>
              <p:cNvPr id="1573" name="Line 100"/>
              <p:cNvSpPr/>
              <p:nvPr/>
            </p:nvSpPr>
            <p:spPr>
              <a:xfrm>
                <a:off x="106767" y="0"/>
                <a:ext cx="1" cy="57805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 Narrow"/>
                    <a:ea typeface="Arial Narrow"/>
                    <a:cs typeface="Arial Narrow"/>
                    <a:sym typeface="Arial Narrow"/>
                  </a:defRPr>
                </a:pPr>
                <a:endParaRPr/>
              </a:p>
            </p:txBody>
          </p:sp>
          <p:sp>
            <p:nvSpPr>
              <p:cNvPr id="1574" name="Rectangle 101"/>
              <p:cNvSpPr txBox="1"/>
              <p:nvPr/>
            </p:nvSpPr>
            <p:spPr>
              <a:xfrm>
                <a:off x="24987" y="76681"/>
                <a:ext cx="168090" cy="1478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sz="1100" b="1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36</a:t>
                </a:r>
              </a:p>
            </p:txBody>
          </p:sp>
        </p:grpSp>
        <p:grpSp>
          <p:nvGrpSpPr>
            <p:cNvPr id="1580" name="Group 25"/>
            <p:cNvGrpSpPr/>
            <p:nvPr/>
          </p:nvGrpSpPr>
          <p:grpSpPr>
            <a:xfrm>
              <a:off x="6443082" y="2289173"/>
              <a:ext cx="245784" cy="744313"/>
              <a:chOff x="0" y="0"/>
              <a:chExt cx="245783" cy="744312"/>
            </a:xfrm>
          </p:grpSpPr>
          <p:sp>
            <p:nvSpPr>
              <p:cNvPr id="1576" name="Rectangle 73"/>
              <p:cNvSpPr txBox="1"/>
              <p:nvPr/>
            </p:nvSpPr>
            <p:spPr>
              <a:xfrm>
                <a:off x="0" y="439060"/>
                <a:ext cx="245784" cy="1478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sz="1100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391</a:t>
                </a:r>
              </a:p>
            </p:txBody>
          </p:sp>
          <p:sp>
            <p:nvSpPr>
              <p:cNvPr id="1577" name="Rectangle 81"/>
              <p:cNvSpPr txBox="1"/>
              <p:nvPr/>
            </p:nvSpPr>
            <p:spPr>
              <a:xfrm>
                <a:off x="0" y="596483"/>
                <a:ext cx="245784" cy="14783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sz="1100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379</a:t>
                </a:r>
              </a:p>
            </p:txBody>
          </p:sp>
          <p:sp>
            <p:nvSpPr>
              <p:cNvPr id="1578" name="Line 102"/>
              <p:cNvSpPr/>
              <p:nvPr/>
            </p:nvSpPr>
            <p:spPr>
              <a:xfrm>
                <a:off x="102514" y="0"/>
                <a:ext cx="1" cy="57805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 Narrow"/>
                    <a:ea typeface="Arial Narrow"/>
                    <a:cs typeface="Arial Narrow"/>
                    <a:sym typeface="Arial Narrow"/>
                  </a:defRPr>
                </a:pPr>
                <a:endParaRPr/>
              </a:p>
            </p:txBody>
          </p:sp>
          <p:sp>
            <p:nvSpPr>
              <p:cNvPr id="1579" name="Rectangle 103"/>
              <p:cNvSpPr txBox="1"/>
              <p:nvPr/>
            </p:nvSpPr>
            <p:spPr>
              <a:xfrm>
                <a:off x="24987" y="76681"/>
                <a:ext cx="168090" cy="1478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sz="1100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42</a:t>
                </a:r>
              </a:p>
            </p:txBody>
          </p:sp>
        </p:grpSp>
        <p:sp>
          <p:nvSpPr>
            <p:cNvPr id="1581" name="Line 106"/>
            <p:cNvSpPr/>
            <p:nvPr/>
          </p:nvSpPr>
          <p:spPr>
            <a:xfrm flipH="1">
              <a:off x="938206" y="2213672"/>
              <a:ext cx="65544" cy="1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Arial Narrow"/>
                  <a:ea typeface="Arial Narrow"/>
                  <a:cs typeface="Arial Narrow"/>
                  <a:sym typeface="Arial Narrow"/>
                </a:defRPr>
              </a:pPr>
              <a:endParaRPr/>
            </a:p>
          </p:txBody>
        </p:sp>
        <p:sp>
          <p:nvSpPr>
            <p:cNvPr id="1582" name="Rectangle 107"/>
            <p:cNvSpPr txBox="1"/>
            <p:nvPr/>
          </p:nvSpPr>
          <p:spPr>
            <a:xfrm>
              <a:off x="761706" y="2132781"/>
              <a:ext cx="127001" cy="1478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r">
                <a:defRPr sz="11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0</a:t>
              </a:r>
            </a:p>
          </p:txBody>
        </p:sp>
        <p:sp>
          <p:nvSpPr>
            <p:cNvPr id="1583" name="Line 108"/>
            <p:cNvSpPr/>
            <p:nvPr/>
          </p:nvSpPr>
          <p:spPr>
            <a:xfrm flipH="1">
              <a:off x="938206" y="1785440"/>
              <a:ext cx="65544" cy="1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Arial Narrow"/>
                  <a:ea typeface="Arial Narrow"/>
                  <a:cs typeface="Arial Narrow"/>
                  <a:sym typeface="Arial Narrow"/>
                </a:defRPr>
              </a:pPr>
              <a:endParaRPr/>
            </a:p>
          </p:txBody>
        </p:sp>
        <p:sp>
          <p:nvSpPr>
            <p:cNvPr id="1584" name="Rectangle 109"/>
            <p:cNvSpPr txBox="1"/>
            <p:nvPr/>
          </p:nvSpPr>
          <p:spPr>
            <a:xfrm>
              <a:off x="720618" y="1701338"/>
              <a:ext cx="168090" cy="1478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r">
                <a:defRPr sz="11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20</a:t>
              </a:r>
            </a:p>
          </p:txBody>
        </p:sp>
        <p:sp>
          <p:nvSpPr>
            <p:cNvPr id="1585" name="Line 110"/>
            <p:cNvSpPr/>
            <p:nvPr/>
          </p:nvSpPr>
          <p:spPr>
            <a:xfrm flipH="1">
              <a:off x="938206" y="1361927"/>
              <a:ext cx="65544" cy="1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Arial Narrow"/>
                  <a:ea typeface="Arial Narrow"/>
                  <a:cs typeface="Arial Narrow"/>
                  <a:sym typeface="Arial Narrow"/>
                </a:defRPr>
              </a:pPr>
              <a:endParaRPr/>
            </a:p>
          </p:txBody>
        </p:sp>
        <p:sp>
          <p:nvSpPr>
            <p:cNvPr id="1586" name="Rectangle 111"/>
            <p:cNvSpPr txBox="1"/>
            <p:nvPr/>
          </p:nvSpPr>
          <p:spPr>
            <a:xfrm>
              <a:off x="720618" y="1283856"/>
              <a:ext cx="168090" cy="1478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r">
                <a:defRPr sz="11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40</a:t>
              </a:r>
            </a:p>
          </p:txBody>
        </p:sp>
        <p:sp>
          <p:nvSpPr>
            <p:cNvPr id="1587" name="Line 112"/>
            <p:cNvSpPr/>
            <p:nvPr/>
          </p:nvSpPr>
          <p:spPr>
            <a:xfrm flipH="1">
              <a:off x="938206" y="933693"/>
              <a:ext cx="65544" cy="1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Arial Narrow"/>
                  <a:ea typeface="Arial Narrow"/>
                  <a:cs typeface="Arial Narrow"/>
                  <a:sym typeface="Arial Narrow"/>
                </a:defRPr>
              </a:pPr>
              <a:endParaRPr/>
            </a:p>
          </p:txBody>
        </p:sp>
        <p:sp>
          <p:nvSpPr>
            <p:cNvPr id="1588" name="Rectangle 113"/>
            <p:cNvSpPr txBox="1"/>
            <p:nvPr/>
          </p:nvSpPr>
          <p:spPr>
            <a:xfrm>
              <a:off x="720618" y="848924"/>
              <a:ext cx="168090" cy="1478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r">
                <a:defRPr sz="11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60</a:t>
              </a:r>
            </a:p>
          </p:txBody>
        </p:sp>
        <p:sp>
          <p:nvSpPr>
            <p:cNvPr id="1589" name="Line 114"/>
            <p:cNvSpPr/>
            <p:nvPr/>
          </p:nvSpPr>
          <p:spPr>
            <a:xfrm flipH="1">
              <a:off x="938206" y="505462"/>
              <a:ext cx="65544" cy="1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Arial Narrow"/>
                  <a:ea typeface="Arial Narrow"/>
                  <a:cs typeface="Arial Narrow"/>
                  <a:sym typeface="Arial Narrow"/>
                </a:defRPr>
              </a:pPr>
              <a:endParaRPr/>
            </a:p>
          </p:txBody>
        </p:sp>
        <p:sp>
          <p:nvSpPr>
            <p:cNvPr id="1590" name="Rectangle 115"/>
            <p:cNvSpPr txBox="1"/>
            <p:nvPr/>
          </p:nvSpPr>
          <p:spPr>
            <a:xfrm>
              <a:off x="720618" y="420972"/>
              <a:ext cx="168090" cy="1478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r">
                <a:defRPr sz="11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80</a:t>
              </a:r>
            </a:p>
          </p:txBody>
        </p:sp>
        <p:sp>
          <p:nvSpPr>
            <p:cNvPr id="1591" name="Freeform 116"/>
            <p:cNvSpPr/>
            <p:nvPr/>
          </p:nvSpPr>
          <p:spPr>
            <a:xfrm>
              <a:off x="938206" y="78408"/>
              <a:ext cx="65544" cy="2210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0"/>
                  </a:lnTo>
                  <a:lnTo>
                    <a:pt x="0" y="0"/>
                  </a:lnTo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100">
                  <a:solidFill>
                    <a:srgbClr val="002060"/>
                  </a:solidFill>
                </a:defRPr>
              </a:pPr>
              <a:endParaRPr/>
            </a:p>
          </p:txBody>
        </p:sp>
        <p:sp>
          <p:nvSpPr>
            <p:cNvPr id="1592" name="Rectangle 117"/>
            <p:cNvSpPr txBox="1"/>
            <p:nvPr/>
          </p:nvSpPr>
          <p:spPr>
            <a:xfrm>
              <a:off x="642923" y="0"/>
              <a:ext cx="245785" cy="1478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r">
                <a:defRPr sz="11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100</a:t>
              </a:r>
            </a:p>
          </p:txBody>
        </p:sp>
        <p:grpSp>
          <p:nvGrpSpPr>
            <p:cNvPr id="1597" name="Group 38"/>
            <p:cNvGrpSpPr/>
            <p:nvPr/>
          </p:nvGrpSpPr>
          <p:grpSpPr>
            <a:xfrm>
              <a:off x="7213564" y="2289173"/>
              <a:ext cx="245784" cy="744313"/>
              <a:chOff x="0" y="0"/>
              <a:chExt cx="245783" cy="744312"/>
            </a:xfrm>
          </p:grpSpPr>
          <p:sp>
            <p:nvSpPr>
              <p:cNvPr id="1593" name="Rectangle 73"/>
              <p:cNvSpPr txBox="1"/>
              <p:nvPr/>
            </p:nvSpPr>
            <p:spPr>
              <a:xfrm>
                <a:off x="0" y="439060"/>
                <a:ext cx="245784" cy="1478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sz="1100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302</a:t>
                </a:r>
              </a:p>
            </p:txBody>
          </p:sp>
          <p:sp>
            <p:nvSpPr>
              <p:cNvPr id="1594" name="Rectangle 81"/>
              <p:cNvSpPr txBox="1"/>
              <p:nvPr/>
            </p:nvSpPr>
            <p:spPr>
              <a:xfrm>
                <a:off x="0" y="596483"/>
                <a:ext cx="245784" cy="14783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sz="1100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300</a:t>
                </a:r>
              </a:p>
            </p:txBody>
          </p:sp>
          <p:sp>
            <p:nvSpPr>
              <p:cNvPr id="1595" name="Line 102"/>
              <p:cNvSpPr/>
              <p:nvPr/>
            </p:nvSpPr>
            <p:spPr>
              <a:xfrm>
                <a:off x="102514" y="0"/>
                <a:ext cx="1" cy="57805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 Narrow"/>
                    <a:ea typeface="Arial Narrow"/>
                    <a:cs typeface="Arial Narrow"/>
                    <a:sym typeface="Arial Narrow"/>
                  </a:defRPr>
                </a:pPr>
                <a:endParaRPr/>
              </a:p>
            </p:txBody>
          </p:sp>
          <p:sp>
            <p:nvSpPr>
              <p:cNvPr id="1596" name="Rectangle 103"/>
              <p:cNvSpPr txBox="1"/>
              <p:nvPr/>
            </p:nvSpPr>
            <p:spPr>
              <a:xfrm>
                <a:off x="24987" y="76681"/>
                <a:ext cx="168090" cy="1478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sz="1100" b="1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48</a:t>
                </a:r>
              </a:p>
            </p:txBody>
          </p:sp>
        </p:grpSp>
        <p:grpSp>
          <p:nvGrpSpPr>
            <p:cNvPr id="1602" name="Group 39"/>
            <p:cNvGrpSpPr/>
            <p:nvPr/>
          </p:nvGrpSpPr>
          <p:grpSpPr>
            <a:xfrm>
              <a:off x="7984049" y="2289173"/>
              <a:ext cx="245785" cy="744313"/>
              <a:chOff x="0" y="0"/>
              <a:chExt cx="245783" cy="744312"/>
            </a:xfrm>
          </p:grpSpPr>
          <p:sp>
            <p:nvSpPr>
              <p:cNvPr id="1598" name="Rectangle 73"/>
              <p:cNvSpPr txBox="1"/>
              <p:nvPr/>
            </p:nvSpPr>
            <p:spPr>
              <a:xfrm>
                <a:off x="0" y="439060"/>
                <a:ext cx="245784" cy="1478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sz="1100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209</a:t>
                </a:r>
              </a:p>
            </p:txBody>
          </p:sp>
          <p:sp>
            <p:nvSpPr>
              <p:cNvPr id="1599" name="Rectangle 81"/>
              <p:cNvSpPr txBox="1"/>
              <p:nvPr/>
            </p:nvSpPr>
            <p:spPr>
              <a:xfrm>
                <a:off x="0" y="596483"/>
                <a:ext cx="245784" cy="14783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sz="1100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193</a:t>
                </a:r>
              </a:p>
            </p:txBody>
          </p:sp>
          <p:sp>
            <p:nvSpPr>
              <p:cNvPr id="1600" name="Line 102"/>
              <p:cNvSpPr/>
              <p:nvPr/>
            </p:nvSpPr>
            <p:spPr>
              <a:xfrm>
                <a:off x="102514" y="0"/>
                <a:ext cx="1" cy="57805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 Narrow"/>
                    <a:ea typeface="Arial Narrow"/>
                    <a:cs typeface="Arial Narrow"/>
                    <a:sym typeface="Arial Narrow"/>
                  </a:defRPr>
                </a:pPr>
                <a:endParaRPr/>
              </a:p>
            </p:txBody>
          </p:sp>
          <p:sp>
            <p:nvSpPr>
              <p:cNvPr id="1601" name="Rectangle 103"/>
              <p:cNvSpPr txBox="1"/>
              <p:nvPr/>
            </p:nvSpPr>
            <p:spPr>
              <a:xfrm>
                <a:off x="24987" y="76681"/>
                <a:ext cx="168090" cy="1478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sz="1100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54</a:t>
                </a:r>
              </a:p>
            </p:txBody>
          </p:sp>
        </p:grpSp>
        <p:pic>
          <p:nvPicPr>
            <p:cNvPr id="1603" name="Graphic 40" descr="Graphic 4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3590" y="86013"/>
              <a:ext cx="7202917" cy="4809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04" name="Graphic 41" descr="Graphic 4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3590" y="86013"/>
              <a:ext cx="7202917" cy="316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05" name="Rectangle 123"/>
            <p:cNvSpPr txBox="1"/>
            <p:nvPr/>
          </p:nvSpPr>
          <p:spPr>
            <a:xfrm>
              <a:off x="2563204" y="339012"/>
              <a:ext cx="284597" cy="1478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11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90.3</a:t>
              </a:r>
            </a:p>
          </p:txBody>
        </p:sp>
        <p:sp>
          <p:nvSpPr>
            <p:cNvPr id="1606" name="Rectangle 124"/>
            <p:cNvSpPr txBox="1"/>
            <p:nvPr/>
          </p:nvSpPr>
          <p:spPr>
            <a:xfrm>
              <a:off x="2563204" y="8986"/>
              <a:ext cx="284597" cy="1478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11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94.4</a:t>
              </a:r>
            </a:p>
          </p:txBody>
        </p:sp>
        <p:sp>
          <p:nvSpPr>
            <p:cNvPr id="1607" name="Rectangle 125"/>
            <p:cNvSpPr txBox="1"/>
            <p:nvPr/>
          </p:nvSpPr>
          <p:spPr>
            <a:xfrm>
              <a:off x="4091844" y="488372"/>
              <a:ext cx="284597" cy="1478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11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84.0</a:t>
              </a:r>
            </a:p>
          </p:txBody>
        </p:sp>
        <p:sp>
          <p:nvSpPr>
            <p:cNvPr id="1608" name="Rectangle 126"/>
            <p:cNvSpPr txBox="1"/>
            <p:nvPr/>
          </p:nvSpPr>
          <p:spPr>
            <a:xfrm>
              <a:off x="4091844" y="87414"/>
              <a:ext cx="284597" cy="1478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11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90.6</a:t>
              </a:r>
            </a:p>
          </p:txBody>
        </p:sp>
        <p:sp>
          <p:nvSpPr>
            <p:cNvPr id="1609" name="Rectangle 127"/>
            <p:cNvSpPr txBox="1"/>
            <p:nvPr/>
          </p:nvSpPr>
          <p:spPr>
            <a:xfrm>
              <a:off x="5634723" y="143490"/>
              <a:ext cx="284597" cy="1478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11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88.0</a:t>
              </a:r>
            </a:p>
          </p:txBody>
        </p:sp>
        <p:sp>
          <p:nvSpPr>
            <p:cNvPr id="1610" name="Rectangle 128"/>
            <p:cNvSpPr txBox="1"/>
            <p:nvPr/>
          </p:nvSpPr>
          <p:spPr>
            <a:xfrm>
              <a:off x="5634723" y="527246"/>
              <a:ext cx="284597" cy="1478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11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81.0</a:t>
              </a:r>
            </a:p>
          </p:txBody>
        </p:sp>
        <p:sp>
          <p:nvSpPr>
            <p:cNvPr id="1611" name="Rectangle 127"/>
            <p:cNvSpPr txBox="1"/>
            <p:nvPr/>
          </p:nvSpPr>
          <p:spPr>
            <a:xfrm>
              <a:off x="7180081" y="206696"/>
              <a:ext cx="284597" cy="1478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11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86.5</a:t>
              </a:r>
            </a:p>
          </p:txBody>
        </p:sp>
        <p:sp>
          <p:nvSpPr>
            <p:cNvPr id="1612" name="Rectangle 128"/>
            <p:cNvSpPr txBox="1"/>
            <p:nvPr/>
          </p:nvSpPr>
          <p:spPr>
            <a:xfrm>
              <a:off x="7180081" y="582348"/>
              <a:ext cx="284597" cy="1478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11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79.1</a:t>
              </a:r>
            </a:p>
          </p:txBody>
        </p:sp>
      </p:grpSp>
      <p:sp>
        <p:nvSpPr>
          <p:cNvPr id="1614" name="Rectangle 120"/>
          <p:cNvSpPr txBox="1"/>
          <p:nvPr/>
        </p:nvSpPr>
        <p:spPr>
          <a:xfrm>
            <a:off x="2399167" y="1898059"/>
            <a:ext cx="1798583" cy="650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defRPr sz="11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Difference: 3 Yr. DDFS rate</a:t>
            </a:r>
            <a:endParaRPr sz="2400"/>
          </a:p>
          <a:p>
            <a:pPr algn="ctr">
              <a:defRPr sz="1100" b="1">
                <a:solidFill>
                  <a:srgbClr val="03416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7.0% (95% Cl: 3.5%, 10.6%)</a:t>
            </a:r>
            <a:endParaRPr sz="2400"/>
          </a:p>
        </p:txBody>
      </p:sp>
      <p:sp>
        <p:nvSpPr>
          <p:cNvPr id="1615" name="Rectangle 120"/>
          <p:cNvSpPr txBox="1"/>
          <p:nvPr/>
        </p:nvSpPr>
        <p:spPr>
          <a:xfrm>
            <a:off x="4439639" y="1898059"/>
            <a:ext cx="1790875" cy="300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defRPr sz="11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Difference: 4 Yr. DDFS rate</a:t>
            </a:r>
            <a:endParaRPr sz="2400"/>
          </a:p>
          <a:p>
            <a:pPr algn="ctr">
              <a:defRPr sz="1100" b="1">
                <a:solidFill>
                  <a:srgbClr val="03416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7.4% (95% Cl: 3.6%, 11.3%)</a:t>
            </a:r>
          </a:p>
        </p:txBody>
      </p:sp>
    </p:spTree>
  </p:cSld>
  <p:clrMapOvr>
    <a:masterClrMapping/>
  </p:clrMapOvr>
  <p:transition spd="med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" name="Titre 2"/>
          <p:cNvSpPr txBox="1"/>
          <p:nvPr/>
        </p:nvSpPr>
        <p:spPr>
          <a:xfrm>
            <a:off x="452437" y="485243"/>
            <a:ext cx="840976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defTabSz="914216">
              <a:lnSpc>
                <a:spcPct val="90000"/>
              </a:lnSpc>
              <a:defRPr sz="2800" b="1" cap="all">
                <a:solidFill>
                  <a:srgbClr val="0442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Adverse events of any grade ≥ 10%</a:t>
            </a:r>
          </a:p>
        </p:txBody>
      </p:sp>
      <p:sp>
        <p:nvSpPr>
          <p:cNvPr id="1618" name="TextBox 162"/>
          <p:cNvSpPr txBox="1"/>
          <p:nvPr/>
        </p:nvSpPr>
        <p:spPr>
          <a:xfrm>
            <a:off x="431764" y="4501802"/>
            <a:ext cx="4717774" cy="135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000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*Number presented only where at least 1% in either arm have a grade 3 AE</a:t>
            </a:r>
          </a:p>
        </p:txBody>
      </p:sp>
      <p:sp>
        <p:nvSpPr>
          <p:cNvPr id="1619" name="Freeform: Shape 12"/>
          <p:cNvSpPr/>
          <p:nvPr/>
        </p:nvSpPr>
        <p:spPr>
          <a:xfrm>
            <a:off x="5067641" y="3811337"/>
            <a:ext cx="552038" cy="167210"/>
          </a:xfrm>
          <a:prstGeom prst="rect">
            <a:avLst/>
          </a:prstGeom>
          <a:solidFill>
            <a:srgbClr val="66B2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1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20" name="Freeform: Shape 13"/>
          <p:cNvSpPr/>
          <p:nvPr/>
        </p:nvSpPr>
        <p:spPr>
          <a:xfrm>
            <a:off x="5619681" y="3811337"/>
            <a:ext cx="133461" cy="167210"/>
          </a:xfrm>
          <a:prstGeom prst="rect">
            <a:avLst/>
          </a:prstGeom>
          <a:solidFill>
            <a:srgbClr val="0066CC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1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21" name="Freeform: Shape 14"/>
          <p:cNvSpPr/>
          <p:nvPr/>
        </p:nvSpPr>
        <p:spPr>
          <a:xfrm>
            <a:off x="5753139" y="3811337"/>
            <a:ext cx="17730" cy="167210"/>
          </a:xfrm>
          <a:prstGeom prst="rect">
            <a:avLst/>
          </a:prstGeom>
          <a:solidFill>
            <a:srgbClr val="002255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1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22" name="Freeform: Shape 15"/>
          <p:cNvSpPr/>
          <p:nvPr/>
        </p:nvSpPr>
        <p:spPr>
          <a:xfrm>
            <a:off x="5067641" y="3572464"/>
            <a:ext cx="363982" cy="167210"/>
          </a:xfrm>
          <a:prstGeom prst="rect">
            <a:avLst/>
          </a:prstGeom>
          <a:solidFill>
            <a:srgbClr val="66B2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1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23" name="Freeform: Shape 16"/>
          <p:cNvSpPr/>
          <p:nvPr/>
        </p:nvSpPr>
        <p:spPr>
          <a:xfrm>
            <a:off x="5431625" y="3572464"/>
            <a:ext cx="30333" cy="167210"/>
          </a:xfrm>
          <a:prstGeom prst="rect">
            <a:avLst/>
          </a:prstGeom>
          <a:solidFill>
            <a:srgbClr val="0066CC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1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24" name="Freeform: Shape 17"/>
          <p:cNvSpPr/>
          <p:nvPr/>
        </p:nvSpPr>
        <p:spPr>
          <a:xfrm>
            <a:off x="5461953" y="3572464"/>
            <a:ext cx="17730" cy="167210"/>
          </a:xfrm>
          <a:prstGeom prst="rect">
            <a:avLst/>
          </a:prstGeom>
          <a:solidFill>
            <a:srgbClr val="002255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1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25" name="Freeform: Shape 18"/>
          <p:cNvSpPr/>
          <p:nvPr/>
        </p:nvSpPr>
        <p:spPr>
          <a:xfrm>
            <a:off x="5067641" y="3333593"/>
            <a:ext cx="218390" cy="167211"/>
          </a:xfrm>
          <a:prstGeom prst="rect">
            <a:avLst/>
          </a:prstGeom>
          <a:solidFill>
            <a:srgbClr val="66B2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1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26" name="Freeform: Shape 19"/>
          <p:cNvSpPr/>
          <p:nvPr/>
        </p:nvSpPr>
        <p:spPr>
          <a:xfrm>
            <a:off x="5286033" y="3333593"/>
            <a:ext cx="17730" cy="167211"/>
          </a:xfrm>
          <a:prstGeom prst="rect">
            <a:avLst/>
          </a:prstGeom>
          <a:solidFill>
            <a:srgbClr val="0066CC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1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27" name="Freeform: Shape 20"/>
          <p:cNvSpPr/>
          <p:nvPr/>
        </p:nvSpPr>
        <p:spPr>
          <a:xfrm>
            <a:off x="5067641" y="3094721"/>
            <a:ext cx="272988" cy="167210"/>
          </a:xfrm>
          <a:prstGeom prst="rect">
            <a:avLst/>
          </a:prstGeom>
          <a:solidFill>
            <a:srgbClr val="66B2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1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28" name="Freeform: Shape 21"/>
          <p:cNvSpPr/>
          <p:nvPr/>
        </p:nvSpPr>
        <p:spPr>
          <a:xfrm>
            <a:off x="5340622" y="3094721"/>
            <a:ext cx="48531" cy="167210"/>
          </a:xfrm>
          <a:prstGeom prst="rect">
            <a:avLst/>
          </a:prstGeom>
          <a:solidFill>
            <a:srgbClr val="0066CC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1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29" name="Freeform: Shape 22"/>
          <p:cNvSpPr/>
          <p:nvPr/>
        </p:nvSpPr>
        <p:spPr>
          <a:xfrm>
            <a:off x="5067641" y="2855851"/>
            <a:ext cx="163793" cy="167210"/>
          </a:xfrm>
          <a:prstGeom prst="rect">
            <a:avLst/>
          </a:prstGeom>
          <a:solidFill>
            <a:srgbClr val="66B2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1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30" name="Freeform: Shape 23"/>
          <p:cNvSpPr/>
          <p:nvPr/>
        </p:nvSpPr>
        <p:spPr>
          <a:xfrm>
            <a:off x="5231434" y="2855851"/>
            <a:ext cx="133461" cy="167210"/>
          </a:xfrm>
          <a:prstGeom prst="rect">
            <a:avLst/>
          </a:prstGeom>
          <a:solidFill>
            <a:srgbClr val="0066CC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1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31" name="Freeform: Shape 24"/>
          <p:cNvSpPr/>
          <p:nvPr/>
        </p:nvSpPr>
        <p:spPr>
          <a:xfrm>
            <a:off x="5364893" y="2855851"/>
            <a:ext cx="18201" cy="167210"/>
          </a:xfrm>
          <a:prstGeom prst="rect">
            <a:avLst/>
          </a:prstGeom>
          <a:solidFill>
            <a:srgbClr val="002255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1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32" name="Freeform: Shape 25"/>
          <p:cNvSpPr/>
          <p:nvPr/>
        </p:nvSpPr>
        <p:spPr>
          <a:xfrm>
            <a:off x="5067641" y="2616984"/>
            <a:ext cx="103128" cy="167210"/>
          </a:xfrm>
          <a:prstGeom prst="rect">
            <a:avLst/>
          </a:prstGeom>
          <a:solidFill>
            <a:srgbClr val="66B2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1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33" name="Freeform: Shape 26"/>
          <p:cNvSpPr/>
          <p:nvPr/>
        </p:nvSpPr>
        <p:spPr>
          <a:xfrm>
            <a:off x="5170773" y="2616984"/>
            <a:ext cx="212323" cy="167210"/>
          </a:xfrm>
          <a:prstGeom prst="rect">
            <a:avLst/>
          </a:prstGeom>
          <a:solidFill>
            <a:srgbClr val="0066CC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1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34" name="Freeform: Shape 27"/>
          <p:cNvSpPr/>
          <p:nvPr/>
        </p:nvSpPr>
        <p:spPr>
          <a:xfrm>
            <a:off x="5383091" y="2616984"/>
            <a:ext cx="42466" cy="167210"/>
          </a:xfrm>
          <a:prstGeom prst="rect">
            <a:avLst/>
          </a:prstGeom>
          <a:solidFill>
            <a:srgbClr val="002255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1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35" name="Freeform: Shape 28"/>
          <p:cNvSpPr/>
          <p:nvPr/>
        </p:nvSpPr>
        <p:spPr>
          <a:xfrm>
            <a:off x="5067641" y="2378112"/>
            <a:ext cx="582370" cy="167211"/>
          </a:xfrm>
          <a:prstGeom prst="rect">
            <a:avLst/>
          </a:prstGeom>
          <a:solidFill>
            <a:srgbClr val="66B2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1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36" name="Freeform: Shape 29"/>
          <p:cNvSpPr/>
          <p:nvPr/>
        </p:nvSpPr>
        <p:spPr>
          <a:xfrm>
            <a:off x="5650007" y="2378112"/>
            <a:ext cx="151659" cy="167211"/>
          </a:xfrm>
          <a:prstGeom prst="rect">
            <a:avLst/>
          </a:prstGeom>
          <a:solidFill>
            <a:srgbClr val="0066CC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1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37" name="Freeform: Shape 30"/>
          <p:cNvSpPr/>
          <p:nvPr/>
        </p:nvSpPr>
        <p:spPr>
          <a:xfrm>
            <a:off x="5801667" y="2378112"/>
            <a:ext cx="18201" cy="167211"/>
          </a:xfrm>
          <a:prstGeom prst="rect">
            <a:avLst/>
          </a:prstGeom>
          <a:solidFill>
            <a:srgbClr val="002255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1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38" name="Freeform: Shape 31"/>
          <p:cNvSpPr/>
          <p:nvPr/>
        </p:nvSpPr>
        <p:spPr>
          <a:xfrm>
            <a:off x="5067641" y="2139239"/>
            <a:ext cx="727962" cy="167210"/>
          </a:xfrm>
          <a:prstGeom prst="rect">
            <a:avLst/>
          </a:prstGeom>
          <a:solidFill>
            <a:srgbClr val="66B2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1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39" name="Freeform: Shape 32"/>
          <p:cNvSpPr/>
          <p:nvPr/>
        </p:nvSpPr>
        <p:spPr>
          <a:xfrm>
            <a:off x="5795602" y="2139239"/>
            <a:ext cx="188058" cy="167210"/>
          </a:xfrm>
          <a:prstGeom prst="rect">
            <a:avLst/>
          </a:prstGeom>
          <a:solidFill>
            <a:srgbClr val="0066CC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1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40" name="Freeform: Shape 33"/>
          <p:cNvSpPr/>
          <p:nvPr/>
        </p:nvSpPr>
        <p:spPr>
          <a:xfrm>
            <a:off x="5983659" y="2139239"/>
            <a:ext cx="17731" cy="167210"/>
          </a:xfrm>
          <a:prstGeom prst="rect">
            <a:avLst/>
          </a:prstGeom>
          <a:solidFill>
            <a:srgbClr val="002255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1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41" name="Freeform: Shape 34"/>
          <p:cNvSpPr/>
          <p:nvPr/>
        </p:nvSpPr>
        <p:spPr>
          <a:xfrm>
            <a:off x="5067641" y="1900369"/>
            <a:ext cx="388247" cy="167210"/>
          </a:xfrm>
          <a:prstGeom prst="rect">
            <a:avLst/>
          </a:prstGeom>
          <a:solidFill>
            <a:srgbClr val="66B2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1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42" name="Freeform: Shape 35"/>
          <p:cNvSpPr/>
          <p:nvPr/>
        </p:nvSpPr>
        <p:spPr>
          <a:xfrm>
            <a:off x="5455889" y="1900369"/>
            <a:ext cx="60663" cy="167210"/>
          </a:xfrm>
          <a:prstGeom prst="rect">
            <a:avLst/>
          </a:prstGeom>
          <a:solidFill>
            <a:srgbClr val="0066CC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1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43" name="Freeform: Shape 36"/>
          <p:cNvSpPr/>
          <p:nvPr/>
        </p:nvSpPr>
        <p:spPr>
          <a:xfrm>
            <a:off x="5067641" y="1661498"/>
            <a:ext cx="115262" cy="167210"/>
          </a:xfrm>
          <a:prstGeom prst="rect">
            <a:avLst/>
          </a:prstGeom>
          <a:solidFill>
            <a:srgbClr val="66B2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1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44" name="Freeform: Shape 37"/>
          <p:cNvSpPr/>
          <p:nvPr/>
        </p:nvSpPr>
        <p:spPr>
          <a:xfrm>
            <a:off x="5182901" y="1661498"/>
            <a:ext cx="78863" cy="167210"/>
          </a:xfrm>
          <a:prstGeom prst="rect">
            <a:avLst/>
          </a:prstGeom>
          <a:solidFill>
            <a:srgbClr val="0066CC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1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45" name="Freeform: Shape 38"/>
          <p:cNvSpPr/>
          <p:nvPr/>
        </p:nvSpPr>
        <p:spPr>
          <a:xfrm>
            <a:off x="5261762" y="1661498"/>
            <a:ext cx="18201" cy="167210"/>
          </a:xfrm>
          <a:prstGeom prst="rect">
            <a:avLst/>
          </a:prstGeom>
          <a:solidFill>
            <a:srgbClr val="003366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1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46" name="Freeform: Shape 39"/>
          <p:cNvSpPr/>
          <p:nvPr/>
        </p:nvSpPr>
        <p:spPr>
          <a:xfrm>
            <a:off x="5067641" y="1422625"/>
            <a:ext cx="1140473" cy="167210"/>
          </a:xfrm>
          <a:prstGeom prst="rect">
            <a:avLst/>
          </a:prstGeom>
          <a:solidFill>
            <a:srgbClr val="66B2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1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47" name="Freeform: Shape 40"/>
          <p:cNvSpPr/>
          <p:nvPr/>
        </p:nvSpPr>
        <p:spPr>
          <a:xfrm>
            <a:off x="6208112" y="1422625"/>
            <a:ext cx="327585" cy="167210"/>
          </a:xfrm>
          <a:prstGeom prst="rect">
            <a:avLst/>
          </a:prstGeom>
          <a:solidFill>
            <a:srgbClr val="0066CC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1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48" name="Freeform: Shape 41"/>
          <p:cNvSpPr/>
          <p:nvPr/>
        </p:nvSpPr>
        <p:spPr>
          <a:xfrm>
            <a:off x="6535698" y="1422625"/>
            <a:ext cx="36399" cy="167210"/>
          </a:xfrm>
          <a:prstGeom prst="rect">
            <a:avLst/>
          </a:prstGeom>
          <a:solidFill>
            <a:srgbClr val="002255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1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49" name="Freeform: Shape 42"/>
          <p:cNvSpPr/>
          <p:nvPr/>
        </p:nvSpPr>
        <p:spPr>
          <a:xfrm>
            <a:off x="5067641" y="1183754"/>
            <a:ext cx="1134408" cy="167210"/>
          </a:xfrm>
          <a:prstGeom prst="rect">
            <a:avLst/>
          </a:prstGeom>
          <a:solidFill>
            <a:srgbClr val="66B2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1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50" name="Freeform: Shape 43"/>
          <p:cNvSpPr/>
          <p:nvPr/>
        </p:nvSpPr>
        <p:spPr>
          <a:xfrm>
            <a:off x="6202048" y="1183754"/>
            <a:ext cx="157726" cy="167210"/>
          </a:xfrm>
          <a:prstGeom prst="rect">
            <a:avLst/>
          </a:prstGeom>
          <a:solidFill>
            <a:srgbClr val="0066CC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1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51" name="Freeform: Shape 44"/>
          <p:cNvSpPr/>
          <p:nvPr/>
        </p:nvSpPr>
        <p:spPr>
          <a:xfrm flipV="1">
            <a:off x="5067643" y="1107740"/>
            <a:ext cx="1" cy="2946821"/>
          </a:xfrm>
          <a:prstGeom prst="line">
            <a:avLst/>
          </a:prstGeom>
          <a:ln w="15475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>
              <a:defRPr>
                <a:latin typeface="Arial Narrow"/>
                <a:ea typeface="Arial Narrow"/>
                <a:cs typeface="Arial Narrow"/>
                <a:sym typeface="Arial Narrow"/>
              </a:defRPr>
            </a:pPr>
            <a:endParaRPr/>
          </a:p>
        </p:txBody>
      </p:sp>
      <p:sp>
        <p:nvSpPr>
          <p:cNvPr id="1652" name="Freeform: Shape 45"/>
          <p:cNvSpPr/>
          <p:nvPr/>
        </p:nvSpPr>
        <p:spPr>
          <a:xfrm>
            <a:off x="5297023" y="4054559"/>
            <a:ext cx="3406616" cy="1"/>
          </a:xfrm>
          <a:prstGeom prst="line">
            <a:avLst/>
          </a:prstGeom>
          <a:ln w="14945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>
              <a:defRPr>
                <a:latin typeface="Arial Narrow"/>
                <a:ea typeface="Arial Narrow"/>
                <a:cs typeface="Arial Narrow"/>
                <a:sym typeface="Arial Narrow"/>
              </a:defRPr>
            </a:pPr>
            <a:endParaRPr/>
          </a:p>
        </p:txBody>
      </p:sp>
      <p:sp>
        <p:nvSpPr>
          <p:cNvPr id="1653" name="Freeform: Shape 46"/>
          <p:cNvSpPr/>
          <p:nvPr/>
        </p:nvSpPr>
        <p:spPr>
          <a:xfrm flipV="1">
            <a:off x="5067643" y="1107740"/>
            <a:ext cx="1" cy="2946821"/>
          </a:xfrm>
          <a:prstGeom prst="line">
            <a:avLst/>
          </a:prstGeom>
          <a:ln w="15475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>
              <a:defRPr>
                <a:latin typeface="Arial Narrow"/>
                <a:ea typeface="Arial Narrow"/>
                <a:cs typeface="Arial Narrow"/>
                <a:sym typeface="Arial Narrow"/>
              </a:defRPr>
            </a:pPr>
            <a:endParaRPr/>
          </a:p>
        </p:txBody>
      </p:sp>
      <p:sp>
        <p:nvSpPr>
          <p:cNvPr id="1654" name="Freeform: Shape 47"/>
          <p:cNvSpPr/>
          <p:nvPr/>
        </p:nvSpPr>
        <p:spPr>
          <a:xfrm>
            <a:off x="5071633" y="4054559"/>
            <a:ext cx="3632006" cy="1"/>
          </a:xfrm>
          <a:prstGeom prst="line">
            <a:avLst/>
          </a:prstGeom>
          <a:ln w="15475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>
              <a:defRPr>
                <a:latin typeface="Arial Narrow"/>
                <a:ea typeface="Arial Narrow"/>
                <a:cs typeface="Arial Narrow"/>
                <a:sym typeface="Arial Narrow"/>
              </a:defRPr>
            </a:pPr>
            <a:endParaRPr/>
          </a:p>
        </p:txBody>
      </p:sp>
      <p:sp>
        <p:nvSpPr>
          <p:cNvPr id="1655" name="Freeform: Shape 48"/>
          <p:cNvSpPr/>
          <p:nvPr/>
        </p:nvSpPr>
        <p:spPr>
          <a:xfrm>
            <a:off x="5067643" y="4054559"/>
            <a:ext cx="1" cy="44290"/>
          </a:xfrm>
          <a:prstGeom prst="line">
            <a:avLst/>
          </a:prstGeom>
          <a:ln w="15475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>
              <a:defRPr>
                <a:latin typeface="Arial Narrow"/>
                <a:ea typeface="Arial Narrow"/>
                <a:cs typeface="Arial Narrow"/>
                <a:sym typeface="Arial Narrow"/>
              </a:defRPr>
            </a:pPr>
            <a:endParaRPr/>
          </a:p>
        </p:txBody>
      </p:sp>
      <p:sp>
        <p:nvSpPr>
          <p:cNvPr id="1656" name="Freeform: Shape 49"/>
          <p:cNvSpPr/>
          <p:nvPr/>
        </p:nvSpPr>
        <p:spPr>
          <a:xfrm>
            <a:off x="6164438" y="4054559"/>
            <a:ext cx="1" cy="44290"/>
          </a:xfrm>
          <a:prstGeom prst="line">
            <a:avLst/>
          </a:prstGeom>
          <a:ln w="15475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>
              <a:defRPr>
                <a:latin typeface="Arial Narrow"/>
                <a:ea typeface="Arial Narrow"/>
                <a:cs typeface="Arial Narrow"/>
                <a:sym typeface="Arial Narrow"/>
              </a:defRPr>
            </a:pPr>
            <a:endParaRPr/>
          </a:p>
        </p:txBody>
      </p:sp>
      <p:sp>
        <p:nvSpPr>
          <p:cNvPr id="1657" name="Freeform: Shape 50"/>
          <p:cNvSpPr/>
          <p:nvPr/>
        </p:nvSpPr>
        <p:spPr>
          <a:xfrm>
            <a:off x="7261234" y="4054559"/>
            <a:ext cx="1" cy="44290"/>
          </a:xfrm>
          <a:prstGeom prst="line">
            <a:avLst/>
          </a:prstGeom>
          <a:ln w="15475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>
              <a:defRPr>
                <a:latin typeface="Arial Narrow"/>
                <a:ea typeface="Arial Narrow"/>
                <a:cs typeface="Arial Narrow"/>
                <a:sym typeface="Arial Narrow"/>
              </a:defRPr>
            </a:pPr>
            <a:endParaRPr/>
          </a:p>
        </p:txBody>
      </p:sp>
      <p:sp>
        <p:nvSpPr>
          <p:cNvPr id="1658" name="Freeform: Shape 51"/>
          <p:cNvSpPr/>
          <p:nvPr/>
        </p:nvSpPr>
        <p:spPr>
          <a:xfrm>
            <a:off x="8357999" y="4054559"/>
            <a:ext cx="1" cy="44290"/>
          </a:xfrm>
          <a:prstGeom prst="line">
            <a:avLst/>
          </a:prstGeom>
          <a:ln w="15475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>
              <a:defRPr>
                <a:latin typeface="Arial Narrow"/>
                <a:ea typeface="Arial Narrow"/>
                <a:cs typeface="Arial Narrow"/>
                <a:sym typeface="Arial Narrow"/>
              </a:defRPr>
            </a:pPr>
            <a:endParaRPr/>
          </a:p>
        </p:txBody>
      </p:sp>
      <p:sp>
        <p:nvSpPr>
          <p:cNvPr id="1659" name="Freeform: Shape 52"/>
          <p:cNvSpPr/>
          <p:nvPr/>
        </p:nvSpPr>
        <p:spPr>
          <a:xfrm>
            <a:off x="4586035" y="3811337"/>
            <a:ext cx="375727" cy="167210"/>
          </a:xfrm>
          <a:prstGeom prst="rect">
            <a:avLst/>
          </a:prstGeom>
          <a:solidFill>
            <a:srgbClr val="66B2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1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60" name="Freeform: Shape 53"/>
          <p:cNvSpPr/>
          <p:nvPr/>
        </p:nvSpPr>
        <p:spPr>
          <a:xfrm>
            <a:off x="4451010" y="3811337"/>
            <a:ext cx="135026" cy="167210"/>
          </a:xfrm>
          <a:prstGeom prst="rect">
            <a:avLst/>
          </a:prstGeom>
          <a:solidFill>
            <a:srgbClr val="0066CC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1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61" name="Freeform: Shape 54"/>
          <p:cNvSpPr/>
          <p:nvPr/>
        </p:nvSpPr>
        <p:spPr>
          <a:xfrm>
            <a:off x="4439265" y="3811337"/>
            <a:ext cx="17730" cy="167210"/>
          </a:xfrm>
          <a:prstGeom prst="rect">
            <a:avLst/>
          </a:prstGeom>
          <a:solidFill>
            <a:srgbClr val="003366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1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62" name="Freeform: Shape 55"/>
          <p:cNvSpPr/>
          <p:nvPr/>
        </p:nvSpPr>
        <p:spPr>
          <a:xfrm>
            <a:off x="4427530" y="3572464"/>
            <a:ext cx="534237" cy="167210"/>
          </a:xfrm>
          <a:prstGeom prst="rect">
            <a:avLst/>
          </a:prstGeom>
          <a:solidFill>
            <a:srgbClr val="66B2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1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63" name="Freeform: Shape 56"/>
          <p:cNvSpPr/>
          <p:nvPr/>
        </p:nvSpPr>
        <p:spPr>
          <a:xfrm>
            <a:off x="4357073" y="3572464"/>
            <a:ext cx="70449" cy="167210"/>
          </a:xfrm>
          <a:prstGeom prst="rect">
            <a:avLst/>
          </a:prstGeom>
          <a:solidFill>
            <a:srgbClr val="0066CC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1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64" name="Freeform: Shape 57"/>
          <p:cNvSpPr/>
          <p:nvPr/>
        </p:nvSpPr>
        <p:spPr>
          <a:xfrm>
            <a:off x="4351211" y="3572464"/>
            <a:ext cx="17730" cy="167210"/>
          </a:xfrm>
          <a:prstGeom prst="rect">
            <a:avLst/>
          </a:prstGeom>
          <a:solidFill>
            <a:srgbClr val="002255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1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65" name="Freeform: Shape 58"/>
          <p:cNvSpPr/>
          <p:nvPr/>
        </p:nvSpPr>
        <p:spPr>
          <a:xfrm>
            <a:off x="4368817" y="3333593"/>
            <a:ext cx="592944" cy="167211"/>
          </a:xfrm>
          <a:prstGeom prst="rect">
            <a:avLst/>
          </a:prstGeom>
          <a:solidFill>
            <a:srgbClr val="66B2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1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66" name="Freeform: Shape 59"/>
          <p:cNvSpPr/>
          <p:nvPr/>
        </p:nvSpPr>
        <p:spPr>
          <a:xfrm>
            <a:off x="4333594" y="3333593"/>
            <a:ext cx="35225" cy="167211"/>
          </a:xfrm>
          <a:prstGeom prst="rect">
            <a:avLst/>
          </a:prstGeom>
          <a:solidFill>
            <a:srgbClr val="0066CC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1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67" name="Freeform: Shape 60"/>
          <p:cNvSpPr/>
          <p:nvPr/>
        </p:nvSpPr>
        <p:spPr>
          <a:xfrm>
            <a:off x="4368817" y="3094721"/>
            <a:ext cx="592944" cy="167210"/>
          </a:xfrm>
          <a:prstGeom prst="rect">
            <a:avLst/>
          </a:prstGeom>
          <a:solidFill>
            <a:srgbClr val="66B2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1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68" name="Freeform: Shape 61"/>
          <p:cNvSpPr/>
          <p:nvPr/>
        </p:nvSpPr>
        <p:spPr>
          <a:xfrm>
            <a:off x="4274891" y="3094721"/>
            <a:ext cx="93932" cy="167210"/>
          </a:xfrm>
          <a:prstGeom prst="rect">
            <a:avLst/>
          </a:prstGeom>
          <a:solidFill>
            <a:srgbClr val="0066CC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1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69" name="Freeform: Shape 62"/>
          <p:cNvSpPr/>
          <p:nvPr/>
        </p:nvSpPr>
        <p:spPr>
          <a:xfrm>
            <a:off x="4263147" y="3094721"/>
            <a:ext cx="17730" cy="167210"/>
          </a:xfrm>
          <a:prstGeom prst="rect">
            <a:avLst/>
          </a:prstGeom>
          <a:solidFill>
            <a:srgbClr val="002255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1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70" name="Freeform: Shape 63"/>
          <p:cNvSpPr/>
          <p:nvPr/>
        </p:nvSpPr>
        <p:spPr>
          <a:xfrm>
            <a:off x="4715193" y="2855851"/>
            <a:ext cx="246572" cy="167210"/>
          </a:xfrm>
          <a:prstGeom prst="rect">
            <a:avLst/>
          </a:prstGeom>
          <a:solidFill>
            <a:srgbClr val="66B2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1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71" name="Freeform: Shape 64"/>
          <p:cNvSpPr/>
          <p:nvPr/>
        </p:nvSpPr>
        <p:spPr>
          <a:xfrm>
            <a:off x="4274891" y="2855851"/>
            <a:ext cx="440304" cy="167210"/>
          </a:xfrm>
          <a:prstGeom prst="rect">
            <a:avLst/>
          </a:prstGeom>
          <a:solidFill>
            <a:srgbClr val="0066CC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1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72" name="Freeform: Shape 65"/>
          <p:cNvSpPr/>
          <p:nvPr/>
        </p:nvSpPr>
        <p:spPr>
          <a:xfrm>
            <a:off x="4116378" y="2855851"/>
            <a:ext cx="158511" cy="167210"/>
          </a:xfrm>
          <a:prstGeom prst="rect">
            <a:avLst/>
          </a:prstGeom>
          <a:solidFill>
            <a:srgbClr val="003366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1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73" name="Freeform: Shape 66"/>
          <p:cNvSpPr/>
          <p:nvPr/>
        </p:nvSpPr>
        <p:spPr>
          <a:xfrm>
            <a:off x="4750418" y="2616984"/>
            <a:ext cx="211348" cy="167210"/>
          </a:xfrm>
          <a:prstGeom prst="rect">
            <a:avLst/>
          </a:prstGeom>
          <a:solidFill>
            <a:srgbClr val="66B2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1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74" name="Freeform: Shape 67"/>
          <p:cNvSpPr/>
          <p:nvPr/>
        </p:nvSpPr>
        <p:spPr>
          <a:xfrm>
            <a:off x="4362946" y="2616984"/>
            <a:ext cx="387468" cy="167210"/>
          </a:xfrm>
          <a:prstGeom prst="rect">
            <a:avLst/>
          </a:prstGeom>
          <a:solidFill>
            <a:srgbClr val="0066CC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1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75" name="Freeform: Shape 68"/>
          <p:cNvSpPr/>
          <p:nvPr/>
        </p:nvSpPr>
        <p:spPr>
          <a:xfrm>
            <a:off x="4098761" y="2616984"/>
            <a:ext cx="264184" cy="167210"/>
          </a:xfrm>
          <a:prstGeom prst="rect">
            <a:avLst/>
          </a:prstGeom>
          <a:solidFill>
            <a:srgbClr val="003366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1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76" name="Freeform: Shape 69"/>
          <p:cNvSpPr/>
          <p:nvPr/>
        </p:nvSpPr>
        <p:spPr>
          <a:xfrm>
            <a:off x="4227922" y="2378112"/>
            <a:ext cx="733843" cy="167211"/>
          </a:xfrm>
          <a:prstGeom prst="rect">
            <a:avLst/>
          </a:prstGeom>
          <a:solidFill>
            <a:srgbClr val="66B2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1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77" name="Freeform: Shape 70"/>
          <p:cNvSpPr/>
          <p:nvPr/>
        </p:nvSpPr>
        <p:spPr>
          <a:xfrm>
            <a:off x="4040058" y="2378112"/>
            <a:ext cx="187865" cy="167211"/>
          </a:xfrm>
          <a:prstGeom prst="rect">
            <a:avLst/>
          </a:prstGeom>
          <a:solidFill>
            <a:srgbClr val="0066CC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1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78" name="Freeform: Shape 71"/>
          <p:cNvSpPr/>
          <p:nvPr/>
        </p:nvSpPr>
        <p:spPr>
          <a:xfrm>
            <a:off x="4022442" y="2378112"/>
            <a:ext cx="17730" cy="167211"/>
          </a:xfrm>
          <a:prstGeom prst="rect">
            <a:avLst/>
          </a:prstGeom>
          <a:solidFill>
            <a:srgbClr val="002255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1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79" name="Freeform: Shape 72"/>
          <p:cNvSpPr/>
          <p:nvPr/>
        </p:nvSpPr>
        <p:spPr>
          <a:xfrm>
            <a:off x="4110506" y="2139239"/>
            <a:ext cx="851257" cy="167210"/>
          </a:xfrm>
          <a:prstGeom prst="rect">
            <a:avLst/>
          </a:prstGeom>
          <a:solidFill>
            <a:srgbClr val="66B2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1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80" name="Freeform: Shape 73"/>
          <p:cNvSpPr/>
          <p:nvPr/>
        </p:nvSpPr>
        <p:spPr>
          <a:xfrm>
            <a:off x="3916769" y="2139239"/>
            <a:ext cx="193734" cy="167210"/>
          </a:xfrm>
          <a:prstGeom prst="rect">
            <a:avLst/>
          </a:prstGeom>
          <a:solidFill>
            <a:srgbClr val="0066CC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1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81" name="Freeform: Shape 74"/>
          <p:cNvSpPr/>
          <p:nvPr/>
        </p:nvSpPr>
        <p:spPr>
          <a:xfrm>
            <a:off x="3905034" y="2139239"/>
            <a:ext cx="17731" cy="167210"/>
          </a:xfrm>
          <a:prstGeom prst="rect">
            <a:avLst/>
          </a:prstGeom>
          <a:solidFill>
            <a:srgbClr val="003366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1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82" name="Freeform: Shape 75"/>
          <p:cNvSpPr/>
          <p:nvPr/>
        </p:nvSpPr>
        <p:spPr>
          <a:xfrm>
            <a:off x="4022442" y="1900369"/>
            <a:ext cx="939313" cy="167210"/>
          </a:xfrm>
          <a:prstGeom prst="rect">
            <a:avLst/>
          </a:prstGeom>
          <a:solidFill>
            <a:srgbClr val="66B2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1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83" name="Freeform: Shape 76"/>
          <p:cNvSpPr/>
          <p:nvPr/>
        </p:nvSpPr>
        <p:spPr>
          <a:xfrm>
            <a:off x="3787616" y="1900369"/>
            <a:ext cx="234831" cy="167210"/>
          </a:xfrm>
          <a:prstGeom prst="rect">
            <a:avLst/>
          </a:prstGeom>
          <a:solidFill>
            <a:srgbClr val="0066CC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1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84" name="Freeform: Shape 77"/>
          <p:cNvSpPr/>
          <p:nvPr/>
        </p:nvSpPr>
        <p:spPr>
          <a:xfrm>
            <a:off x="3752393" y="1900369"/>
            <a:ext cx="35226" cy="167210"/>
          </a:xfrm>
          <a:prstGeom prst="rect">
            <a:avLst/>
          </a:prstGeom>
          <a:solidFill>
            <a:srgbClr val="002255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1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85" name="Freeform: Shape 78"/>
          <p:cNvSpPr/>
          <p:nvPr/>
        </p:nvSpPr>
        <p:spPr>
          <a:xfrm>
            <a:off x="4562552" y="1661498"/>
            <a:ext cx="399211" cy="167210"/>
          </a:xfrm>
          <a:prstGeom prst="rect">
            <a:avLst/>
          </a:prstGeom>
          <a:solidFill>
            <a:srgbClr val="66B2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1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86" name="Freeform: Shape 79"/>
          <p:cNvSpPr/>
          <p:nvPr/>
        </p:nvSpPr>
        <p:spPr>
          <a:xfrm>
            <a:off x="4163345" y="1661498"/>
            <a:ext cx="399211" cy="167210"/>
          </a:xfrm>
          <a:prstGeom prst="rect">
            <a:avLst/>
          </a:prstGeom>
          <a:solidFill>
            <a:srgbClr val="0066CC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1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87" name="Freeform: Shape 80"/>
          <p:cNvSpPr/>
          <p:nvPr/>
        </p:nvSpPr>
        <p:spPr>
          <a:xfrm>
            <a:off x="3699554" y="1661498"/>
            <a:ext cx="463788" cy="167210"/>
          </a:xfrm>
          <a:prstGeom prst="rect">
            <a:avLst/>
          </a:prstGeom>
          <a:solidFill>
            <a:srgbClr val="003366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1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88" name="Freeform: Shape 81"/>
          <p:cNvSpPr/>
          <p:nvPr/>
        </p:nvSpPr>
        <p:spPr>
          <a:xfrm>
            <a:off x="3552785" y="1422625"/>
            <a:ext cx="1408978" cy="167210"/>
          </a:xfrm>
          <a:prstGeom prst="rect">
            <a:avLst/>
          </a:prstGeom>
          <a:solidFill>
            <a:srgbClr val="66B2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1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89" name="Freeform: Shape 82"/>
          <p:cNvSpPr/>
          <p:nvPr/>
        </p:nvSpPr>
        <p:spPr>
          <a:xfrm>
            <a:off x="2901138" y="1422625"/>
            <a:ext cx="651651" cy="167210"/>
          </a:xfrm>
          <a:prstGeom prst="rect">
            <a:avLst/>
          </a:prstGeom>
          <a:solidFill>
            <a:srgbClr val="0066CC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1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90" name="Freeform: Shape 83"/>
          <p:cNvSpPr/>
          <p:nvPr/>
        </p:nvSpPr>
        <p:spPr>
          <a:xfrm>
            <a:off x="2807210" y="1422625"/>
            <a:ext cx="93932" cy="167210"/>
          </a:xfrm>
          <a:prstGeom prst="rect">
            <a:avLst/>
          </a:prstGeom>
          <a:solidFill>
            <a:srgbClr val="003366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1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91" name="Freeform: Shape 84"/>
          <p:cNvSpPr/>
          <p:nvPr/>
        </p:nvSpPr>
        <p:spPr>
          <a:xfrm>
            <a:off x="2666306" y="1183754"/>
            <a:ext cx="2295458" cy="167210"/>
          </a:xfrm>
          <a:prstGeom prst="rect">
            <a:avLst/>
          </a:prstGeom>
          <a:solidFill>
            <a:srgbClr val="66B2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1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92" name="Freeform: Shape 85"/>
          <p:cNvSpPr/>
          <p:nvPr/>
        </p:nvSpPr>
        <p:spPr>
          <a:xfrm>
            <a:off x="1950080" y="1183754"/>
            <a:ext cx="716230" cy="167210"/>
          </a:xfrm>
          <a:prstGeom prst="rect">
            <a:avLst/>
          </a:prstGeom>
          <a:solidFill>
            <a:srgbClr val="0066CC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1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93" name="Freeform: Shape 86"/>
          <p:cNvSpPr/>
          <p:nvPr/>
        </p:nvSpPr>
        <p:spPr>
          <a:xfrm>
            <a:off x="1908985" y="1183754"/>
            <a:ext cx="41096" cy="167210"/>
          </a:xfrm>
          <a:prstGeom prst="rect">
            <a:avLst/>
          </a:prstGeom>
          <a:solidFill>
            <a:srgbClr val="003366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1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94" name="Freeform: Shape 87"/>
          <p:cNvSpPr/>
          <p:nvPr/>
        </p:nvSpPr>
        <p:spPr>
          <a:xfrm flipV="1">
            <a:off x="4961763" y="1107740"/>
            <a:ext cx="1" cy="2946821"/>
          </a:xfrm>
          <a:prstGeom prst="line">
            <a:avLst/>
          </a:prstGeom>
          <a:ln w="15475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>
              <a:defRPr>
                <a:latin typeface="Arial Narrow"/>
                <a:ea typeface="Arial Narrow"/>
                <a:cs typeface="Arial Narrow"/>
                <a:sym typeface="Arial Narrow"/>
              </a:defRPr>
            </a:pPr>
            <a:endParaRPr/>
          </a:p>
        </p:txBody>
      </p:sp>
      <p:sp>
        <p:nvSpPr>
          <p:cNvPr id="1695" name="Freeform: Shape 88"/>
          <p:cNvSpPr/>
          <p:nvPr/>
        </p:nvSpPr>
        <p:spPr>
          <a:xfrm>
            <a:off x="1256008" y="4054559"/>
            <a:ext cx="3705757" cy="1"/>
          </a:xfrm>
          <a:prstGeom prst="line">
            <a:avLst/>
          </a:prstGeom>
          <a:ln w="15475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>
              <a:defRPr>
                <a:latin typeface="Arial Narrow"/>
                <a:ea typeface="Arial Narrow"/>
                <a:cs typeface="Arial Narrow"/>
                <a:sym typeface="Arial Narrow"/>
              </a:defRPr>
            </a:pPr>
            <a:endParaRPr/>
          </a:p>
        </p:txBody>
      </p:sp>
      <p:sp>
        <p:nvSpPr>
          <p:cNvPr id="1696" name="Freeform: Shape 89"/>
          <p:cNvSpPr/>
          <p:nvPr/>
        </p:nvSpPr>
        <p:spPr>
          <a:xfrm flipV="1">
            <a:off x="4961763" y="1107740"/>
            <a:ext cx="1" cy="2946821"/>
          </a:xfrm>
          <a:prstGeom prst="line">
            <a:avLst/>
          </a:prstGeom>
          <a:ln w="15475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>
              <a:defRPr>
                <a:latin typeface="Arial Narrow"/>
                <a:ea typeface="Arial Narrow"/>
                <a:cs typeface="Arial Narrow"/>
                <a:sym typeface="Arial Narrow"/>
              </a:defRPr>
            </a:pPr>
            <a:endParaRPr/>
          </a:p>
        </p:txBody>
      </p:sp>
      <p:sp>
        <p:nvSpPr>
          <p:cNvPr id="1697" name="Freeform: Shape 90"/>
          <p:cNvSpPr/>
          <p:nvPr/>
        </p:nvSpPr>
        <p:spPr>
          <a:xfrm>
            <a:off x="1256008" y="4054559"/>
            <a:ext cx="3705757" cy="1"/>
          </a:xfrm>
          <a:prstGeom prst="line">
            <a:avLst/>
          </a:prstGeom>
          <a:ln w="15475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>
              <a:defRPr>
                <a:latin typeface="Arial Narrow"/>
                <a:ea typeface="Arial Narrow"/>
                <a:cs typeface="Arial Narrow"/>
                <a:sym typeface="Arial Narrow"/>
              </a:defRPr>
            </a:pPr>
            <a:endParaRPr/>
          </a:p>
        </p:txBody>
      </p:sp>
      <p:sp>
        <p:nvSpPr>
          <p:cNvPr id="1698" name="Freeform: Shape 91"/>
          <p:cNvSpPr/>
          <p:nvPr/>
        </p:nvSpPr>
        <p:spPr>
          <a:xfrm>
            <a:off x="1769801" y="4055090"/>
            <a:ext cx="1" cy="44290"/>
          </a:xfrm>
          <a:prstGeom prst="line">
            <a:avLst/>
          </a:prstGeom>
          <a:ln w="15475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>
              <a:defRPr>
                <a:latin typeface="Arial Narrow"/>
                <a:ea typeface="Arial Narrow"/>
                <a:cs typeface="Arial Narrow"/>
                <a:sym typeface="Arial Narrow"/>
              </a:defRPr>
            </a:pPr>
            <a:endParaRPr/>
          </a:p>
        </p:txBody>
      </p:sp>
      <p:sp>
        <p:nvSpPr>
          <p:cNvPr id="1699" name="Freeform: Shape 92"/>
          <p:cNvSpPr/>
          <p:nvPr/>
        </p:nvSpPr>
        <p:spPr>
          <a:xfrm>
            <a:off x="2822469" y="4054559"/>
            <a:ext cx="1" cy="44290"/>
          </a:xfrm>
          <a:prstGeom prst="line">
            <a:avLst/>
          </a:prstGeom>
          <a:ln w="15475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>
              <a:defRPr>
                <a:latin typeface="Arial Narrow"/>
                <a:ea typeface="Arial Narrow"/>
                <a:cs typeface="Arial Narrow"/>
                <a:sym typeface="Arial Narrow"/>
              </a:defRPr>
            </a:pPr>
            <a:endParaRPr/>
          </a:p>
        </p:txBody>
      </p:sp>
      <p:sp>
        <p:nvSpPr>
          <p:cNvPr id="1700" name="Freeform: Shape 93"/>
          <p:cNvSpPr/>
          <p:nvPr/>
        </p:nvSpPr>
        <p:spPr>
          <a:xfrm>
            <a:off x="3892115" y="4054559"/>
            <a:ext cx="1" cy="44290"/>
          </a:xfrm>
          <a:prstGeom prst="line">
            <a:avLst/>
          </a:prstGeom>
          <a:ln w="15475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>
              <a:defRPr>
                <a:latin typeface="Arial Narrow"/>
                <a:ea typeface="Arial Narrow"/>
                <a:cs typeface="Arial Narrow"/>
                <a:sym typeface="Arial Narrow"/>
              </a:defRPr>
            </a:pPr>
            <a:endParaRPr/>
          </a:p>
        </p:txBody>
      </p:sp>
      <p:grpSp>
        <p:nvGrpSpPr>
          <p:cNvPr id="1703" name="Group 157"/>
          <p:cNvGrpSpPr/>
          <p:nvPr/>
        </p:nvGrpSpPr>
        <p:grpSpPr>
          <a:xfrm>
            <a:off x="7063867" y="2239391"/>
            <a:ext cx="1117124" cy="147831"/>
            <a:chOff x="0" y="0"/>
            <a:chExt cx="1117123" cy="147829"/>
          </a:xfrm>
        </p:grpSpPr>
        <p:sp>
          <p:nvSpPr>
            <p:cNvPr id="1701" name="Freeform: Shape 11"/>
            <p:cNvSpPr/>
            <p:nvPr/>
          </p:nvSpPr>
          <p:spPr>
            <a:xfrm>
              <a:off x="0" y="42635"/>
              <a:ext cx="537304" cy="88466"/>
            </a:xfrm>
            <a:prstGeom prst="rect">
              <a:avLst/>
            </a:prstGeom>
            <a:solidFill>
              <a:srgbClr val="66B2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1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702" name="TextBox 90"/>
            <p:cNvSpPr txBox="1"/>
            <p:nvPr/>
          </p:nvSpPr>
          <p:spPr>
            <a:xfrm>
              <a:off x="584164" y="0"/>
              <a:ext cx="532960" cy="1478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1100" b="1">
                  <a:solidFill>
                    <a:srgbClr val="03416B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Grade 1</a:t>
              </a:r>
            </a:p>
          </p:txBody>
        </p:sp>
      </p:grpSp>
      <p:grpSp>
        <p:nvGrpSpPr>
          <p:cNvPr id="1706" name="Group 158"/>
          <p:cNvGrpSpPr/>
          <p:nvPr/>
        </p:nvGrpSpPr>
        <p:grpSpPr>
          <a:xfrm>
            <a:off x="7063867" y="2446155"/>
            <a:ext cx="1117124" cy="147831"/>
            <a:chOff x="0" y="0"/>
            <a:chExt cx="1117123" cy="147829"/>
          </a:xfrm>
        </p:grpSpPr>
        <p:sp>
          <p:nvSpPr>
            <p:cNvPr id="1704" name="Freeform: Shape 9"/>
            <p:cNvSpPr/>
            <p:nvPr/>
          </p:nvSpPr>
          <p:spPr>
            <a:xfrm>
              <a:off x="0" y="42635"/>
              <a:ext cx="537304" cy="88466"/>
            </a:xfrm>
            <a:prstGeom prst="rect">
              <a:avLst/>
            </a:prstGeom>
            <a:solidFill>
              <a:srgbClr val="0066C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1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705" name="TextBox 91"/>
            <p:cNvSpPr txBox="1"/>
            <p:nvPr/>
          </p:nvSpPr>
          <p:spPr>
            <a:xfrm>
              <a:off x="584164" y="0"/>
              <a:ext cx="532960" cy="1478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1100" b="1">
                  <a:solidFill>
                    <a:srgbClr val="03416B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Grade 2</a:t>
              </a:r>
            </a:p>
          </p:txBody>
        </p:sp>
      </p:grpSp>
      <p:grpSp>
        <p:nvGrpSpPr>
          <p:cNvPr id="1709" name="Group 159"/>
          <p:cNvGrpSpPr/>
          <p:nvPr/>
        </p:nvGrpSpPr>
        <p:grpSpPr>
          <a:xfrm>
            <a:off x="7063867" y="2652920"/>
            <a:ext cx="1232609" cy="147830"/>
            <a:chOff x="0" y="0"/>
            <a:chExt cx="1232608" cy="147829"/>
          </a:xfrm>
        </p:grpSpPr>
        <p:sp>
          <p:nvSpPr>
            <p:cNvPr id="1707" name="Freeform: Shape 7"/>
            <p:cNvSpPr/>
            <p:nvPr/>
          </p:nvSpPr>
          <p:spPr>
            <a:xfrm>
              <a:off x="0" y="42635"/>
              <a:ext cx="537304" cy="88466"/>
            </a:xfrm>
            <a:prstGeom prst="rect">
              <a:avLst/>
            </a:prstGeom>
            <a:solidFill>
              <a:srgbClr val="00336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1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708" name="TextBox 92"/>
            <p:cNvSpPr txBox="1"/>
            <p:nvPr/>
          </p:nvSpPr>
          <p:spPr>
            <a:xfrm>
              <a:off x="584164" y="0"/>
              <a:ext cx="648445" cy="1478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1100" b="1">
                  <a:solidFill>
                    <a:srgbClr val="03416B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Grade ≥ 3</a:t>
              </a:r>
            </a:p>
          </p:txBody>
        </p:sp>
      </p:grpSp>
      <p:sp>
        <p:nvSpPr>
          <p:cNvPr id="1710" name="TextBox 93"/>
          <p:cNvSpPr txBox="1"/>
          <p:nvPr/>
        </p:nvSpPr>
        <p:spPr>
          <a:xfrm>
            <a:off x="2914123" y="903206"/>
            <a:ext cx="722373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 b="1">
                <a:solidFill>
                  <a:srgbClr val="03416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Olaparib</a:t>
            </a:r>
          </a:p>
        </p:txBody>
      </p:sp>
      <p:sp>
        <p:nvSpPr>
          <p:cNvPr id="1711" name="TextBox 94"/>
          <p:cNvSpPr txBox="1"/>
          <p:nvPr/>
        </p:nvSpPr>
        <p:spPr>
          <a:xfrm>
            <a:off x="5769503" y="903206"/>
            <a:ext cx="688589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 b="1">
                <a:solidFill>
                  <a:srgbClr val="03416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Placebo</a:t>
            </a:r>
          </a:p>
        </p:txBody>
      </p:sp>
      <p:grpSp>
        <p:nvGrpSpPr>
          <p:cNvPr id="1715" name="Group 95"/>
          <p:cNvGrpSpPr/>
          <p:nvPr/>
        </p:nvGrpSpPr>
        <p:grpSpPr>
          <a:xfrm>
            <a:off x="471320" y="1134342"/>
            <a:ext cx="6310520" cy="239271"/>
            <a:chOff x="0" y="0"/>
            <a:chExt cx="6310518" cy="239269"/>
          </a:xfrm>
        </p:grpSpPr>
        <p:sp>
          <p:nvSpPr>
            <p:cNvPr id="1712" name="TextBox 150"/>
            <p:cNvSpPr txBox="1"/>
            <p:nvPr/>
          </p:nvSpPr>
          <p:spPr>
            <a:xfrm>
              <a:off x="0" y="0"/>
              <a:ext cx="601140" cy="2392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100" b="1">
                  <a:solidFill>
                    <a:srgbClr val="03416B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Nausea</a:t>
              </a:r>
            </a:p>
          </p:txBody>
        </p:sp>
        <p:sp>
          <p:nvSpPr>
            <p:cNvPr id="1713" name="TextBox 151"/>
            <p:cNvSpPr txBox="1"/>
            <p:nvPr/>
          </p:nvSpPr>
          <p:spPr>
            <a:xfrm>
              <a:off x="921805" y="0"/>
              <a:ext cx="383746" cy="2392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100">
                  <a:solidFill>
                    <a:srgbClr val="03416B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57%</a:t>
              </a:r>
            </a:p>
          </p:txBody>
        </p:sp>
        <p:sp>
          <p:nvSpPr>
            <p:cNvPr id="1714" name="TextBox 152"/>
            <p:cNvSpPr txBox="1"/>
            <p:nvPr/>
          </p:nvSpPr>
          <p:spPr>
            <a:xfrm>
              <a:off x="5926773" y="0"/>
              <a:ext cx="383746" cy="2392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100">
                  <a:solidFill>
                    <a:srgbClr val="03416B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24%</a:t>
              </a:r>
            </a:p>
          </p:txBody>
        </p:sp>
      </p:grpSp>
      <p:grpSp>
        <p:nvGrpSpPr>
          <p:cNvPr id="1719" name="Group 96"/>
          <p:cNvGrpSpPr/>
          <p:nvPr/>
        </p:nvGrpSpPr>
        <p:grpSpPr>
          <a:xfrm>
            <a:off x="471320" y="1378798"/>
            <a:ext cx="6525502" cy="239273"/>
            <a:chOff x="0" y="0"/>
            <a:chExt cx="6525499" cy="239272"/>
          </a:xfrm>
        </p:grpSpPr>
        <p:sp>
          <p:nvSpPr>
            <p:cNvPr id="1716" name="TextBox 147"/>
            <p:cNvSpPr txBox="1"/>
            <p:nvPr/>
          </p:nvSpPr>
          <p:spPr>
            <a:xfrm>
              <a:off x="0" y="0"/>
              <a:ext cx="600867" cy="2392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100" b="1">
                  <a:solidFill>
                    <a:srgbClr val="03416B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Fatigue</a:t>
              </a:r>
            </a:p>
          </p:txBody>
        </p:sp>
        <p:sp>
          <p:nvSpPr>
            <p:cNvPr id="1717" name="TextBox 148"/>
            <p:cNvSpPr txBox="1"/>
            <p:nvPr/>
          </p:nvSpPr>
          <p:spPr>
            <a:xfrm>
              <a:off x="1763536" y="1"/>
              <a:ext cx="383746" cy="2392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100">
                  <a:solidFill>
                    <a:srgbClr val="03416B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40%</a:t>
              </a:r>
            </a:p>
          </p:txBody>
        </p:sp>
        <p:sp>
          <p:nvSpPr>
            <p:cNvPr id="1718" name="TextBox 149"/>
            <p:cNvSpPr txBox="1"/>
            <p:nvPr/>
          </p:nvSpPr>
          <p:spPr>
            <a:xfrm>
              <a:off x="6141755" y="2"/>
              <a:ext cx="383745" cy="2392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100">
                  <a:solidFill>
                    <a:srgbClr val="03416B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27%</a:t>
              </a:r>
            </a:p>
          </p:txBody>
        </p:sp>
      </p:grpSp>
      <p:grpSp>
        <p:nvGrpSpPr>
          <p:cNvPr id="1723" name="Group 97"/>
          <p:cNvGrpSpPr/>
          <p:nvPr/>
        </p:nvGrpSpPr>
        <p:grpSpPr>
          <a:xfrm>
            <a:off x="484734" y="1618370"/>
            <a:ext cx="5163043" cy="239272"/>
            <a:chOff x="0" y="0"/>
            <a:chExt cx="5163041" cy="239271"/>
          </a:xfrm>
        </p:grpSpPr>
        <p:sp>
          <p:nvSpPr>
            <p:cNvPr id="1720" name="TextBox 144"/>
            <p:cNvSpPr txBox="1"/>
            <p:nvPr/>
          </p:nvSpPr>
          <p:spPr>
            <a:xfrm>
              <a:off x="0" y="0"/>
              <a:ext cx="686474" cy="2392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100" b="1">
                  <a:solidFill>
                    <a:srgbClr val="03416B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Anaemia</a:t>
              </a:r>
            </a:p>
          </p:txBody>
        </p:sp>
        <p:sp>
          <p:nvSpPr>
            <p:cNvPr id="1721" name="TextBox 145"/>
            <p:cNvSpPr txBox="1"/>
            <p:nvPr/>
          </p:nvSpPr>
          <p:spPr>
            <a:xfrm>
              <a:off x="2663906" y="0"/>
              <a:ext cx="383745" cy="2392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100">
                  <a:solidFill>
                    <a:srgbClr val="03416B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24%</a:t>
              </a:r>
            </a:p>
          </p:txBody>
        </p:sp>
        <p:sp>
          <p:nvSpPr>
            <p:cNvPr id="1722" name="TextBox 146"/>
            <p:cNvSpPr txBox="1"/>
            <p:nvPr/>
          </p:nvSpPr>
          <p:spPr>
            <a:xfrm>
              <a:off x="4856991" y="1"/>
              <a:ext cx="306051" cy="2392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100">
                  <a:solidFill>
                    <a:srgbClr val="03416B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4%</a:t>
              </a:r>
            </a:p>
          </p:txBody>
        </p:sp>
      </p:grpSp>
      <p:grpSp>
        <p:nvGrpSpPr>
          <p:cNvPr id="1727" name="Group 98"/>
          <p:cNvGrpSpPr/>
          <p:nvPr/>
        </p:nvGrpSpPr>
        <p:grpSpPr>
          <a:xfrm>
            <a:off x="475996" y="1853047"/>
            <a:ext cx="5386317" cy="239273"/>
            <a:chOff x="0" y="0"/>
            <a:chExt cx="5386315" cy="239271"/>
          </a:xfrm>
        </p:grpSpPr>
        <p:sp>
          <p:nvSpPr>
            <p:cNvPr id="1724" name="TextBox 141"/>
            <p:cNvSpPr txBox="1"/>
            <p:nvPr/>
          </p:nvSpPr>
          <p:spPr>
            <a:xfrm>
              <a:off x="0" y="1"/>
              <a:ext cx="691317" cy="2392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100" b="1">
                  <a:solidFill>
                    <a:srgbClr val="03416B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Vomiting</a:t>
              </a:r>
            </a:p>
          </p:txBody>
        </p:sp>
        <p:sp>
          <p:nvSpPr>
            <p:cNvPr id="1725" name="TextBox 142"/>
            <p:cNvSpPr txBox="1"/>
            <p:nvPr/>
          </p:nvSpPr>
          <p:spPr>
            <a:xfrm>
              <a:off x="2736205" y="0"/>
              <a:ext cx="383746" cy="2392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100">
                  <a:solidFill>
                    <a:srgbClr val="03416B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23%</a:t>
              </a:r>
            </a:p>
          </p:txBody>
        </p:sp>
        <p:sp>
          <p:nvSpPr>
            <p:cNvPr id="1726" name="TextBox 143"/>
            <p:cNvSpPr txBox="1"/>
            <p:nvPr/>
          </p:nvSpPr>
          <p:spPr>
            <a:xfrm>
              <a:off x="5080265" y="0"/>
              <a:ext cx="306051" cy="2392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100">
                  <a:solidFill>
                    <a:srgbClr val="03416B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8%</a:t>
              </a:r>
            </a:p>
          </p:txBody>
        </p:sp>
      </p:grpSp>
      <p:grpSp>
        <p:nvGrpSpPr>
          <p:cNvPr id="1731" name="Group 99"/>
          <p:cNvGrpSpPr/>
          <p:nvPr/>
        </p:nvGrpSpPr>
        <p:grpSpPr>
          <a:xfrm>
            <a:off x="477556" y="2087721"/>
            <a:ext cx="5947152" cy="239277"/>
            <a:chOff x="0" y="0"/>
            <a:chExt cx="5947151" cy="239276"/>
          </a:xfrm>
        </p:grpSpPr>
        <p:sp>
          <p:nvSpPr>
            <p:cNvPr id="1728" name="TextBox 138"/>
            <p:cNvSpPr txBox="1"/>
            <p:nvPr/>
          </p:nvSpPr>
          <p:spPr>
            <a:xfrm>
              <a:off x="0" y="6"/>
              <a:ext cx="764168" cy="2392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100" b="1">
                  <a:solidFill>
                    <a:srgbClr val="03416B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Headache</a:t>
              </a:r>
            </a:p>
          </p:txBody>
        </p:sp>
        <p:sp>
          <p:nvSpPr>
            <p:cNvPr id="1729" name="TextBox 139"/>
            <p:cNvSpPr txBox="1"/>
            <p:nvPr/>
          </p:nvSpPr>
          <p:spPr>
            <a:xfrm>
              <a:off x="2877676" y="2"/>
              <a:ext cx="383746" cy="2392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100">
                  <a:solidFill>
                    <a:srgbClr val="03416B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20%</a:t>
              </a:r>
            </a:p>
          </p:txBody>
        </p:sp>
        <p:sp>
          <p:nvSpPr>
            <p:cNvPr id="1730" name="TextBox 140"/>
            <p:cNvSpPr txBox="1"/>
            <p:nvPr/>
          </p:nvSpPr>
          <p:spPr>
            <a:xfrm>
              <a:off x="5563406" y="0"/>
              <a:ext cx="383746" cy="2392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100">
                  <a:solidFill>
                    <a:srgbClr val="03416B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17%</a:t>
              </a:r>
            </a:p>
          </p:txBody>
        </p:sp>
      </p:grpSp>
      <p:grpSp>
        <p:nvGrpSpPr>
          <p:cNvPr id="1735" name="Group 100"/>
          <p:cNvGrpSpPr/>
          <p:nvPr/>
        </p:nvGrpSpPr>
        <p:grpSpPr>
          <a:xfrm>
            <a:off x="479303" y="2332181"/>
            <a:ext cx="5762655" cy="239284"/>
            <a:chOff x="0" y="0"/>
            <a:chExt cx="5762653" cy="239283"/>
          </a:xfrm>
        </p:grpSpPr>
        <p:sp>
          <p:nvSpPr>
            <p:cNvPr id="1732" name="TextBox 135"/>
            <p:cNvSpPr txBox="1"/>
            <p:nvPr/>
          </p:nvSpPr>
          <p:spPr>
            <a:xfrm>
              <a:off x="0" y="3"/>
              <a:ext cx="756324" cy="2392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100" b="1">
                  <a:solidFill>
                    <a:srgbClr val="03416B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Diarrhoea</a:t>
              </a:r>
            </a:p>
          </p:txBody>
        </p:sp>
        <p:sp>
          <p:nvSpPr>
            <p:cNvPr id="1733" name="TextBox 136"/>
            <p:cNvSpPr txBox="1"/>
            <p:nvPr/>
          </p:nvSpPr>
          <p:spPr>
            <a:xfrm>
              <a:off x="3011015" y="0"/>
              <a:ext cx="383746" cy="2392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100">
                  <a:solidFill>
                    <a:srgbClr val="03416B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18%</a:t>
              </a:r>
            </a:p>
          </p:txBody>
        </p:sp>
        <p:sp>
          <p:nvSpPr>
            <p:cNvPr id="1734" name="TextBox 137"/>
            <p:cNvSpPr txBox="1"/>
            <p:nvPr/>
          </p:nvSpPr>
          <p:spPr>
            <a:xfrm>
              <a:off x="5378908" y="13"/>
              <a:ext cx="383746" cy="2392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100">
                  <a:solidFill>
                    <a:srgbClr val="03416B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14%</a:t>
              </a:r>
            </a:p>
          </p:txBody>
        </p:sp>
      </p:grpSp>
      <p:grpSp>
        <p:nvGrpSpPr>
          <p:cNvPr id="1739" name="Group 101"/>
          <p:cNvGrpSpPr/>
          <p:nvPr/>
        </p:nvGrpSpPr>
        <p:grpSpPr>
          <a:xfrm>
            <a:off x="475169" y="2566859"/>
            <a:ext cx="5291797" cy="239276"/>
            <a:chOff x="0" y="0"/>
            <a:chExt cx="5291795" cy="239274"/>
          </a:xfrm>
        </p:grpSpPr>
        <p:sp>
          <p:nvSpPr>
            <p:cNvPr id="1736" name="TextBox 132"/>
            <p:cNvSpPr txBox="1"/>
            <p:nvPr/>
          </p:nvSpPr>
          <p:spPr>
            <a:xfrm>
              <a:off x="0" y="0"/>
              <a:ext cx="996843" cy="2392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100" b="1">
                  <a:solidFill>
                    <a:srgbClr val="03416B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Neutropaenia</a:t>
              </a:r>
            </a:p>
          </p:txBody>
        </p:sp>
        <p:sp>
          <p:nvSpPr>
            <p:cNvPr id="1737" name="TextBox 133"/>
            <p:cNvSpPr txBox="1"/>
            <p:nvPr/>
          </p:nvSpPr>
          <p:spPr>
            <a:xfrm>
              <a:off x="3070767" y="3"/>
              <a:ext cx="383745" cy="2392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100">
                  <a:solidFill>
                    <a:srgbClr val="03416B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16%</a:t>
              </a:r>
            </a:p>
          </p:txBody>
        </p:sp>
        <p:sp>
          <p:nvSpPr>
            <p:cNvPr id="1738" name="TextBox 134"/>
            <p:cNvSpPr txBox="1"/>
            <p:nvPr/>
          </p:nvSpPr>
          <p:spPr>
            <a:xfrm>
              <a:off x="4985745" y="4"/>
              <a:ext cx="306051" cy="2392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100">
                  <a:solidFill>
                    <a:srgbClr val="03416B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7%</a:t>
              </a:r>
            </a:p>
          </p:txBody>
        </p:sp>
      </p:grpSp>
      <p:grpSp>
        <p:nvGrpSpPr>
          <p:cNvPr id="1743" name="Group 102"/>
          <p:cNvGrpSpPr/>
          <p:nvPr/>
        </p:nvGrpSpPr>
        <p:grpSpPr>
          <a:xfrm>
            <a:off x="473138" y="2811329"/>
            <a:ext cx="5262043" cy="239275"/>
            <a:chOff x="0" y="0"/>
            <a:chExt cx="5262041" cy="239273"/>
          </a:xfrm>
        </p:grpSpPr>
        <p:sp>
          <p:nvSpPr>
            <p:cNvPr id="1740" name="TextBox 129"/>
            <p:cNvSpPr txBox="1"/>
            <p:nvPr/>
          </p:nvSpPr>
          <p:spPr>
            <a:xfrm>
              <a:off x="0" y="0"/>
              <a:ext cx="958098" cy="2392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100" b="1">
                  <a:solidFill>
                    <a:srgbClr val="03416B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Leukopaenia</a:t>
              </a:r>
            </a:p>
          </p:txBody>
        </p:sp>
        <p:sp>
          <p:nvSpPr>
            <p:cNvPr id="1741" name="TextBox 130"/>
            <p:cNvSpPr txBox="1"/>
            <p:nvPr/>
          </p:nvSpPr>
          <p:spPr>
            <a:xfrm>
              <a:off x="3120472" y="0"/>
              <a:ext cx="383746" cy="2392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100">
                  <a:solidFill>
                    <a:srgbClr val="03416B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16%</a:t>
              </a:r>
            </a:p>
          </p:txBody>
        </p:sp>
        <p:sp>
          <p:nvSpPr>
            <p:cNvPr id="1742" name="TextBox 131"/>
            <p:cNvSpPr txBox="1"/>
            <p:nvPr/>
          </p:nvSpPr>
          <p:spPr>
            <a:xfrm>
              <a:off x="4955991" y="3"/>
              <a:ext cx="306051" cy="2392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100">
                  <a:solidFill>
                    <a:srgbClr val="03416B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6%</a:t>
              </a:r>
            </a:p>
          </p:txBody>
        </p:sp>
      </p:grpSp>
      <p:grpSp>
        <p:nvGrpSpPr>
          <p:cNvPr id="1747" name="Group 103"/>
          <p:cNvGrpSpPr/>
          <p:nvPr/>
        </p:nvGrpSpPr>
        <p:grpSpPr>
          <a:xfrm>
            <a:off x="477460" y="3050898"/>
            <a:ext cx="5273609" cy="239272"/>
            <a:chOff x="0" y="0"/>
            <a:chExt cx="5273607" cy="239271"/>
          </a:xfrm>
        </p:grpSpPr>
        <p:sp>
          <p:nvSpPr>
            <p:cNvPr id="1744" name="TextBox 126"/>
            <p:cNvSpPr txBox="1"/>
            <p:nvPr/>
          </p:nvSpPr>
          <p:spPr>
            <a:xfrm>
              <a:off x="0" y="1"/>
              <a:ext cx="1385315" cy="2392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100" b="1">
                  <a:solidFill>
                    <a:srgbClr val="03416B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Decreased appetite</a:t>
              </a:r>
            </a:p>
          </p:txBody>
        </p:sp>
        <p:sp>
          <p:nvSpPr>
            <p:cNvPr id="1745" name="TextBox 127"/>
            <p:cNvSpPr txBox="1"/>
            <p:nvPr/>
          </p:nvSpPr>
          <p:spPr>
            <a:xfrm>
              <a:off x="3259180" y="0"/>
              <a:ext cx="383746" cy="2392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100">
                  <a:solidFill>
                    <a:srgbClr val="03416B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13%</a:t>
              </a:r>
            </a:p>
          </p:txBody>
        </p:sp>
        <p:sp>
          <p:nvSpPr>
            <p:cNvPr id="1746" name="TextBox 128"/>
            <p:cNvSpPr txBox="1"/>
            <p:nvPr/>
          </p:nvSpPr>
          <p:spPr>
            <a:xfrm>
              <a:off x="4967557" y="0"/>
              <a:ext cx="306051" cy="2392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100">
                  <a:solidFill>
                    <a:srgbClr val="03416B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6%</a:t>
              </a:r>
            </a:p>
          </p:txBody>
        </p:sp>
      </p:grpSp>
      <p:grpSp>
        <p:nvGrpSpPr>
          <p:cNvPr id="1751" name="Group 104"/>
          <p:cNvGrpSpPr/>
          <p:nvPr/>
        </p:nvGrpSpPr>
        <p:grpSpPr>
          <a:xfrm>
            <a:off x="482703" y="3287502"/>
            <a:ext cx="5196851" cy="239274"/>
            <a:chOff x="0" y="0"/>
            <a:chExt cx="5196849" cy="239273"/>
          </a:xfrm>
        </p:grpSpPr>
        <p:sp>
          <p:nvSpPr>
            <p:cNvPr id="1748" name="TextBox 123"/>
            <p:cNvSpPr txBox="1"/>
            <p:nvPr/>
          </p:nvSpPr>
          <p:spPr>
            <a:xfrm>
              <a:off x="0" y="3"/>
              <a:ext cx="802982" cy="2392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100" b="1">
                  <a:solidFill>
                    <a:srgbClr val="03416B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Dysgeusia</a:t>
              </a:r>
            </a:p>
          </p:txBody>
        </p:sp>
        <p:sp>
          <p:nvSpPr>
            <p:cNvPr id="1749" name="TextBox 124"/>
            <p:cNvSpPr txBox="1"/>
            <p:nvPr/>
          </p:nvSpPr>
          <p:spPr>
            <a:xfrm>
              <a:off x="3309555" y="1"/>
              <a:ext cx="383745" cy="2392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100">
                  <a:solidFill>
                    <a:srgbClr val="03416B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12%</a:t>
              </a:r>
            </a:p>
          </p:txBody>
        </p:sp>
        <p:sp>
          <p:nvSpPr>
            <p:cNvPr id="1750" name="TextBox 125"/>
            <p:cNvSpPr txBox="1"/>
            <p:nvPr/>
          </p:nvSpPr>
          <p:spPr>
            <a:xfrm>
              <a:off x="4890799" y="0"/>
              <a:ext cx="306051" cy="2392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100">
                  <a:solidFill>
                    <a:srgbClr val="03416B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4%</a:t>
              </a:r>
            </a:p>
          </p:txBody>
        </p:sp>
      </p:grpSp>
      <p:grpSp>
        <p:nvGrpSpPr>
          <p:cNvPr id="1755" name="Group 105"/>
          <p:cNvGrpSpPr/>
          <p:nvPr/>
        </p:nvGrpSpPr>
        <p:grpSpPr>
          <a:xfrm>
            <a:off x="468722" y="3522178"/>
            <a:ext cx="5353863" cy="239274"/>
            <a:chOff x="0" y="0"/>
            <a:chExt cx="5353861" cy="239273"/>
          </a:xfrm>
        </p:grpSpPr>
        <p:sp>
          <p:nvSpPr>
            <p:cNvPr id="1752" name="TextBox 120"/>
            <p:cNvSpPr txBox="1"/>
            <p:nvPr/>
          </p:nvSpPr>
          <p:spPr>
            <a:xfrm>
              <a:off x="0" y="0"/>
              <a:ext cx="740771" cy="2392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100" b="1">
                  <a:solidFill>
                    <a:srgbClr val="03416B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Dizziness</a:t>
              </a:r>
            </a:p>
          </p:txBody>
        </p:sp>
        <p:sp>
          <p:nvSpPr>
            <p:cNvPr id="1753" name="TextBox 121"/>
            <p:cNvSpPr txBox="1"/>
            <p:nvPr/>
          </p:nvSpPr>
          <p:spPr>
            <a:xfrm>
              <a:off x="3355323" y="3"/>
              <a:ext cx="373377" cy="2392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100">
                  <a:solidFill>
                    <a:srgbClr val="03416B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11%</a:t>
              </a:r>
            </a:p>
          </p:txBody>
        </p:sp>
        <p:sp>
          <p:nvSpPr>
            <p:cNvPr id="1754" name="TextBox 122"/>
            <p:cNvSpPr txBox="1"/>
            <p:nvPr/>
          </p:nvSpPr>
          <p:spPr>
            <a:xfrm>
              <a:off x="5047810" y="3"/>
              <a:ext cx="306052" cy="2392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100">
                  <a:solidFill>
                    <a:srgbClr val="03416B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7%</a:t>
              </a:r>
            </a:p>
          </p:txBody>
        </p:sp>
      </p:grpSp>
      <p:grpSp>
        <p:nvGrpSpPr>
          <p:cNvPr id="1759" name="Group 106"/>
          <p:cNvGrpSpPr/>
          <p:nvPr/>
        </p:nvGrpSpPr>
        <p:grpSpPr>
          <a:xfrm>
            <a:off x="474509" y="3761751"/>
            <a:ext cx="5703877" cy="239276"/>
            <a:chOff x="0" y="0"/>
            <a:chExt cx="5703875" cy="239275"/>
          </a:xfrm>
        </p:grpSpPr>
        <p:sp>
          <p:nvSpPr>
            <p:cNvPr id="1756" name="TextBox 117"/>
            <p:cNvSpPr txBox="1"/>
            <p:nvPr/>
          </p:nvSpPr>
          <p:spPr>
            <a:xfrm>
              <a:off x="0" y="5"/>
              <a:ext cx="763964" cy="2392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100" b="1">
                  <a:solidFill>
                    <a:srgbClr val="03416B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Arthralgia</a:t>
              </a:r>
            </a:p>
          </p:txBody>
        </p:sp>
        <p:sp>
          <p:nvSpPr>
            <p:cNvPr id="1757" name="TextBox 118"/>
            <p:cNvSpPr txBox="1"/>
            <p:nvPr/>
          </p:nvSpPr>
          <p:spPr>
            <a:xfrm>
              <a:off x="3413105" y="0"/>
              <a:ext cx="383746" cy="2392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100">
                  <a:solidFill>
                    <a:srgbClr val="03416B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10%</a:t>
              </a:r>
            </a:p>
          </p:txBody>
        </p:sp>
        <p:sp>
          <p:nvSpPr>
            <p:cNvPr id="1758" name="TextBox 119"/>
            <p:cNvSpPr txBox="1"/>
            <p:nvPr/>
          </p:nvSpPr>
          <p:spPr>
            <a:xfrm>
              <a:off x="5320131" y="3"/>
              <a:ext cx="383745" cy="2392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100">
                  <a:solidFill>
                    <a:srgbClr val="03416B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13%</a:t>
              </a:r>
            </a:p>
          </p:txBody>
        </p:sp>
      </p:grpSp>
      <p:sp>
        <p:nvSpPr>
          <p:cNvPr id="1760" name="TextBox 107"/>
          <p:cNvSpPr txBox="1"/>
          <p:nvPr/>
        </p:nvSpPr>
        <p:spPr>
          <a:xfrm>
            <a:off x="4979128" y="4061202"/>
            <a:ext cx="181836" cy="239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100">
                <a:solidFill>
                  <a:srgbClr val="03416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0</a:t>
            </a:r>
          </a:p>
        </p:txBody>
      </p:sp>
      <p:sp>
        <p:nvSpPr>
          <p:cNvPr id="1761" name="TextBox 108"/>
          <p:cNvSpPr txBox="1"/>
          <p:nvPr/>
        </p:nvSpPr>
        <p:spPr>
          <a:xfrm>
            <a:off x="6037080" y="4065470"/>
            <a:ext cx="259530" cy="239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100">
                <a:solidFill>
                  <a:srgbClr val="03416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20</a:t>
            </a:r>
          </a:p>
        </p:txBody>
      </p:sp>
      <p:sp>
        <p:nvSpPr>
          <p:cNvPr id="1762" name="TextBox 109"/>
          <p:cNvSpPr txBox="1"/>
          <p:nvPr/>
        </p:nvSpPr>
        <p:spPr>
          <a:xfrm>
            <a:off x="3764829" y="4066402"/>
            <a:ext cx="259530" cy="239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100">
                <a:solidFill>
                  <a:srgbClr val="03416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20</a:t>
            </a:r>
          </a:p>
        </p:txBody>
      </p:sp>
      <p:sp>
        <p:nvSpPr>
          <p:cNvPr id="1763" name="TextBox 110"/>
          <p:cNvSpPr txBox="1"/>
          <p:nvPr/>
        </p:nvSpPr>
        <p:spPr>
          <a:xfrm>
            <a:off x="2693696" y="4065470"/>
            <a:ext cx="259530" cy="239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100">
                <a:solidFill>
                  <a:srgbClr val="03416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40</a:t>
            </a:r>
          </a:p>
        </p:txBody>
      </p:sp>
      <p:sp>
        <p:nvSpPr>
          <p:cNvPr id="1764" name="TextBox 111"/>
          <p:cNvSpPr txBox="1"/>
          <p:nvPr/>
        </p:nvSpPr>
        <p:spPr>
          <a:xfrm>
            <a:off x="7131877" y="4067028"/>
            <a:ext cx="259530" cy="2392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100">
                <a:solidFill>
                  <a:srgbClr val="03416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40</a:t>
            </a:r>
          </a:p>
        </p:txBody>
      </p:sp>
      <p:sp>
        <p:nvSpPr>
          <p:cNvPr id="1765" name="TextBox 112"/>
          <p:cNvSpPr txBox="1"/>
          <p:nvPr/>
        </p:nvSpPr>
        <p:spPr>
          <a:xfrm>
            <a:off x="8226675" y="4070048"/>
            <a:ext cx="259530" cy="239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100">
                <a:solidFill>
                  <a:srgbClr val="03416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60</a:t>
            </a:r>
          </a:p>
        </p:txBody>
      </p:sp>
      <p:sp>
        <p:nvSpPr>
          <p:cNvPr id="1766" name="TextBox 113"/>
          <p:cNvSpPr txBox="1"/>
          <p:nvPr/>
        </p:nvSpPr>
        <p:spPr>
          <a:xfrm>
            <a:off x="1638976" y="4061516"/>
            <a:ext cx="259530" cy="2392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100">
                <a:solidFill>
                  <a:srgbClr val="03416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60</a:t>
            </a:r>
          </a:p>
        </p:txBody>
      </p:sp>
      <p:sp>
        <p:nvSpPr>
          <p:cNvPr id="1767" name="Freeform: Shape 147"/>
          <p:cNvSpPr/>
          <p:nvPr/>
        </p:nvSpPr>
        <p:spPr>
          <a:xfrm>
            <a:off x="7067466" y="2901690"/>
            <a:ext cx="965542" cy="185878"/>
          </a:xfrm>
          <a:prstGeom prst="rect">
            <a:avLst/>
          </a:prstGeom>
          <a:solidFill>
            <a:srgbClr val="003366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1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1773" name="Group 3"/>
          <p:cNvGrpSpPr/>
          <p:nvPr/>
        </p:nvGrpSpPr>
        <p:grpSpPr>
          <a:xfrm>
            <a:off x="2815595" y="1364380"/>
            <a:ext cx="5035511" cy="1741883"/>
            <a:chOff x="0" y="0"/>
            <a:chExt cx="5035509" cy="1741881"/>
          </a:xfrm>
        </p:grpSpPr>
        <p:sp>
          <p:nvSpPr>
            <p:cNvPr id="1768" name="TextBox 116"/>
            <p:cNvSpPr txBox="1"/>
            <p:nvPr/>
          </p:nvSpPr>
          <p:spPr>
            <a:xfrm>
              <a:off x="4241260" y="1502611"/>
              <a:ext cx="794250" cy="2392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100" b="1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Grade ≥ 3*</a:t>
              </a:r>
            </a:p>
          </p:txBody>
        </p:sp>
        <p:sp>
          <p:nvSpPr>
            <p:cNvPr id="1769" name="TextBox 163"/>
            <p:cNvSpPr txBox="1"/>
            <p:nvPr/>
          </p:nvSpPr>
          <p:spPr>
            <a:xfrm>
              <a:off x="0" y="0"/>
              <a:ext cx="399093" cy="2392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100" b="1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(2%)</a:t>
              </a:r>
            </a:p>
          </p:txBody>
        </p:sp>
        <p:sp>
          <p:nvSpPr>
            <p:cNvPr id="1770" name="TextBox 164"/>
            <p:cNvSpPr txBox="1"/>
            <p:nvPr/>
          </p:nvSpPr>
          <p:spPr>
            <a:xfrm>
              <a:off x="898714" y="236627"/>
              <a:ext cx="399093" cy="2392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100" b="1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(9%)</a:t>
              </a:r>
            </a:p>
          </p:txBody>
        </p:sp>
        <p:sp>
          <p:nvSpPr>
            <p:cNvPr id="1771" name="TextBox 165"/>
            <p:cNvSpPr txBox="1"/>
            <p:nvPr/>
          </p:nvSpPr>
          <p:spPr>
            <a:xfrm>
              <a:off x="1298739" y="1193135"/>
              <a:ext cx="399093" cy="2392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100" b="1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(5%)</a:t>
              </a:r>
            </a:p>
          </p:txBody>
        </p:sp>
        <p:sp>
          <p:nvSpPr>
            <p:cNvPr id="1772" name="TextBox 166"/>
            <p:cNvSpPr txBox="1"/>
            <p:nvPr/>
          </p:nvSpPr>
          <p:spPr>
            <a:xfrm>
              <a:off x="1311455" y="1435460"/>
              <a:ext cx="399093" cy="2392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100" b="1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(3%)</a:t>
              </a:r>
            </a:p>
          </p:txBody>
        </p:sp>
      </p:grpSp>
    </p:spTree>
  </p:cSld>
  <p:clrMapOvr>
    <a:masterClrMapping/>
  </p:clrMapOvr>
  <p:transition spd="med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5" name="Double-click to edit"/>
          <p:cNvSpPr txBox="1">
            <a:spLocks noGrp="1"/>
          </p:cNvSpPr>
          <p:nvPr>
            <p:ph type="title" idx="4294967295"/>
          </p:nvPr>
        </p:nvSpPr>
        <p:spPr>
          <a:xfrm>
            <a:off x="266339" y="75984"/>
            <a:ext cx="8605399" cy="648074"/>
          </a:xfrm>
          <a:prstGeom prst="rect">
            <a:avLst/>
          </a:prstGeom>
        </p:spPr>
        <p:txBody>
          <a:bodyPr lIns="34289" tIns="34289" rIns="34289" bIns="34289"/>
          <a:lstStyle>
            <a:lvl1pPr algn="r" defTabSz="685800">
              <a:defRPr sz="2000" b="1">
                <a:solidFill>
                  <a:srgbClr val="A21522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Issues re TNBC</a:t>
            </a:r>
          </a:p>
        </p:txBody>
      </p:sp>
      <p:sp>
        <p:nvSpPr>
          <p:cNvPr id="1776" name="Double-click to edit"/>
          <p:cNvSpPr txBox="1">
            <a:spLocks noGrp="1"/>
          </p:cNvSpPr>
          <p:nvPr>
            <p:ph type="body" idx="4294967295"/>
          </p:nvPr>
        </p:nvSpPr>
        <p:spPr>
          <a:xfrm>
            <a:off x="1370751" y="997747"/>
            <a:ext cx="6603830" cy="3148006"/>
          </a:xfrm>
          <a:prstGeom prst="rect">
            <a:avLst/>
          </a:prstGeom>
        </p:spPr>
        <p:txBody>
          <a:bodyPr lIns="34289" tIns="34289" rIns="34289" bIns="34289"/>
          <a:lstStyle/>
          <a:p>
            <a:pPr marL="240029" indent="-240029" defTabSz="685800">
              <a:spcBef>
                <a:spcPts val="100"/>
              </a:spcBef>
              <a:buClrTx/>
              <a:buFontTx/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b="1" dirty="0">
                <a:solidFill>
                  <a:srgbClr val="0433FF"/>
                </a:solidFill>
              </a:rPr>
              <a:t>Adjuvant Rx</a:t>
            </a:r>
            <a:r>
              <a:rPr dirty="0"/>
              <a:t> </a:t>
            </a:r>
          </a:p>
          <a:p>
            <a:pPr marL="697230" lvl="1" indent="-240030" defTabSz="685800">
              <a:spcBef>
                <a:spcPts val="0"/>
              </a:spcBef>
              <a:buClrTx/>
              <a:buFontTx/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If on immunotherapy — </a:t>
            </a:r>
          </a:p>
          <a:p>
            <a:pPr marL="1154430" lvl="2" indent="-240030" defTabSz="685800">
              <a:spcBef>
                <a:spcPts val="0"/>
              </a:spcBef>
              <a:buClrTx/>
              <a:buFontTx/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value of capecitabine chemo?</a:t>
            </a:r>
          </a:p>
          <a:p>
            <a:pPr marL="1154430" lvl="2" indent="-240030" defTabSz="685800">
              <a:spcBef>
                <a:spcPts val="0"/>
              </a:spcBef>
              <a:spcAft>
                <a:spcPts val="2000"/>
              </a:spcAft>
              <a:buClrTx/>
              <a:buFontTx/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use of </a:t>
            </a:r>
            <a:r>
              <a:rPr dirty="0" err="1"/>
              <a:t>olaparib</a:t>
            </a:r>
            <a:r>
              <a:rPr dirty="0"/>
              <a:t>?</a:t>
            </a:r>
          </a:p>
        </p:txBody>
      </p:sp>
      <p:sp>
        <p:nvSpPr>
          <p:cNvPr id="1777" name="Rectangle"/>
          <p:cNvSpPr/>
          <p:nvPr/>
        </p:nvSpPr>
        <p:spPr>
          <a:xfrm>
            <a:off x="4427933" y="668604"/>
            <a:ext cx="746000" cy="52205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9" name="Rectangle"/>
          <p:cNvSpPr/>
          <p:nvPr/>
        </p:nvSpPr>
        <p:spPr>
          <a:xfrm>
            <a:off x="-1" y="1353237"/>
            <a:ext cx="3811628" cy="2397358"/>
          </a:xfrm>
          <a:prstGeom prst="rect">
            <a:avLst/>
          </a:prstGeom>
          <a:solidFill>
            <a:srgbClr val="000000">
              <a:alpha val="75000"/>
            </a:srgbClr>
          </a:solidFill>
          <a:ln w="12700">
            <a:miter lim="400000"/>
          </a:ln>
        </p:spPr>
        <p:txBody>
          <a:bodyPr lIns="34289" tIns="34289" rIns="34289" bIns="34289"/>
          <a:lstStyle/>
          <a:p>
            <a:pPr algn="r" defTabSz="685800"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1780" name="SUMMARY…"/>
          <p:cNvSpPr txBox="1"/>
          <p:nvPr/>
        </p:nvSpPr>
        <p:spPr>
          <a:xfrm>
            <a:off x="272973" y="1542426"/>
            <a:ext cx="3265680" cy="2018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 anchor="ctr">
            <a:spAutoFit/>
          </a:bodyPr>
          <a:lstStyle/>
          <a:p>
            <a:pPr defTabSz="685800">
              <a:defRPr sz="1500" b="1">
                <a:solidFill>
                  <a:srgbClr val="FFFB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SUMMARY</a:t>
            </a:r>
          </a:p>
          <a:p>
            <a:pPr defTabSz="685800">
              <a:defRPr sz="1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defTabSz="685800">
              <a:defRPr sz="13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Better Prediction</a:t>
            </a:r>
          </a:p>
          <a:p>
            <a:pPr defTabSz="685800">
              <a:defRPr sz="13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Adjuvant Rx</a:t>
            </a:r>
          </a:p>
          <a:p>
            <a:pPr defTabSz="685800">
              <a:defRPr sz="13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Neoadjuvant (preop) Rx</a:t>
            </a:r>
          </a:p>
          <a:p>
            <a:pPr defTabSz="685800">
              <a:defRPr sz="13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Extra treatments</a:t>
            </a:r>
          </a:p>
          <a:p>
            <a:pPr defTabSz="685800">
              <a:defRPr sz="13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defTabSz="685800">
              <a:defRPr sz="13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Extra costs:  $$ and side effects</a:t>
            </a:r>
          </a:p>
          <a:p>
            <a:pPr defTabSz="685800">
              <a:defRPr sz="13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Individualized decision making</a:t>
            </a:r>
          </a:p>
          <a:p>
            <a:pPr defTabSz="685800">
              <a:defRPr sz="13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Need informed patients</a:t>
            </a:r>
          </a:p>
        </p:txBody>
      </p:sp>
      <p:sp>
        <p:nvSpPr>
          <p:cNvPr id="1781" name="Rectangle"/>
          <p:cNvSpPr/>
          <p:nvPr/>
        </p:nvSpPr>
        <p:spPr>
          <a:xfrm>
            <a:off x="3811626" y="1353237"/>
            <a:ext cx="117766" cy="2397358"/>
          </a:xfrm>
          <a:prstGeom prst="rect">
            <a:avLst/>
          </a:prstGeom>
          <a:solidFill>
            <a:srgbClr val="2F1A45"/>
          </a:solidFill>
          <a:ln w="12700">
            <a:miter lim="400000"/>
          </a:ln>
        </p:spPr>
        <p:txBody>
          <a:bodyPr lIns="34289" tIns="34289" rIns="34289" bIns="34289"/>
          <a:lstStyle/>
          <a:p>
            <a:pPr algn="r" defTabSz="685800">
              <a:defRPr>
                <a:solidFill>
                  <a:srgbClr val="A69C95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Image" descr="Image"/>
          <p:cNvPicPr>
            <a:picLocks/>
          </p:cNvPicPr>
          <p:nvPr/>
        </p:nvPicPr>
        <p:blipFill>
          <a:blip r:embed="rId2"/>
          <a:srcRect t="21322" r="13302"/>
          <a:stretch>
            <a:fillRect/>
          </a:stretch>
        </p:blipFill>
        <p:spPr>
          <a:xfrm>
            <a:off x="108349" y="564323"/>
            <a:ext cx="8883250" cy="4487268"/>
          </a:xfrm>
          <a:prstGeom prst="rect">
            <a:avLst/>
          </a:prstGeom>
          <a:ln w="12700">
            <a:miter lim="400000"/>
          </a:ln>
        </p:spPr>
      </p:pic>
      <p:sp>
        <p:nvSpPr>
          <p:cNvPr id="515" name="Oval"/>
          <p:cNvSpPr/>
          <p:nvPr/>
        </p:nvSpPr>
        <p:spPr>
          <a:xfrm>
            <a:off x="5968322" y="668163"/>
            <a:ext cx="2569145" cy="1809217"/>
          </a:xfrm>
          <a:prstGeom prst="ellipse">
            <a:avLst/>
          </a:prstGeom>
          <a:ln w="101600">
            <a:solidFill>
              <a:srgbClr val="FF2600"/>
            </a:solidFill>
            <a:miter lim="400000"/>
          </a:ln>
        </p:spPr>
        <p:txBody>
          <a:bodyPr lIns="19050" tIns="19050" rIns="19050" bIns="19050" anchor="ctr"/>
          <a:lstStyle/>
          <a:p>
            <a:pPr algn="ctr" defTabSz="309562">
              <a:defRPr sz="9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/>
          </a:p>
        </p:txBody>
      </p:sp>
      <p:sp>
        <p:nvSpPr>
          <p:cNvPr id="516" name="Hormone Receptor Positive:  ER and/or PR +…"/>
          <p:cNvSpPr txBox="1">
            <a:spLocks noGrp="1"/>
          </p:cNvSpPr>
          <p:nvPr>
            <p:ph type="body" sz="quarter" idx="4294967295"/>
          </p:nvPr>
        </p:nvSpPr>
        <p:spPr>
          <a:xfrm>
            <a:off x="764882" y="3778621"/>
            <a:ext cx="7237019" cy="857430"/>
          </a:xfrm>
          <a:prstGeom prst="rect">
            <a:avLst/>
          </a:prstGeom>
        </p:spPr>
        <p:txBody>
          <a:bodyPr lIns="34289" tIns="34289" rIns="34289" bIns="34289"/>
          <a:lstStyle/>
          <a:p>
            <a:pPr marL="240029" indent="-240029" defTabSz="685800">
              <a:spcBef>
                <a:spcPts val="0"/>
              </a:spcBef>
              <a:buClrTx/>
              <a:buFontTx/>
              <a:defRPr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Hormone Receptor Positive:  ER and/or PR +</a:t>
            </a:r>
          </a:p>
          <a:p>
            <a:pPr marL="240029" indent="-240029" defTabSz="685800">
              <a:spcBef>
                <a:spcPts val="0"/>
              </a:spcBef>
              <a:buClrTx/>
              <a:buFontTx/>
              <a:defRPr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Her2 +:  “3+” positive on testing or “FISH+”</a:t>
            </a:r>
          </a:p>
          <a:p>
            <a:pPr marL="240029" indent="-240029" defTabSz="685800">
              <a:spcBef>
                <a:spcPts val="0"/>
              </a:spcBef>
              <a:buClrTx/>
              <a:buFontTx/>
              <a:defRPr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Triple negative:  ER/PR/Her2 all negative</a:t>
            </a:r>
          </a:p>
          <a:p>
            <a:pPr marL="240029" indent="-240029" defTabSz="685800">
              <a:spcBef>
                <a:spcPts val="0"/>
              </a:spcBef>
              <a:buClrTx/>
              <a:buFontTx/>
              <a:defRPr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b="1">
                <a:solidFill>
                  <a:srgbClr val="0433FF"/>
                </a:solidFill>
              </a:rPr>
              <a:t>New</a:t>
            </a:r>
            <a:r>
              <a:t>:  Her2 “low” (1+ or 2+)</a:t>
            </a:r>
          </a:p>
          <a:p>
            <a:pPr marL="240029" indent="-240029" defTabSz="685800">
              <a:spcBef>
                <a:spcPts val="0"/>
              </a:spcBef>
              <a:buClrTx/>
              <a:buFontTx/>
              <a:defRPr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b="1">
                <a:solidFill>
                  <a:srgbClr val="0433FF"/>
                </a:solidFill>
              </a:rPr>
              <a:t>Caveats</a:t>
            </a:r>
            <a:r>
              <a:t>:  defined by standard testing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5" grpId="1" animBg="1" advAuto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3" name="Medicine5.jpg" descr="Medicine5.jpg"/>
          <p:cNvPicPr>
            <a:picLocks/>
          </p:cNvPicPr>
          <p:nvPr/>
        </p:nvPicPr>
        <p:blipFill>
          <a:blip r:embed="rId2"/>
          <a:srcRect t="7720" b="7720"/>
          <a:stretch>
            <a:fillRect/>
          </a:stretch>
        </p:blipFill>
        <p:spPr>
          <a:xfrm>
            <a:off x="0" y="0"/>
            <a:ext cx="9144084" cy="5150187"/>
          </a:xfrm>
          <a:prstGeom prst="rect">
            <a:avLst/>
          </a:prstGeom>
          <a:ln w="12700">
            <a:miter lim="400000"/>
          </a:ln>
        </p:spPr>
      </p:pic>
      <p:sp>
        <p:nvSpPr>
          <p:cNvPr id="1784" name="Rectangle"/>
          <p:cNvSpPr/>
          <p:nvPr/>
        </p:nvSpPr>
        <p:spPr>
          <a:xfrm>
            <a:off x="2465765" y="2139701"/>
            <a:ext cx="6678236" cy="918103"/>
          </a:xfrm>
          <a:prstGeom prst="rect">
            <a:avLst/>
          </a:prstGeom>
          <a:solidFill>
            <a:srgbClr val="000000">
              <a:alpha val="75000"/>
            </a:srgbClr>
          </a:solidFill>
          <a:ln w="12700">
            <a:miter lim="400000"/>
          </a:ln>
        </p:spPr>
        <p:txBody>
          <a:bodyPr lIns="34289" tIns="34289" rIns="34289" bIns="34289"/>
          <a:lstStyle/>
          <a:p>
            <a:pPr algn="r" defTabSz="685800"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1785" name="Rectangle"/>
          <p:cNvSpPr/>
          <p:nvPr/>
        </p:nvSpPr>
        <p:spPr>
          <a:xfrm>
            <a:off x="2465765" y="3111810"/>
            <a:ext cx="6678236" cy="240991"/>
          </a:xfrm>
          <a:prstGeom prst="rect">
            <a:avLst/>
          </a:prstGeom>
          <a:solidFill>
            <a:srgbClr val="000000">
              <a:alpha val="75000"/>
            </a:srgbClr>
          </a:solidFill>
          <a:ln w="12700">
            <a:miter lim="400000"/>
          </a:ln>
        </p:spPr>
        <p:txBody>
          <a:bodyPr lIns="34289" tIns="34289" rIns="34289" bIns="34289"/>
          <a:lstStyle/>
          <a:p>
            <a:pPr algn="r" defTabSz="685800"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1786" name="Miscellaneous…"/>
          <p:cNvSpPr txBox="1"/>
          <p:nvPr/>
        </p:nvSpPr>
        <p:spPr>
          <a:xfrm>
            <a:off x="2547155" y="2240674"/>
            <a:ext cx="6248316" cy="5945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 anchor="ctr">
            <a:spAutoFit/>
          </a:bodyPr>
          <a:lstStyle/>
          <a:p>
            <a:pPr defTabSz="685800">
              <a:defRPr b="1">
                <a:solidFill>
                  <a:srgbClr val="FFFB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Miscellaneous</a:t>
            </a:r>
          </a:p>
          <a:p>
            <a:pPr defTabSz="685800"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Adjuvant Bone Agents</a:t>
            </a:r>
          </a:p>
        </p:txBody>
      </p:sp>
      <p:sp>
        <p:nvSpPr>
          <p:cNvPr id="1787" name="Zoledronic acid and denosumab"/>
          <p:cNvSpPr txBox="1"/>
          <p:nvPr/>
        </p:nvSpPr>
        <p:spPr>
          <a:xfrm>
            <a:off x="2547155" y="3123901"/>
            <a:ext cx="5373217" cy="191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 anchor="ctr">
            <a:spAutoFit/>
          </a:bodyPr>
          <a:lstStyle>
            <a:lvl1pPr defTabSz="685800">
              <a:spcBef>
                <a:spcPts val="200"/>
              </a:spcBef>
              <a:defRPr sz="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Zoledronic acid and denosumab</a:t>
            </a:r>
          </a:p>
        </p:txBody>
      </p:sp>
      <p:sp>
        <p:nvSpPr>
          <p:cNvPr id="1788" name="Rectangle"/>
          <p:cNvSpPr/>
          <p:nvPr/>
        </p:nvSpPr>
        <p:spPr>
          <a:xfrm>
            <a:off x="2409263" y="2139701"/>
            <a:ext cx="58885" cy="918103"/>
          </a:xfrm>
          <a:prstGeom prst="rect">
            <a:avLst/>
          </a:prstGeom>
          <a:solidFill>
            <a:srgbClr val="2F1A45"/>
          </a:solidFill>
          <a:ln w="12700">
            <a:miter lim="400000"/>
          </a:ln>
        </p:spPr>
        <p:txBody>
          <a:bodyPr lIns="34289" tIns="34289" rIns="34289" bIns="34289"/>
          <a:lstStyle/>
          <a:p>
            <a:pPr algn="r" defTabSz="685800">
              <a:defRPr>
                <a:solidFill>
                  <a:srgbClr val="A69C95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grpSp>
        <p:nvGrpSpPr>
          <p:cNvPr id="1791" name="Group"/>
          <p:cNvGrpSpPr/>
          <p:nvPr/>
        </p:nvGrpSpPr>
        <p:grpSpPr>
          <a:xfrm>
            <a:off x="2409264" y="3111810"/>
            <a:ext cx="58884" cy="240991"/>
            <a:chOff x="0" y="0"/>
            <a:chExt cx="58882" cy="240989"/>
          </a:xfrm>
        </p:grpSpPr>
        <p:sp>
          <p:nvSpPr>
            <p:cNvPr id="1789" name="Rectangle"/>
            <p:cNvSpPr/>
            <p:nvPr/>
          </p:nvSpPr>
          <p:spPr>
            <a:xfrm>
              <a:off x="0" y="0"/>
              <a:ext cx="58883" cy="240990"/>
            </a:xfrm>
            <a:prstGeom prst="rect">
              <a:avLst/>
            </a:prstGeom>
            <a:solidFill>
              <a:srgbClr val="2F1A45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algn="r" defTabSz="685800">
                <a:defRPr>
                  <a:solidFill>
                    <a:srgbClr val="A69C95"/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pPr>
              <a:endParaRPr/>
            </a:p>
          </p:txBody>
        </p:sp>
        <p:sp>
          <p:nvSpPr>
            <p:cNvPr id="1790" name="Text"/>
            <p:cNvSpPr/>
            <p:nvPr/>
          </p:nvSpPr>
          <p:spPr>
            <a:xfrm>
              <a:off x="0" y="0"/>
              <a:ext cx="58883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 algn="r" defTabSz="685800">
                <a:defRPr>
                  <a:solidFill>
                    <a:srgbClr val="A69C95"/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r>
                <a:t> </a:t>
              </a:r>
            </a:p>
          </p:txBody>
        </p:sp>
      </p:grpSp>
      <p:sp>
        <p:nvSpPr>
          <p:cNvPr id="1792" name="Rectangle"/>
          <p:cNvSpPr/>
          <p:nvPr/>
        </p:nvSpPr>
        <p:spPr>
          <a:xfrm>
            <a:off x="5152" y="4293082"/>
            <a:ext cx="9133697" cy="850289"/>
          </a:xfrm>
          <a:prstGeom prst="rect">
            <a:avLst/>
          </a:prstGeom>
          <a:solidFill>
            <a:srgbClr val="000000">
              <a:alpha val="75000"/>
            </a:srgbClr>
          </a:solidFill>
          <a:ln w="12700">
            <a:miter lim="400000"/>
          </a:ln>
        </p:spPr>
        <p:txBody>
          <a:bodyPr lIns="34289" tIns="34289" rIns="34289" bIns="34289"/>
          <a:lstStyle/>
          <a:p>
            <a:pPr algn="r" defTabSz="685800"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1793" name="Rectangle"/>
          <p:cNvSpPr txBox="1"/>
          <p:nvPr/>
        </p:nvSpPr>
        <p:spPr>
          <a:xfrm>
            <a:off x="5152" y="3994521"/>
            <a:ext cx="9117028" cy="478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/>
          <a:lstStyle>
            <a:lvl1pPr algn="r" defTabSz="685800">
              <a:defRPr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 </a:t>
            </a:r>
          </a:p>
        </p:txBody>
      </p:sp>
      <p:pic>
        <p:nvPicPr>
          <p:cNvPr id="1794" name="uOttawa_HOR_WHITE.png" descr="uOttawa_HOR_WHIT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3173" y="4676286"/>
            <a:ext cx="1231213" cy="3293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5" name="top.png" descr="top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1" y="-51675"/>
            <a:ext cx="9107370" cy="3827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7" name="Bone Agents"/>
          <p:cNvSpPr txBox="1">
            <a:spLocks noGrp="1"/>
          </p:cNvSpPr>
          <p:nvPr>
            <p:ph type="title"/>
          </p:nvPr>
        </p:nvSpPr>
        <p:spPr>
          <a:xfrm>
            <a:off x="3125164" y="104762"/>
            <a:ext cx="5830974" cy="64807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t>Bone Agents</a:t>
            </a:r>
          </a:p>
        </p:txBody>
      </p:sp>
      <p:pic>
        <p:nvPicPr>
          <p:cNvPr id="1798" name="Screenshot 2023-08-27 at 21.13.49.png" descr="Screenshot 2023-08-27 at 21.13.49.png"/>
          <p:cNvPicPr>
            <a:picLocks/>
          </p:cNvPicPr>
          <p:nvPr/>
        </p:nvPicPr>
        <p:blipFill>
          <a:blip r:embed="rId3"/>
          <a:srcRect b="9705"/>
          <a:stretch>
            <a:fillRect/>
          </a:stretch>
        </p:blipFill>
        <p:spPr>
          <a:xfrm>
            <a:off x="215779" y="695514"/>
            <a:ext cx="8712363" cy="34885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9" name="Screenshot 2023-08-27 at 21.13.49.png" descr="Screenshot 2023-08-27 at 21.13.49.png"/>
          <p:cNvPicPr>
            <a:picLocks noChangeAspect="1"/>
          </p:cNvPicPr>
          <p:nvPr/>
        </p:nvPicPr>
        <p:blipFill>
          <a:blip r:embed="rId3"/>
          <a:srcRect t="92711"/>
          <a:stretch>
            <a:fillRect/>
          </a:stretch>
        </p:blipFill>
        <p:spPr>
          <a:xfrm>
            <a:off x="215779" y="4539071"/>
            <a:ext cx="5230421" cy="2769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3" name="Bone Agents"/>
          <p:cNvSpPr txBox="1">
            <a:spLocks noGrp="1"/>
          </p:cNvSpPr>
          <p:nvPr>
            <p:ph type="title"/>
          </p:nvPr>
        </p:nvSpPr>
        <p:spPr>
          <a:xfrm>
            <a:off x="3125164" y="104762"/>
            <a:ext cx="5830974" cy="64807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t>Bone Agents</a:t>
            </a:r>
          </a:p>
        </p:txBody>
      </p:sp>
      <p:sp>
        <p:nvSpPr>
          <p:cNvPr id="1804" name="Original rationale:  prevent bone density loss…"/>
          <p:cNvSpPr txBox="1">
            <a:spLocks noGrp="1"/>
          </p:cNvSpPr>
          <p:nvPr>
            <p:ph type="body" idx="1"/>
          </p:nvPr>
        </p:nvSpPr>
        <p:spPr>
          <a:xfrm>
            <a:off x="620228" y="951755"/>
            <a:ext cx="7903544" cy="2815159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200025" indent="-200025">
              <a:spcBef>
                <a:spcPts val="0"/>
              </a:spcBef>
              <a:buChar char="–"/>
            </a:pPr>
            <a:r>
              <a:rPr b="1" dirty="0">
                <a:solidFill>
                  <a:srgbClr val="0433FF"/>
                </a:solidFill>
              </a:rPr>
              <a:t>Original rationale:</a:t>
            </a:r>
            <a:r>
              <a:rPr dirty="0"/>
              <a:t>  prevent bone density loss</a:t>
            </a:r>
          </a:p>
          <a:p>
            <a:pPr lvl="1">
              <a:spcBef>
                <a:spcPts val="0"/>
              </a:spcBef>
            </a:pPr>
            <a:r>
              <a:rPr dirty="0"/>
              <a:t>Osteoporosis more common in breast cancer patients</a:t>
            </a:r>
          </a:p>
          <a:p>
            <a:pPr lvl="1">
              <a:spcBef>
                <a:spcPts val="0"/>
              </a:spcBef>
              <a:spcAft>
                <a:spcPts val="2000"/>
              </a:spcAft>
            </a:pPr>
            <a:r>
              <a:rPr dirty="0"/>
              <a:t>Chemotherapy and hormonal Rx can worsen (tamoxifen can help &gt;50)</a:t>
            </a:r>
          </a:p>
          <a:p>
            <a:pPr marL="200025" indent="-200025">
              <a:spcBef>
                <a:spcPts val="0"/>
              </a:spcBef>
              <a:buChar char="–"/>
            </a:pPr>
            <a:r>
              <a:rPr b="1" dirty="0">
                <a:solidFill>
                  <a:srgbClr val="0433FF"/>
                </a:solidFill>
              </a:rPr>
              <a:t>Zoledronic acid: </a:t>
            </a:r>
            <a:r>
              <a:rPr dirty="0"/>
              <a:t> 15 min infusions every 6 mos for 2-3 years</a:t>
            </a:r>
          </a:p>
          <a:p>
            <a:pPr lvl="1">
              <a:spcBef>
                <a:spcPts val="0"/>
              </a:spcBef>
            </a:pPr>
            <a:r>
              <a:rPr dirty="0"/>
              <a:t>occasional “reactions”:  fever, aches, fatigue for few days</a:t>
            </a:r>
          </a:p>
          <a:p>
            <a:pPr lvl="1">
              <a:spcBef>
                <a:spcPts val="0"/>
              </a:spcBef>
            </a:pPr>
            <a:r>
              <a:rPr dirty="0"/>
              <a:t>need to take vitamin D and calcium supplements</a:t>
            </a:r>
          </a:p>
          <a:p>
            <a:pPr lvl="1">
              <a:spcBef>
                <a:spcPts val="0"/>
              </a:spcBef>
            </a:pPr>
            <a:r>
              <a:rPr dirty="0"/>
              <a:t>rare effects on kidney function</a:t>
            </a:r>
          </a:p>
          <a:p>
            <a:pPr lvl="1">
              <a:spcBef>
                <a:spcPts val="0"/>
              </a:spcBef>
              <a:spcAft>
                <a:spcPts val="2000"/>
              </a:spcAft>
            </a:pPr>
            <a:r>
              <a:rPr dirty="0"/>
              <a:t>dental precautions</a:t>
            </a:r>
          </a:p>
          <a:p>
            <a:pPr>
              <a:spcBef>
                <a:spcPts val="0"/>
              </a:spcBef>
              <a:spcAft>
                <a:spcPts val="2000"/>
              </a:spcAft>
            </a:pPr>
            <a:r>
              <a:rPr b="1" dirty="0">
                <a:solidFill>
                  <a:srgbClr val="0433FF"/>
                </a:solidFill>
              </a:rPr>
              <a:t>Postmenopausal</a:t>
            </a:r>
            <a:r>
              <a:rPr dirty="0"/>
              <a:t> patients</a:t>
            </a:r>
            <a:r>
              <a:rPr lang="en-CA" dirty="0"/>
              <a:t>		</a:t>
            </a:r>
            <a:endParaRPr dirty="0"/>
          </a:p>
          <a:p>
            <a:pPr marL="200025" indent="-200025">
              <a:spcBef>
                <a:spcPts val="0"/>
              </a:spcBef>
              <a:buChar char="–"/>
            </a:pPr>
            <a:r>
              <a:rPr b="1" dirty="0">
                <a:solidFill>
                  <a:srgbClr val="0433FF"/>
                </a:solidFill>
              </a:rPr>
              <a:t>Clodronate</a:t>
            </a:r>
            <a:r>
              <a:rPr dirty="0"/>
              <a:t> 800 mg orally 2x/day</a:t>
            </a:r>
          </a:p>
        </p:txBody>
      </p:sp>
    </p:spTree>
  </p:cSld>
  <p:clrMapOvr>
    <a:masterClrMapping/>
  </p:clrMapOvr>
  <p:transition spd="med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8" name="Double-click to edit"/>
          <p:cNvSpPr txBox="1">
            <a:spLocks noGrp="1"/>
          </p:cNvSpPr>
          <p:nvPr>
            <p:ph type="title"/>
          </p:nvPr>
        </p:nvSpPr>
        <p:spPr>
          <a:xfrm>
            <a:off x="3125164" y="104762"/>
            <a:ext cx="5830974" cy="648073"/>
          </a:xfrm>
          <a:prstGeom prst="rect">
            <a:avLst/>
          </a:prstGeom>
        </p:spPr>
        <p:txBody>
          <a:bodyPr/>
          <a:lstStyle/>
          <a:p>
            <a:pPr algn="r"/>
            <a:endParaRPr/>
          </a:p>
        </p:txBody>
      </p:sp>
      <p:pic>
        <p:nvPicPr>
          <p:cNvPr id="1809" name="Screen Shot 2022-06-27 at 21.40.00 .png" descr="Screen Shot 2022-06-27 at 21.40.00 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7" y="4391758"/>
            <a:ext cx="3289678" cy="5087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0" name="Screen Shot 2022-06-27 at 21.40.18 .png" descr="Screen Shot 2022-06-27 at 21.40.18 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0384" y="4685853"/>
            <a:ext cx="2105936" cy="2146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1" name="Screen Shot 2022-06-27 at 21.40.43 .png" descr="Screen Shot 2022-06-27 at 21.40.43 .png"/>
          <p:cNvPicPr>
            <a:picLocks noChangeAspect="1"/>
          </p:cNvPicPr>
          <p:nvPr/>
        </p:nvPicPr>
        <p:blipFill>
          <a:blip r:embed="rId5"/>
          <a:srcRect r="740"/>
          <a:stretch>
            <a:fillRect/>
          </a:stretch>
        </p:blipFill>
        <p:spPr>
          <a:xfrm>
            <a:off x="491465" y="941358"/>
            <a:ext cx="3495558" cy="30080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2" name="Screen Shot 2022-06-27 at 21.41.09 .png" descr="Screen Shot 2022-06-27 at 21.41.09 .png"/>
          <p:cNvPicPr>
            <a:picLocks noChangeAspect="1"/>
          </p:cNvPicPr>
          <p:nvPr/>
        </p:nvPicPr>
        <p:blipFill>
          <a:blip r:embed="rId6"/>
          <a:srcRect r="745"/>
          <a:stretch>
            <a:fillRect/>
          </a:stretch>
        </p:blipFill>
        <p:spPr>
          <a:xfrm>
            <a:off x="5261996" y="941381"/>
            <a:ext cx="3380582" cy="3007789"/>
          </a:xfrm>
          <a:prstGeom prst="rect">
            <a:avLst/>
          </a:prstGeom>
          <a:ln w="12700">
            <a:miter lim="400000"/>
          </a:ln>
        </p:spPr>
      </p:pic>
      <p:sp>
        <p:nvSpPr>
          <p:cNvPr id="1813" name="Metastases"/>
          <p:cNvSpPr txBox="1"/>
          <p:nvPr/>
        </p:nvSpPr>
        <p:spPr>
          <a:xfrm>
            <a:off x="2336854" y="941358"/>
            <a:ext cx="1158067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0433FF"/>
                </a:solidFill>
              </a:defRPr>
            </a:lvl1pPr>
          </a:lstStyle>
          <a:p>
            <a:r>
              <a:t>Metastases</a:t>
            </a:r>
          </a:p>
        </p:txBody>
      </p:sp>
      <p:sp>
        <p:nvSpPr>
          <p:cNvPr id="1814" name="Breast CA…"/>
          <p:cNvSpPr txBox="1"/>
          <p:nvPr/>
        </p:nvSpPr>
        <p:spPr>
          <a:xfrm>
            <a:off x="7113031" y="941358"/>
            <a:ext cx="997668" cy="5664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lnSpc>
                <a:spcPct val="70000"/>
              </a:lnSpc>
              <a:defRPr>
                <a:solidFill>
                  <a:srgbClr val="0433FF"/>
                </a:solidFill>
              </a:defRPr>
            </a:pPr>
            <a:r>
              <a:t>Breast CA</a:t>
            </a:r>
          </a:p>
          <a:p>
            <a:pPr>
              <a:lnSpc>
                <a:spcPct val="70000"/>
              </a:lnSpc>
              <a:defRPr>
                <a:solidFill>
                  <a:srgbClr val="0433FF"/>
                </a:solidFill>
              </a:defRPr>
            </a:pPr>
            <a:r>
              <a:t>Death</a:t>
            </a:r>
          </a:p>
        </p:txBody>
      </p:sp>
    </p:spTree>
  </p:cSld>
  <p:clrMapOvr>
    <a:masterClrMapping/>
  </p:clrMapOvr>
  <p:transition spd="med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8" name="Denosumab"/>
          <p:cNvSpPr txBox="1">
            <a:spLocks noGrp="1"/>
          </p:cNvSpPr>
          <p:nvPr>
            <p:ph type="title"/>
          </p:nvPr>
        </p:nvSpPr>
        <p:spPr>
          <a:xfrm>
            <a:off x="3125164" y="104762"/>
            <a:ext cx="5830974" cy="64807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t>Denosumab</a:t>
            </a:r>
          </a:p>
        </p:txBody>
      </p:sp>
      <p:pic>
        <p:nvPicPr>
          <p:cNvPr id="1819" name="Screen Shot 2022-06-07 at 13.06.02 .png" descr="Screen Shot 2022-06-07 at 13.06.02 .pn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51439" y="653404"/>
            <a:ext cx="8804699" cy="35388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3" name="Denosumab (Prolia™)"/>
          <p:cNvSpPr txBox="1">
            <a:spLocks noGrp="1"/>
          </p:cNvSpPr>
          <p:nvPr>
            <p:ph type="title"/>
          </p:nvPr>
        </p:nvSpPr>
        <p:spPr>
          <a:xfrm>
            <a:off x="3125164" y="104762"/>
            <a:ext cx="5830974" cy="64807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t>Denosumab (Prolia™)</a:t>
            </a:r>
          </a:p>
        </p:txBody>
      </p:sp>
      <p:pic>
        <p:nvPicPr>
          <p:cNvPr id="1824" name="Screen Shot 2022-06-07 at 13.07.17 .png" descr="Screen Shot 2022-06-07 at 13.07.17 .png"/>
          <p:cNvPicPr>
            <a:picLocks/>
          </p:cNvPicPr>
          <p:nvPr/>
        </p:nvPicPr>
        <p:blipFill>
          <a:blip r:embed="rId3"/>
          <a:srcRect t="16043" r="11184"/>
          <a:stretch>
            <a:fillRect/>
          </a:stretch>
        </p:blipFill>
        <p:spPr>
          <a:xfrm>
            <a:off x="1592945" y="1273601"/>
            <a:ext cx="5831035" cy="2854433"/>
          </a:xfrm>
          <a:prstGeom prst="rect">
            <a:avLst/>
          </a:prstGeom>
          <a:ln w="12700">
            <a:miter lim="400000"/>
          </a:ln>
        </p:spPr>
      </p:pic>
      <p:sp>
        <p:nvSpPr>
          <p:cNvPr id="1825" name="½ Risk of Bone Fractures"/>
          <p:cNvSpPr txBox="1"/>
          <p:nvPr/>
        </p:nvSpPr>
        <p:spPr>
          <a:xfrm>
            <a:off x="3773575" y="827797"/>
            <a:ext cx="2366031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½ Risk of Bone Fractures</a:t>
            </a:r>
          </a:p>
        </p:txBody>
      </p:sp>
    </p:spTree>
  </p:cSld>
  <p:clrMapOvr>
    <a:masterClrMapping/>
  </p:clrMapOvr>
  <p:transition spd="med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9" name="Denosumab (Prolia™)"/>
          <p:cNvSpPr txBox="1">
            <a:spLocks noGrp="1"/>
          </p:cNvSpPr>
          <p:nvPr>
            <p:ph type="title"/>
          </p:nvPr>
        </p:nvSpPr>
        <p:spPr>
          <a:xfrm>
            <a:off x="3125164" y="104762"/>
            <a:ext cx="5830974" cy="64807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t>Denosumab (Prolia™)</a:t>
            </a:r>
          </a:p>
        </p:txBody>
      </p:sp>
      <p:pic>
        <p:nvPicPr>
          <p:cNvPr id="1830" name="Screen Shot 2022-06-07 at 13.39.49 .png" descr="Screen Shot 2022-06-07 at 13.39.49 .png"/>
          <p:cNvPicPr>
            <a:picLocks/>
          </p:cNvPicPr>
          <p:nvPr/>
        </p:nvPicPr>
        <p:blipFill>
          <a:blip r:embed="rId3"/>
          <a:srcRect t="25618" r="1972" b="22087"/>
          <a:stretch>
            <a:fillRect/>
          </a:stretch>
        </p:blipFill>
        <p:spPr>
          <a:xfrm>
            <a:off x="-49836" y="752834"/>
            <a:ext cx="9006002" cy="34796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4" name="Denosumab"/>
          <p:cNvSpPr txBox="1">
            <a:spLocks noGrp="1"/>
          </p:cNvSpPr>
          <p:nvPr>
            <p:ph type="title"/>
          </p:nvPr>
        </p:nvSpPr>
        <p:spPr>
          <a:xfrm>
            <a:off x="3125164" y="104762"/>
            <a:ext cx="5830974" cy="64807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t>Denosumab</a:t>
            </a:r>
          </a:p>
        </p:txBody>
      </p:sp>
      <p:sp>
        <p:nvSpPr>
          <p:cNvPr id="1835" name="Problems:…"/>
          <p:cNvSpPr txBox="1">
            <a:spLocks noGrp="1"/>
          </p:cNvSpPr>
          <p:nvPr>
            <p:ph type="body" idx="1"/>
          </p:nvPr>
        </p:nvSpPr>
        <p:spPr>
          <a:xfrm>
            <a:off x="1149464" y="1405264"/>
            <a:ext cx="7903545" cy="2815159"/>
          </a:xfrm>
          <a:prstGeom prst="rect">
            <a:avLst/>
          </a:prstGeom>
        </p:spPr>
        <p:txBody>
          <a:bodyPr/>
          <a:lstStyle/>
          <a:p>
            <a:pPr marL="200025" indent="-200025">
              <a:spcBef>
                <a:spcPts val="1300"/>
              </a:spcBef>
              <a:buChar char="–"/>
            </a:pPr>
            <a:r>
              <a:rPr b="1">
                <a:solidFill>
                  <a:srgbClr val="0433FF"/>
                </a:solidFill>
              </a:rPr>
              <a:t>Problems:</a:t>
            </a:r>
            <a:r>
              <a:t> </a:t>
            </a:r>
          </a:p>
          <a:p>
            <a:pPr lvl="1">
              <a:spcBef>
                <a:spcPts val="1300"/>
              </a:spcBef>
            </a:pPr>
            <a:r>
              <a:t>Bone density protection </a:t>
            </a:r>
            <a:r>
              <a:rPr b="1"/>
              <a:t>temporary</a:t>
            </a:r>
          </a:p>
          <a:p>
            <a:pPr lvl="1">
              <a:spcBef>
                <a:spcPts val="1300"/>
              </a:spcBef>
            </a:pPr>
            <a:r>
              <a:t>Other larger D-CARE study (higher dose) was negative</a:t>
            </a:r>
          </a:p>
          <a:p>
            <a:pPr lvl="1">
              <a:spcBef>
                <a:spcPts val="1300"/>
              </a:spcBef>
            </a:pPr>
            <a:r>
              <a:t>Not government funded</a:t>
            </a:r>
          </a:p>
        </p:txBody>
      </p:sp>
    </p:spTree>
  </p:cSld>
  <p:clrMapOvr>
    <a:masterClrMapping/>
  </p:clrMapOvr>
  <p:transition spd="med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9" name="Medicine5.jpg" descr="Medicine5.jpg"/>
          <p:cNvPicPr>
            <a:picLocks/>
          </p:cNvPicPr>
          <p:nvPr/>
        </p:nvPicPr>
        <p:blipFill>
          <a:blip r:embed="rId2"/>
          <a:srcRect t="4570" b="4570"/>
          <a:stretch>
            <a:fillRect/>
          </a:stretch>
        </p:blipFill>
        <p:spPr>
          <a:xfrm>
            <a:off x="0" y="0"/>
            <a:ext cx="9144084" cy="5150187"/>
          </a:xfrm>
          <a:prstGeom prst="rect">
            <a:avLst/>
          </a:prstGeom>
          <a:ln w="12700">
            <a:miter lim="400000"/>
          </a:ln>
        </p:spPr>
      </p:pic>
      <p:sp>
        <p:nvSpPr>
          <p:cNvPr id="1840" name="Rectangle"/>
          <p:cNvSpPr/>
          <p:nvPr/>
        </p:nvSpPr>
        <p:spPr>
          <a:xfrm>
            <a:off x="5152" y="4293082"/>
            <a:ext cx="9133697" cy="850289"/>
          </a:xfrm>
          <a:prstGeom prst="rect">
            <a:avLst/>
          </a:prstGeom>
          <a:solidFill>
            <a:srgbClr val="000000">
              <a:alpha val="75000"/>
            </a:srgbClr>
          </a:solidFill>
          <a:ln w="12700">
            <a:miter lim="400000"/>
          </a:ln>
        </p:spPr>
        <p:txBody>
          <a:bodyPr lIns="34289" tIns="34289" rIns="34289" bIns="34289"/>
          <a:lstStyle/>
          <a:p>
            <a:pPr algn="r" defTabSz="685800"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1841" name="Rectangle"/>
          <p:cNvSpPr txBox="1"/>
          <p:nvPr/>
        </p:nvSpPr>
        <p:spPr>
          <a:xfrm>
            <a:off x="5152" y="3994521"/>
            <a:ext cx="9117028" cy="478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/>
          <a:lstStyle>
            <a:lvl1pPr algn="r" defTabSz="685800">
              <a:defRPr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 </a:t>
            </a:r>
          </a:p>
        </p:txBody>
      </p:sp>
      <p:pic>
        <p:nvPicPr>
          <p:cNvPr id="1842" name="uOttawa_HOR_WHITE.png" descr="uOttawa_HOR_WHIT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3173" y="4676286"/>
            <a:ext cx="1231213" cy="3293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3" name="top.png" descr="top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1" y="-51675"/>
            <a:ext cx="9107370" cy="382767"/>
          </a:xfrm>
          <a:prstGeom prst="rect">
            <a:avLst/>
          </a:prstGeom>
          <a:ln w="12700">
            <a:miter lim="400000"/>
          </a:ln>
        </p:spPr>
      </p:pic>
      <p:sp>
        <p:nvSpPr>
          <p:cNvPr id="1844" name="Rectangle"/>
          <p:cNvSpPr/>
          <p:nvPr/>
        </p:nvSpPr>
        <p:spPr>
          <a:xfrm>
            <a:off x="3407563" y="2571750"/>
            <a:ext cx="5755313" cy="1476554"/>
          </a:xfrm>
          <a:prstGeom prst="rect">
            <a:avLst/>
          </a:prstGeom>
          <a:solidFill>
            <a:srgbClr val="000000">
              <a:alpha val="75000"/>
            </a:srgbClr>
          </a:solidFill>
          <a:ln w="12700">
            <a:miter lim="400000"/>
          </a:ln>
        </p:spPr>
        <p:txBody>
          <a:bodyPr lIns="34289" tIns="34289" rIns="34289" bIns="34289"/>
          <a:lstStyle/>
          <a:p>
            <a:pPr algn="r" defTabSz="685800"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1845" name="Thank You"/>
          <p:cNvSpPr txBox="1"/>
          <p:nvPr/>
        </p:nvSpPr>
        <p:spPr>
          <a:xfrm>
            <a:off x="3575320" y="3164760"/>
            <a:ext cx="7554955" cy="2905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 anchor="ctr">
            <a:spAutoFit/>
          </a:bodyPr>
          <a:lstStyle>
            <a:lvl1pPr defTabSz="685800">
              <a:spcBef>
                <a:spcPts val="600"/>
              </a:spcBef>
              <a:defRPr sz="1600" b="1">
                <a:solidFill>
                  <a:srgbClr val="FFFB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Thank You</a:t>
            </a:r>
          </a:p>
        </p:txBody>
      </p:sp>
      <p:sp>
        <p:nvSpPr>
          <p:cNvPr id="1846" name="Sandy Sehdev"/>
          <p:cNvSpPr txBox="1"/>
          <p:nvPr/>
        </p:nvSpPr>
        <p:spPr>
          <a:xfrm>
            <a:off x="343552" y="4572960"/>
            <a:ext cx="7554955" cy="2905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 anchor="ctr">
            <a:spAutoFit/>
          </a:bodyPr>
          <a:lstStyle>
            <a:lvl1pPr defTabSz="685800">
              <a:spcBef>
                <a:spcPts val="600"/>
              </a:spcBef>
              <a:defRPr sz="1600" b="1">
                <a:solidFill>
                  <a:srgbClr val="FFFB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Sandy Sehdev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17402</Words>
  <Application>Microsoft Macintosh PowerPoint</Application>
  <PresentationFormat>On-screen Show (16:9)</PresentationFormat>
  <Paragraphs>1548</Paragraphs>
  <Slides>98</Slides>
  <Notes>64</Notes>
  <HiddenSlides>0</HiddenSlides>
  <MMClips>0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98</vt:i4>
      </vt:variant>
    </vt:vector>
  </HeadingPairs>
  <TitlesOfParts>
    <vt:vector size="121" baseType="lpstr">
      <vt:lpstr>ヒラギノ明朝 ProN W3</vt:lpstr>
      <vt:lpstr>Adobe Caslon Pro Bold</vt:lpstr>
      <vt:lpstr>Arial</vt:lpstr>
      <vt:lpstr>Arial Narrow</vt:lpstr>
      <vt:lpstr>Avenir Next Regular</vt:lpstr>
      <vt:lpstr>Calibri</vt:lpstr>
      <vt:lpstr>DIN Alternate Bold</vt:lpstr>
      <vt:lpstr>Gill Sans</vt:lpstr>
      <vt:lpstr>Gill Sans SemiBold</vt:lpstr>
      <vt:lpstr>Helvetica</vt:lpstr>
      <vt:lpstr>Helvetica 55 Roman</vt:lpstr>
      <vt:lpstr>Helvetica Light</vt:lpstr>
      <vt:lpstr>Helvetica Neue</vt:lpstr>
      <vt:lpstr>Helvetica Neue Light</vt:lpstr>
      <vt:lpstr>Helvetica Neue Medium</vt:lpstr>
      <vt:lpstr>Oswald Light</vt:lpstr>
      <vt:lpstr>Raleway</vt:lpstr>
      <vt:lpstr>Tahoma</vt:lpstr>
      <vt:lpstr>Times New Roman</vt:lpstr>
      <vt:lpstr>Times Roman</vt:lpstr>
      <vt:lpstr>Trade Gothic LT Std Light</vt:lpstr>
      <vt:lpstr>Verdana</vt:lpstr>
      <vt:lpstr>Office Theme</vt:lpstr>
      <vt:lpstr>PowerPoint Presentation</vt:lpstr>
      <vt:lpstr>PowerPoint Presentation</vt:lpstr>
      <vt:lpstr>PowerPoint Presentation</vt:lpstr>
      <vt:lpstr>Scope of the Problem</vt:lpstr>
      <vt:lpstr>Breast Cancers</vt:lpstr>
      <vt:lpstr>Breast Cancers</vt:lpstr>
      <vt:lpstr>Invasive Breast Cancers</vt:lpstr>
      <vt:lpstr>PowerPoint Presentation</vt:lpstr>
      <vt:lpstr>PowerPoint Presentation</vt:lpstr>
      <vt:lpstr>Stages</vt:lpstr>
      <vt:lpstr>Stages</vt:lpstr>
      <vt:lpstr>Late Recurrences</vt:lpstr>
      <vt:lpstr>Early Breast Cancer Goals</vt:lpstr>
      <vt:lpstr>PowerPoint Presentation</vt:lpstr>
      <vt:lpstr>PowerPoint Presentation</vt:lpstr>
      <vt:lpstr>Approaches</vt:lpstr>
      <vt:lpstr>Approaches</vt:lpstr>
      <vt:lpstr>NHS Predict</vt:lpstr>
      <vt:lpstr>PowerPoint Presentation</vt:lpstr>
      <vt:lpstr>PowerPoint Presentation</vt:lpstr>
      <vt:lpstr>PowerPoint Presentation</vt:lpstr>
      <vt:lpstr>PowerPoint Presentation</vt:lpstr>
      <vt:lpstr>5 Years of Tamoxifen</vt:lpstr>
      <vt:lpstr>PowerPoint Presentation</vt:lpstr>
      <vt:lpstr>Tamoxifen</vt:lpstr>
      <vt:lpstr>Aromatase Inhibitors</vt:lpstr>
      <vt:lpstr>Aromatase Inhibitors</vt:lpstr>
      <vt:lpstr>Premenopausal Women:  Ovarian Function Suppression</vt:lpstr>
      <vt:lpstr>Premenopausal Women:  Ovarian Function Suppression</vt:lpstr>
      <vt:lpstr>Premenopausal Women:  Ovarian Function Suppression</vt:lpstr>
      <vt:lpstr>Risk of Late Recurrences</vt:lpstr>
      <vt:lpstr>Duration of Hormonal Rx ATLAS  Trial: Tamoxifen 10 yrs</vt:lpstr>
      <vt:lpstr>Duration of Hormonal Rx MA-17 TAM(5) then LET(5)</vt:lpstr>
      <vt:lpstr>Duration of AI Rx 7 vs 10 yrs</vt:lpstr>
      <vt:lpstr>Duration of AI Rx 5 vs 7 vs 10 yrs</vt:lpstr>
      <vt:lpstr>PowerPoint Presentation</vt:lpstr>
      <vt:lpstr>Background</vt:lpstr>
      <vt:lpstr>PowerPoint Presentation</vt:lpstr>
      <vt:lpstr>Genomics: Node Negative</vt:lpstr>
      <vt:lpstr>Genomics: 1-3 Node+</vt:lpstr>
      <vt:lpstr>Side Effects</vt:lpstr>
      <vt:lpstr>Dose Dense Chemo:  Timing</vt:lpstr>
      <vt:lpstr>PowerPoint Presentation</vt:lpstr>
      <vt:lpstr>Extra Rx: CDK 4/6 Inhibitor Abemaciclib</vt:lpstr>
      <vt:lpstr>MonarchE</vt:lpstr>
      <vt:lpstr>MonarchE</vt:lpstr>
      <vt:lpstr>NATALEE - Ribociclib</vt:lpstr>
      <vt:lpstr>PowerPoint Presentation</vt:lpstr>
      <vt:lpstr>ADAPT: Neoadjuvant Hormonal Rx</vt:lpstr>
      <vt:lpstr>PowerPoint Presentation</vt:lpstr>
      <vt:lpstr>Trastuzumab (Herceptin™)</vt:lpstr>
      <vt:lpstr>Adjuvant Trastuzumab</vt:lpstr>
      <vt:lpstr>Adjuvant Trastuzumab</vt:lpstr>
      <vt:lpstr>Recent Advances: Less Treatment</vt:lpstr>
      <vt:lpstr>Less Treatment</vt:lpstr>
      <vt:lpstr>Why Neoadjuvant?</vt:lpstr>
      <vt:lpstr>Neoadjuvant Trastuzumab (Preop)</vt:lpstr>
      <vt:lpstr>Neoadjuvant Trastuzumab (Preop)</vt:lpstr>
      <vt:lpstr>Complete Responses</vt:lpstr>
      <vt:lpstr>Pertuzumab</vt:lpstr>
      <vt:lpstr>neoSphere</vt:lpstr>
      <vt:lpstr>Pertuzumab</vt:lpstr>
      <vt:lpstr>KATHERINE: Stronger Postop Rx</vt:lpstr>
      <vt:lpstr>Trastuzumab-Emtansine (T-DM1)</vt:lpstr>
      <vt:lpstr>KATHERINE: Stronger Postop Rx</vt:lpstr>
      <vt:lpstr>PND:  Trastuzumab-Deruxtecan T-DxD in Clinical Trials</vt:lpstr>
      <vt:lpstr>Neratinib: EXTRA Treatment?</vt:lpstr>
      <vt:lpstr>Neratinib: EXTRA Treatment?</vt:lpstr>
      <vt:lpstr>PowerPoint Presentation</vt:lpstr>
      <vt:lpstr>Triple Negative</vt:lpstr>
      <vt:lpstr>TNBC</vt:lpstr>
      <vt:lpstr>Why Neoadjuvant?</vt:lpstr>
      <vt:lpstr>Neoadjuvant Carboplatin</vt:lpstr>
      <vt:lpstr>Postop Adjuvant Cx: Create-X</vt:lpstr>
      <vt:lpstr>New ADCs:  Sacituzumab-govitecan</vt:lpstr>
      <vt:lpstr>New Agents:  ADCs</vt:lpstr>
      <vt:lpstr>PowerPoint Presentation</vt:lpstr>
      <vt:lpstr>Checkpoint Inhibitors</vt:lpstr>
      <vt:lpstr>PowerPoint Presentation</vt:lpstr>
      <vt:lpstr>Event Free Survival</vt:lpstr>
      <vt:lpstr>FDA Comments SABCS 2021</vt:lpstr>
      <vt:lpstr>Questions re Immunotherapy</vt:lpstr>
      <vt:lpstr>PowerPoint Presentation</vt:lpstr>
      <vt:lpstr>PARP Inhibition</vt:lpstr>
      <vt:lpstr>PowerPoint Presentation</vt:lpstr>
      <vt:lpstr>PowerPoint Presentation</vt:lpstr>
      <vt:lpstr>PowerPoint Presentation</vt:lpstr>
      <vt:lpstr>Issues re TNBC</vt:lpstr>
      <vt:lpstr>PowerPoint Presentation</vt:lpstr>
      <vt:lpstr>PowerPoint Presentation</vt:lpstr>
      <vt:lpstr>Bone Agents</vt:lpstr>
      <vt:lpstr>Bone Agents</vt:lpstr>
      <vt:lpstr>PowerPoint Presentation</vt:lpstr>
      <vt:lpstr>Denosumab</vt:lpstr>
      <vt:lpstr>Denosumab (Prolia™)</vt:lpstr>
      <vt:lpstr>Denosumab (Prolia™)</vt:lpstr>
      <vt:lpstr>Denosumab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sehdev@mac.com</cp:lastModifiedBy>
  <cp:revision>9</cp:revision>
  <dcterms:modified xsi:type="dcterms:W3CDTF">2023-08-28T01:26:57Z</dcterms:modified>
</cp:coreProperties>
</file>