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29.jpg" ContentType="image/jpg"/>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94" r:id="rId2"/>
    <p:sldId id="556" r:id="rId3"/>
    <p:sldId id="557" r:id="rId4"/>
    <p:sldId id="558" r:id="rId5"/>
    <p:sldId id="559" r:id="rId6"/>
    <p:sldId id="561" r:id="rId7"/>
    <p:sldId id="824" r:id="rId8"/>
    <p:sldId id="623" r:id="rId9"/>
    <p:sldId id="2147470197" r:id="rId10"/>
    <p:sldId id="309" r:id="rId11"/>
    <p:sldId id="952" r:id="rId12"/>
    <p:sldId id="953" r:id="rId13"/>
    <p:sldId id="2076137063" r:id="rId14"/>
    <p:sldId id="634" r:id="rId15"/>
    <p:sldId id="2139118671" r:id="rId16"/>
    <p:sldId id="2147470163" r:id="rId17"/>
    <p:sldId id="2145706388" r:id="rId18"/>
    <p:sldId id="2147473205" r:id="rId19"/>
    <p:sldId id="2147470164" r:id="rId20"/>
    <p:sldId id="2076137064" r:id="rId21"/>
    <p:sldId id="258" r:id="rId22"/>
    <p:sldId id="2076137065" r:id="rId23"/>
    <p:sldId id="2076137066" r:id="rId2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ren Gelmon" initials="KG" lastIdx="2" clrIdx="0"/>
  <p:cmAuthor id="1" name="Agnes Sagfors" initials="AS" lastIdx="2" clrIdx="1"/>
  <p:cmAuthor id="2" name="Sean Karamchandani" initials="SK" lastIdx="9"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DA33"/>
    <a:srgbClr val="B7FB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93792" autoAdjust="0"/>
  </p:normalViewPr>
  <p:slideViewPr>
    <p:cSldViewPr>
      <p:cViewPr varScale="1">
        <p:scale>
          <a:sx n="83" d="100"/>
          <a:sy n="83" d="100"/>
        </p:scale>
        <p:origin x="1140" y="52"/>
      </p:cViewPr>
      <p:guideLst>
        <p:guide orient="horz" pos="1620"/>
        <p:guide pos="2880"/>
      </p:guideLst>
    </p:cSldViewPr>
  </p:slideViewPr>
  <p:notesTextViewPr>
    <p:cViewPr>
      <p:scale>
        <a:sx n="1" d="1"/>
        <a:sy n="1" d="1"/>
      </p:scale>
      <p:origin x="0" y="0"/>
    </p:cViewPr>
  </p:notesTextViewPr>
  <p:sorterViewPr>
    <p:cViewPr varScale="1">
      <p:scale>
        <a:sx n="1" d="1"/>
        <a:sy n="1" d="1"/>
      </p:scale>
      <p:origin x="0" y="958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CC59F6-250C-E049-BD8C-5EFD90EFAA91}" type="doc">
      <dgm:prSet loTypeId="urn:microsoft.com/office/officeart/2005/8/layout/StepDownProcess" loCatId="" qsTypeId="urn:microsoft.com/office/officeart/2005/8/quickstyle/simple4" qsCatId="simple" csTypeId="urn:microsoft.com/office/officeart/2005/8/colors/accent1_2" csCatId="accent1" phldr="1"/>
      <dgm:spPr/>
      <dgm:t>
        <a:bodyPr/>
        <a:lstStyle/>
        <a:p>
          <a:endParaRPr lang="en-US"/>
        </a:p>
      </dgm:t>
    </dgm:pt>
    <dgm:pt modelId="{1F6F59AA-5628-AE4F-B1A0-FB00163F06BD}">
      <dgm:prSet phldrT="[Text]" custT="1"/>
      <dgm:spPr>
        <a:solidFill>
          <a:srgbClr val="FFFF00"/>
        </a:solidFill>
      </dgm:spPr>
      <dgm:t>
        <a:bodyPr/>
        <a:lstStyle/>
        <a:p>
          <a:r>
            <a:rPr lang="en-US" sz="1600" dirty="0">
              <a:solidFill>
                <a:srgbClr val="000000"/>
              </a:solidFill>
              <a:latin typeface="Calibri"/>
              <a:cs typeface="Calibri"/>
            </a:rPr>
            <a:t>Early Cancer</a:t>
          </a:r>
        </a:p>
        <a:p>
          <a:r>
            <a:rPr lang="en-US" sz="1600" dirty="0">
              <a:solidFill>
                <a:srgbClr val="000000"/>
              </a:solidFill>
              <a:latin typeface="Calibri"/>
              <a:cs typeface="Calibri"/>
            </a:rPr>
            <a:t>Risk </a:t>
          </a:r>
          <a:r>
            <a:rPr lang="en-US" sz="1600" dirty="0" err="1">
              <a:solidFill>
                <a:srgbClr val="000000"/>
              </a:solidFill>
              <a:latin typeface="Calibri"/>
              <a:cs typeface="Calibri"/>
            </a:rPr>
            <a:t>vs</a:t>
          </a:r>
          <a:r>
            <a:rPr lang="en-US" sz="1600" dirty="0">
              <a:solidFill>
                <a:srgbClr val="000000"/>
              </a:solidFill>
              <a:latin typeface="Calibri"/>
              <a:cs typeface="Calibri"/>
            </a:rPr>
            <a:t> Response</a:t>
          </a:r>
        </a:p>
        <a:p>
          <a:r>
            <a:rPr lang="en-US" sz="1600" dirty="0">
              <a:solidFill>
                <a:srgbClr val="000000"/>
              </a:solidFill>
              <a:latin typeface="Calibri"/>
              <a:cs typeface="Calibri"/>
            </a:rPr>
            <a:t>Curative</a:t>
          </a:r>
        </a:p>
      </dgm:t>
    </dgm:pt>
    <dgm:pt modelId="{E35F2133-001D-D84D-B21A-23EAA0BA849C}" type="parTrans" cxnId="{3AB3BD21-11F1-F049-8278-6BDA39A83408}">
      <dgm:prSet/>
      <dgm:spPr/>
      <dgm:t>
        <a:bodyPr/>
        <a:lstStyle/>
        <a:p>
          <a:endParaRPr lang="en-US"/>
        </a:p>
      </dgm:t>
    </dgm:pt>
    <dgm:pt modelId="{22D5E0FE-1DDD-2947-9AE2-A79FE6CAB10C}" type="sibTrans" cxnId="{3AB3BD21-11F1-F049-8278-6BDA39A83408}">
      <dgm:prSet/>
      <dgm:spPr/>
      <dgm:t>
        <a:bodyPr/>
        <a:lstStyle/>
        <a:p>
          <a:endParaRPr lang="en-US"/>
        </a:p>
      </dgm:t>
    </dgm:pt>
    <dgm:pt modelId="{00D5C7A9-B423-A94E-843C-5EC996833225}">
      <dgm:prSet phldrT="[Text]" custT="1"/>
      <dgm:spPr>
        <a:solidFill>
          <a:srgbClr val="CCFFCC"/>
        </a:solidFill>
      </dgm:spPr>
      <dgm:t>
        <a:bodyPr/>
        <a:lstStyle/>
        <a:p>
          <a:r>
            <a:rPr lang="en-US" sz="1600" dirty="0">
              <a:solidFill>
                <a:srgbClr val="000000"/>
              </a:solidFill>
              <a:latin typeface="Calibri"/>
              <a:cs typeface="Calibri"/>
            </a:rPr>
            <a:t>Advanced Cancer</a:t>
          </a:r>
        </a:p>
        <a:p>
          <a:r>
            <a:rPr lang="en-US" sz="1600" dirty="0">
              <a:solidFill>
                <a:srgbClr val="000000"/>
              </a:solidFill>
              <a:latin typeface="Calibri"/>
              <a:cs typeface="Calibri"/>
            </a:rPr>
            <a:t>Symptoms</a:t>
          </a:r>
        </a:p>
        <a:p>
          <a:r>
            <a:rPr lang="en-US" sz="1600" dirty="0">
              <a:solidFill>
                <a:srgbClr val="000000"/>
              </a:solidFill>
              <a:latin typeface="Calibri"/>
              <a:cs typeface="Calibri"/>
            </a:rPr>
            <a:t>Survival</a:t>
          </a:r>
        </a:p>
        <a:p>
          <a:r>
            <a:rPr lang="en-US" sz="1600" dirty="0" err="1">
              <a:solidFill>
                <a:srgbClr val="000000"/>
              </a:solidFill>
              <a:latin typeface="Calibri"/>
              <a:cs typeface="Calibri"/>
            </a:rPr>
            <a:t>QoL</a:t>
          </a:r>
          <a:r>
            <a:rPr lang="en-US" sz="1600" dirty="0">
              <a:solidFill>
                <a:srgbClr val="000000"/>
              </a:solidFill>
              <a:latin typeface="Calibri"/>
              <a:cs typeface="Calibri"/>
            </a:rPr>
            <a:t> </a:t>
          </a:r>
        </a:p>
      </dgm:t>
    </dgm:pt>
    <dgm:pt modelId="{6BD44674-2E34-FD4A-A8D0-2F28064259DB}" type="parTrans" cxnId="{BC4A51E7-22E1-3849-A6AF-FB43C9BF946C}">
      <dgm:prSet/>
      <dgm:spPr/>
      <dgm:t>
        <a:bodyPr/>
        <a:lstStyle/>
        <a:p>
          <a:endParaRPr lang="en-US"/>
        </a:p>
      </dgm:t>
    </dgm:pt>
    <dgm:pt modelId="{385F108B-AFC9-F949-93B6-A3DC19205BAA}" type="sibTrans" cxnId="{BC4A51E7-22E1-3849-A6AF-FB43C9BF946C}">
      <dgm:prSet/>
      <dgm:spPr/>
      <dgm:t>
        <a:bodyPr/>
        <a:lstStyle/>
        <a:p>
          <a:endParaRPr lang="en-US"/>
        </a:p>
      </dgm:t>
    </dgm:pt>
    <dgm:pt modelId="{16E38B1E-8121-C940-A304-00D75CA4143C}">
      <dgm:prSet phldrT="[Text]" custT="1"/>
      <dgm:spPr/>
      <dgm:t>
        <a:bodyPr/>
        <a:lstStyle/>
        <a:p>
          <a:r>
            <a:rPr lang="en-US" sz="1600" dirty="0">
              <a:solidFill>
                <a:schemeClr val="bg1"/>
              </a:solidFill>
              <a:latin typeface="Calibri"/>
              <a:cs typeface="Calibri"/>
            </a:rPr>
            <a:t>Supportive Care</a:t>
          </a:r>
        </a:p>
      </dgm:t>
    </dgm:pt>
    <dgm:pt modelId="{14C808AA-1282-CC44-A251-F5C73E521A18}" type="parTrans" cxnId="{A102BD6D-8FC3-704A-9DBD-1E660C44950C}">
      <dgm:prSet/>
      <dgm:spPr/>
      <dgm:t>
        <a:bodyPr/>
        <a:lstStyle/>
        <a:p>
          <a:endParaRPr lang="en-US"/>
        </a:p>
      </dgm:t>
    </dgm:pt>
    <dgm:pt modelId="{2445D4BE-C602-4C45-9F34-7700B92FE9AE}" type="sibTrans" cxnId="{A102BD6D-8FC3-704A-9DBD-1E660C44950C}">
      <dgm:prSet/>
      <dgm:spPr/>
      <dgm:t>
        <a:bodyPr/>
        <a:lstStyle/>
        <a:p>
          <a:endParaRPr lang="en-US"/>
        </a:p>
      </dgm:t>
    </dgm:pt>
    <dgm:pt modelId="{E135113B-650C-F143-8158-D4BE87B926B6}" type="pres">
      <dgm:prSet presAssocID="{A3CC59F6-250C-E049-BD8C-5EFD90EFAA91}" presName="rootnode" presStyleCnt="0">
        <dgm:presLayoutVars>
          <dgm:chMax/>
          <dgm:chPref/>
          <dgm:dir/>
          <dgm:animLvl val="lvl"/>
        </dgm:presLayoutVars>
      </dgm:prSet>
      <dgm:spPr/>
    </dgm:pt>
    <dgm:pt modelId="{6C2692DA-B419-FB40-BB62-0A973D15EF4E}" type="pres">
      <dgm:prSet presAssocID="{1F6F59AA-5628-AE4F-B1A0-FB00163F06BD}" presName="composite" presStyleCnt="0"/>
      <dgm:spPr/>
    </dgm:pt>
    <dgm:pt modelId="{7AE2C0D3-B61D-B74B-B865-51134DBFC4C6}" type="pres">
      <dgm:prSet presAssocID="{1F6F59AA-5628-AE4F-B1A0-FB00163F06BD}" presName="bentUpArrow1" presStyleLbl="alignImgPlace1" presStyleIdx="0" presStyleCnt="2"/>
      <dgm:spPr>
        <a:solidFill>
          <a:srgbClr val="3366FF"/>
        </a:solidFill>
      </dgm:spPr>
    </dgm:pt>
    <dgm:pt modelId="{BDAA037B-1A9D-DC4B-9825-C01D511456EA}" type="pres">
      <dgm:prSet presAssocID="{1F6F59AA-5628-AE4F-B1A0-FB00163F06BD}" presName="ParentText" presStyleLbl="node1" presStyleIdx="0" presStyleCnt="3" custScaleX="145173" custLinFactNeighborX="-13040" custLinFactNeighborY="-1767">
        <dgm:presLayoutVars>
          <dgm:chMax val="1"/>
          <dgm:chPref val="1"/>
          <dgm:bulletEnabled val="1"/>
        </dgm:presLayoutVars>
      </dgm:prSet>
      <dgm:spPr/>
    </dgm:pt>
    <dgm:pt modelId="{4257833E-1CA5-2A4E-BF70-4FC7BA043BED}" type="pres">
      <dgm:prSet presAssocID="{1F6F59AA-5628-AE4F-B1A0-FB00163F06BD}" presName="ChildText" presStyleLbl="revTx" presStyleIdx="0" presStyleCnt="2">
        <dgm:presLayoutVars>
          <dgm:chMax val="0"/>
          <dgm:chPref val="0"/>
          <dgm:bulletEnabled val="1"/>
        </dgm:presLayoutVars>
      </dgm:prSet>
      <dgm:spPr/>
    </dgm:pt>
    <dgm:pt modelId="{BC5274DC-C550-A646-8E0E-51CAE3BBD4D7}" type="pres">
      <dgm:prSet presAssocID="{22D5E0FE-1DDD-2947-9AE2-A79FE6CAB10C}" presName="sibTrans" presStyleCnt="0"/>
      <dgm:spPr/>
    </dgm:pt>
    <dgm:pt modelId="{47D37BDB-0729-414D-8A46-9460F3D951FD}" type="pres">
      <dgm:prSet presAssocID="{00D5C7A9-B423-A94E-843C-5EC996833225}" presName="composite" presStyleCnt="0"/>
      <dgm:spPr/>
    </dgm:pt>
    <dgm:pt modelId="{FBD8B38F-055F-BF47-9659-8E2E87E39D8D}" type="pres">
      <dgm:prSet presAssocID="{00D5C7A9-B423-A94E-843C-5EC996833225}" presName="bentUpArrow1" presStyleLbl="alignImgPlace1" presStyleIdx="1" presStyleCnt="2"/>
      <dgm:spPr>
        <a:solidFill>
          <a:srgbClr val="3366FF"/>
        </a:solidFill>
      </dgm:spPr>
    </dgm:pt>
    <dgm:pt modelId="{B0A0620D-89F8-DB41-9A56-4B18B130351D}" type="pres">
      <dgm:prSet presAssocID="{00D5C7A9-B423-A94E-843C-5EC996833225}" presName="ParentText" presStyleLbl="node1" presStyleIdx="1" presStyleCnt="3" custScaleX="154819" custScaleY="121995">
        <dgm:presLayoutVars>
          <dgm:chMax val="1"/>
          <dgm:chPref val="1"/>
          <dgm:bulletEnabled val="1"/>
        </dgm:presLayoutVars>
      </dgm:prSet>
      <dgm:spPr/>
    </dgm:pt>
    <dgm:pt modelId="{B491FFD9-31FE-9F4D-B2A4-9DC3C196778F}" type="pres">
      <dgm:prSet presAssocID="{00D5C7A9-B423-A94E-843C-5EC996833225}" presName="ChildText" presStyleLbl="revTx" presStyleIdx="1" presStyleCnt="2">
        <dgm:presLayoutVars>
          <dgm:chMax val="0"/>
          <dgm:chPref val="0"/>
          <dgm:bulletEnabled val="1"/>
        </dgm:presLayoutVars>
      </dgm:prSet>
      <dgm:spPr/>
    </dgm:pt>
    <dgm:pt modelId="{560B01A0-06F5-1B49-A063-09FE46181390}" type="pres">
      <dgm:prSet presAssocID="{385F108B-AFC9-F949-93B6-A3DC19205BAA}" presName="sibTrans" presStyleCnt="0"/>
      <dgm:spPr/>
    </dgm:pt>
    <dgm:pt modelId="{0D8852D8-E904-424B-B18A-A880C1AE2A9F}" type="pres">
      <dgm:prSet presAssocID="{16E38B1E-8121-C940-A304-00D75CA4143C}" presName="composite" presStyleCnt="0"/>
      <dgm:spPr/>
    </dgm:pt>
    <dgm:pt modelId="{BFEC1DE8-2A99-BE44-8679-F84C8E61C3CB}" type="pres">
      <dgm:prSet presAssocID="{16E38B1E-8121-C940-A304-00D75CA4143C}" presName="ParentText" presStyleLbl="node1" presStyleIdx="2" presStyleCnt="3" custLinFactNeighborX="29002" custLinFactNeighborY="6230">
        <dgm:presLayoutVars>
          <dgm:chMax val="1"/>
          <dgm:chPref val="1"/>
          <dgm:bulletEnabled val="1"/>
        </dgm:presLayoutVars>
      </dgm:prSet>
      <dgm:spPr/>
    </dgm:pt>
  </dgm:ptLst>
  <dgm:cxnLst>
    <dgm:cxn modelId="{3EA6C91A-D903-F346-9CC5-285D1ABC990B}" type="presOf" srcId="{00D5C7A9-B423-A94E-843C-5EC996833225}" destId="{B0A0620D-89F8-DB41-9A56-4B18B130351D}" srcOrd="0" destOrd="0" presId="urn:microsoft.com/office/officeart/2005/8/layout/StepDownProcess"/>
    <dgm:cxn modelId="{3AB3BD21-11F1-F049-8278-6BDA39A83408}" srcId="{A3CC59F6-250C-E049-BD8C-5EFD90EFAA91}" destId="{1F6F59AA-5628-AE4F-B1A0-FB00163F06BD}" srcOrd="0" destOrd="0" parTransId="{E35F2133-001D-D84D-B21A-23EAA0BA849C}" sibTransId="{22D5E0FE-1DDD-2947-9AE2-A79FE6CAB10C}"/>
    <dgm:cxn modelId="{A102BD6D-8FC3-704A-9DBD-1E660C44950C}" srcId="{A3CC59F6-250C-E049-BD8C-5EFD90EFAA91}" destId="{16E38B1E-8121-C940-A304-00D75CA4143C}" srcOrd="2" destOrd="0" parTransId="{14C808AA-1282-CC44-A251-F5C73E521A18}" sibTransId="{2445D4BE-C602-4C45-9F34-7700B92FE9AE}"/>
    <dgm:cxn modelId="{65CDB075-FCB3-4342-A7C1-982488344287}" type="presOf" srcId="{A3CC59F6-250C-E049-BD8C-5EFD90EFAA91}" destId="{E135113B-650C-F143-8158-D4BE87B926B6}" srcOrd="0" destOrd="0" presId="urn:microsoft.com/office/officeart/2005/8/layout/StepDownProcess"/>
    <dgm:cxn modelId="{EC1D7284-71C3-B44B-A063-A475BAA060B6}" type="presOf" srcId="{16E38B1E-8121-C940-A304-00D75CA4143C}" destId="{BFEC1DE8-2A99-BE44-8679-F84C8E61C3CB}" srcOrd="0" destOrd="0" presId="urn:microsoft.com/office/officeart/2005/8/layout/StepDownProcess"/>
    <dgm:cxn modelId="{BC4A51E7-22E1-3849-A6AF-FB43C9BF946C}" srcId="{A3CC59F6-250C-E049-BD8C-5EFD90EFAA91}" destId="{00D5C7A9-B423-A94E-843C-5EC996833225}" srcOrd="1" destOrd="0" parTransId="{6BD44674-2E34-FD4A-A8D0-2F28064259DB}" sibTransId="{385F108B-AFC9-F949-93B6-A3DC19205BAA}"/>
    <dgm:cxn modelId="{69C317FB-F9D7-A34A-8027-62D8B870EB65}" type="presOf" srcId="{1F6F59AA-5628-AE4F-B1A0-FB00163F06BD}" destId="{BDAA037B-1A9D-DC4B-9825-C01D511456EA}" srcOrd="0" destOrd="0" presId="urn:microsoft.com/office/officeart/2005/8/layout/StepDownProcess"/>
    <dgm:cxn modelId="{B1B4B8FA-783F-7C43-8614-5B96A8E36DA8}" type="presParOf" srcId="{E135113B-650C-F143-8158-D4BE87B926B6}" destId="{6C2692DA-B419-FB40-BB62-0A973D15EF4E}" srcOrd="0" destOrd="0" presId="urn:microsoft.com/office/officeart/2005/8/layout/StepDownProcess"/>
    <dgm:cxn modelId="{52391EED-2271-6E4B-90D6-A89DAB4002F5}" type="presParOf" srcId="{6C2692DA-B419-FB40-BB62-0A973D15EF4E}" destId="{7AE2C0D3-B61D-B74B-B865-51134DBFC4C6}" srcOrd="0" destOrd="0" presId="urn:microsoft.com/office/officeart/2005/8/layout/StepDownProcess"/>
    <dgm:cxn modelId="{B8C6C15A-E516-654C-A700-4F4A67B0BBE8}" type="presParOf" srcId="{6C2692DA-B419-FB40-BB62-0A973D15EF4E}" destId="{BDAA037B-1A9D-DC4B-9825-C01D511456EA}" srcOrd="1" destOrd="0" presId="urn:microsoft.com/office/officeart/2005/8/layout/StepDownProcess"/>
    <dgm:cxn modelId="{D218AA8F-1C7C-0745-8324-8B0E61359144}" type="presParOf" srcId="{6C2692DA-B419-FB40-BB62-0A973D15EF4E}" destId="{4257833E-1CA5-2A4E-BF70-4FC7BA043BED}" srcOrd="2" destOrd="0" presId="urn:microsoft.com/office/officeart/2005/8/layout/StepDownProcess"/>
    <dgm:cxn modelId="{C3A11402-DC30-D048-9477-838D2D27348B}" type="presParOf" srcId="{E135113B-650C-F143-8158-D4BE87B926B6}" destId="{BC5274DC-C550-A646-8E0E-51CAE3BBD4D7}" srcOrd="1" destOrd="0" presId="urn:microsoft.com/office/officeart/2005/8/layout/StepDownProcess"/>
    <dgm:cxn modelId="{BAF8E8B6-7B6F-084F-9CF8-EAB493C5B38F}" type="presParOf" srcId="{E135113B-650C-F143-8158-D4BE87B926B6}" destId="{47D37BDB-0729-414D-8A46-9460F3D951FD}" srcOrd="2" destOrd="0" presId="urn:microsoft.com/office/officeart/2005/8/layout/StepDownProcess"/>
    <dgm:cxn modelId="{840642DD-9F32-A04C-AF05-0A901641E1D3}" type="presParOf" srcId="{47D37BDB-0729-414D-8A46-9460F3D951FD}" destId="{FBD8B38F-055F-BF47-9659-8E2E87E39D8D}" srcOrd="0" destOrd="0" presId="urn:microsoft.com/office/officeart/2005/8/layout/StepDownProcess"/>
    <dgm:cxn modelId="{645EB7DD-75BE-C048-8F12-760AB89148E2}" type="presParOf" srcId="{47D37BDB-0729-414D-8A46-9460F3D951FD}" destId="{B0A0620D-89F8-DB41-9A56-4B18B130351D}" srcOrd="1" destOrd="0" presId="urn:microsoft.com/office/officeart/2005/8/layout/StepDownProcess"/>
    <dgm:cxn modelId="{AC6A4E98-9A6A-984B-A379-DC8B8DD95972}" type="presParOf" srcId="{47D37BDB-0729-414D-8A46-9460F3D951FD}" destId="{B491FFD9-31FE-9F4D-B2A4-9DC3C196778F}" srcOrd="2" destOrd="0" presId="urn:microsoft.com/office/officeart/2005/8/layout/StepDownProcess"/>
    <dgm:cxn modelId="{3BCFB227-6C6D-AD47-A49C-B62CCEE70130}" type="presParOf" srcId="{E135113B-650C-F143-8158-D4BE87B926B6}" destId="{560B01A0-06F5-1B49-A063-09FE46181390}" srcOrd="3" destOrd="0" presId="urn:microsoft.com/office/officeart/2005/8/layout/StepDownProcess"/>
    <dgm:cxn modelId="{03FA7B8D-A814-E34D-84E3-440177C80983}" type="presParOf" srcId="{E135113B-650C-F143-8158-D4BE87B926B6}" destId="{0D8852D8-E904-424B-B18A-A880C1AE2A9F}" srcOrd="4" destOrd="0" presId="urn:microsoft.com/office/officeart/2005/8/layout/StepDownProcess"/>
    <dgm:cxn modelId="{B0D093D0-28BA-9A42-ABCF-C1C206EDE1A7}" type="presParOf" srcId="{0D8852D8-E904-424B-B18A-A880C1AE2A9F}" destId="{BFEC1DE8-2A99-BE44-8679-F84C8E61C3CB}"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E2C0D3-B61D-B74B-B865-51134DBFC4C6}">
      <dsp:nvSpPr>
        <dsp:cNvPr id="0" name=""/>
        <dsp:cNvSpPr/>
      </dsp:nvSpPr>
      <dsp:spPr>
        <a:xfrm rot="5400000">
          <a:off x="2561852" y="959128"/>
          <a:ext cx="849280" cy="966876"/>
        </a:xfrm>
        <a:prstGeom prst="bentUpArrow">
          <a:avLst>
            <a:gd name="adj1" fmla="val 32840"/>
            <a:gd name="adj2" fmla="val 25000"/>
            <a:gd name="adj3" fmla="val 35780"/>
          </a:avLst>
        </a:prstGeom>
        <a:solidFill>
          <a:srgbClr val="3366FF"/>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DAA037B-1A9D-DC4B-9825-C01D511456EA}">
      <dsp:nvSpPr>
        <dsp:cNvPr id="0" name=""/>
        <dsp:cNvSpPr/>
      </dsp:nvSpPr>
      <dsp:spPr>
        <a:xfrm>
          <a:off x="1827496" y="0"/>
          <a:ext cx="2075522" cy="1000736"/>
        </a:xfrm>
        <a:prstGeom prst="roundRect">
          <a:avLst>
            <a:gd name="adj" fmla="val 16670"/>
          </a:avLst>
        </a:prstGeom>
        <a:solidFill>
          <a:srgbClr val="FFFF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000000"/>
              </a:solidFill>
              <a:latin typeface="Calibri"/>
              <a:cs typeface="Calibri"/>
            </a:rPr>
            <a:t>Early Cancer</a:t>
          </a:r>
        </a:p>
        <a:p>
          <a:pPr marL="0" lvl="0" indent="0" algn="ctr" defTabSz="711200">
            <a:lnSpc>
              <a:spcPct val="90000"/>
            </a:lnSpc>
            <a:spcBef>
              <a:spcPct val="0"/>
            </a:spcBef>
            <a:spcAft>
              <a:spcPct val="35000"/>
            </a:spcAft>
            <a:buNone/>
          </a:pPr>
          <a:r>
            <a:rPr lang="en-US" sz="1600" kern="1200" dirty="0">
              <a:solidFill>
                <a:srgbClr val="000000"/>
              </a:solidFill>
              <a:latin typeface="Calibri"/>
              <a:cs typeface="Calibri"/>
            </a:rPr>
            <a:t>Risk </a:t>
          </a:r>
          <a:r>
            <a:rPr lang="en-US" sz="1600" kern="1200" dirty="0" err="1">
              <a:solidFill>
                <a:srgbClr val="000000"/>
              </a:solidFill>
              <a:latin typeface="Calibri"/>
              <a:cs typeface="Calibri"/>
            </a:rPr>
            <a:t>vs</a:t>
          </a:r>
          <a:r>
            <a:rPr lang="en-US" sz="1600" kern="1200" dirty="0">
              <a:solidFill>
                <a:srgbClr val="000000"/>
              </a:solidFill>
              <a:latin typeface="Calibri"/>
              <a:cs typeface="Calibri"/>
            </a:rPr>
            <a:t> Response</a:t>
          </a:r>
        </a:p>
        <a:p>
          <a:pPr marL="0" lvl="0" indent="0" algn="ctr" defTabSz="711200">
            <a:lnSpc>
              <a:spcPct val="90000"/>
            </a:lnSpc>
            <a:spcBef>
              <a:spcPct val="0"/>
            </a:spcBef>
            <a:spcAft>
              <a:spcPct val="35000"/>
            </a:spcAft>
            <a:buNone/>
          </a:pPr>
          <a:r>
            <a:rPr lang="en-US" sz="1600" kern="1200" dirty="0">
              <a:solidFill>
                <a:srgbClr val="000000"/>
              </a:solidFill>
              <a:latin typeface="Calibri"/>
              <a:cs typeface="Calibri"/>
            </a:rPr>
            <a:t>Curative</a:t>
          </a:r>
        </a:p>
      </dsp:txBody>
      <dsp:txXfrm>
        <a:off x="1876357" y="48861"/>
        <a:ext cx="1977800" cy="903014"/>
      </dsp:txXfrm>
    </dsp:sp>
    <dsp:sp modelId="{4257833E-1CA5-2A4E-BF70-4FC7BA043BED}">
      <dsp:nvSpPr>
        <dsp:cNvPr id="0" name=""/>
        <dsp:cNvSpPr/>
      </dsp:nvSpPr>
      <dsp:spPr>
        <a:xfrm>
          <a:off x="3766534" y="113126"/>
          <a:ext cx="1039819" cy="808839"/>
        </a:xfrm>
        <a:prstGeom prst="rect">
          <a:avLst/>
        </a:prstGeom>
        <a:noFill/>
        <a:ln>
          <a:noFill/>
        </a:ln>
        <a:effectLst/>
      </dsp:spPr>
      <dsp:style>
        <a:lnRef idx="0">
          <a:scrgbClr r="0" g="0" b="0"/>
        </a:lnRef>
        <a:fillRef idx="0">
          <a:scrgbClr r="0" g="0" b="0"/>
        </a:fillRef>
        <a:effectRef idx="0">
          <a:scrgbClr r="0" g="0" b="0"/>
        </a:effectRef>
        <a:fontRef idx="minor"/>
      </dsp:style>
    </dsp:sp>
    <dsp:sp modelId="{FBD8B38F-055F-BF47-9659-8E2E87E39D8D}">
      <dsp:nvSpPr>
        <dsp:cNvPr id="0" name=""/>
        <dsp:cNvSpPr/>
      </dsp:nvSpPr>
      <dsp:spPr>
        <a:xfrm rot="5400000">
          <a:off x="3971170" y="2193340"/>
          <a:ext cx="849280" cy="966876"/>
        </a:xfrm>
        <a:prstGeom prst="bentUpArrow">
          <a:avLst>
            <a:gd name="adj1" fmla="val 32840"/>
            <a:gd name="adj2" fmla="val 25000"/>
            <a:gd name="adj3" fmla="val 35780"/>
          </a:avLst>
        </a:prstGeom>
        <a:solidFill>
          <a:srgbClr val="3366FF"/>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0A0620D-89F8-DB41-9A56-4B18B130351D}">
      <dsp:nvSpPr>
        <dsp:cNvPr id="0" name=""/>
        <dsp:cNvSpPr/>
      </dsp:nvSpPr>
      <dsp:spPr>
        <a:xfrm>
          <a:off x="3354292" y="1141839"/>
          <a:ext cx="2213430" cy="1220847"/>
        </a:xfrm>
        <a:prstGeom prst="roundRect">
          <a:avLst>
            <a:gd name="adj" fmla="val 16670"/>
          </a:avLst>
        </a:prstGeom>
        <a:solidFill>
          <a:srgbClr val="CCFFCC"/>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000000"/>
              </a:solidFill>
              <a:latin typeface="Calibri"/>
              <a:cs typeface="Calibri"/>
            </a:rPr>
            <a:t>Advanced Cancer</a:t>
          </a:r>
        </a:p>
        <a:p>
          <a:pPr marL="0" lvl="0" indent="0" algn="ctr" defTabSz="711200">
            <a:lnSpc>
              <a:spcPct val="90000"/>
            </a:lnSpc>
            <a:spcBef>
              <a:spcPct val="0"/>
            </a:spcBef>
            <a:spcAft>
              <a:spcPct val="35000"/>
            </a:spcAft>
            <a:buNone/>
          </a:pPr>
          <a:r>
            <a:rPr lang="en-US" sz="1600" kern="1200" dirty="0">
              <a:solidFill>
                <a:srgbClr val="000000"/>
              </a:solidFill>
              <a:latin typeface="Calibri"/>
              <a:cs typeface="Calibri"/>
            </a:rPr>
            <a:t>Symptoms</a:t>
          </a:r>
        </a:p>
        <a:p>
          <a:pPr marL="0" lvl="0" indent="0" algn="ctr" defTabSz="711200">
            <a:lnSpc>
              <a:spcPct val="90000"/>
            </a:lnSpc>
            <a:spcBef>
              <a:spcPct val="0"/>
            </a:spcBef>
            <a:spcAft>
              <a:spcPct val="35000"/>
            </a:spcAft>
            <a:buNone/>
          </a:pPr>
          <a:r>
            <a:rPr lang="en-US" sz="1600" kern="1200" dirty="0">
              <a:solidFill>
                <a:srgbClr val="000000"/>
              </a:solidFill>
              <a:latin typeface="Calibri"/>
              <a:cs typeface="Calibri"/>
            </a:rPr>
            <a:t>Survival</a:t>
          </a:r>
        </a:p>
        <a:p>
          <a:pPr marL="0" lvl="0" indent="0" algn="ctr" defTabSz="711200">
            <a:lnSpc>
              <a:spcPct val="90000"/>
            </a:lnSpc>
            <a:spcBef>
              <a:spcPct val="0"/>
            </a:spcBef>
            <a:spcAft>
              <a:spcPct val="35000"/>
            </a:spcAft>
            <a:buNone/>
          </a:pPr>
          <a:r>
            <a:rPr lang="en-US" sz="1600" kern="1200" dirty="0" err="1">
              <a:solidFill>
                <a:srgbClr val="000000"/>
              </a:solidFill>
              <a:latin typeface="Calibri"/>
              <a:cs typeface="Calibri"/>
            </a:rPr>
            <a:t>QoL</a:t>
          </a:r>
          <a:r>
            <a:rPr lang="en-US" sz="1600" kern="1200" dirty="0">
              <a:solidFill>
                <a:srgbClr val="000000"/>
              </a:solidFill>
              <a:latin typeface="Calibri"/>
              <a:cs typeface="Calibri"/>
            </a:rPr>
            <a:t> </a:t>
          </a:r>
        </a:p>
      </dsp:txBody>
      <dsp:txXfrm>
        <a:off x="3413900" y="1201447"/>
        <a:ext cx="2094214" cy="1101631"/>
      </dsp:txXfrm>
    </dsp:sp>
    <dsp:sp modelId="{B491FFD9-31FE-9F4D-B2A4-9DC3C196778F}">
      <dsp:nvSpPr>
        <dsp:cNvPr id="0" name=""/>
        <dsp:cNvSpPr/>
      </dsp:nvSpPr>
      <dsp:spPr>
        <a:xfrm>
          <a:off x="5175852" y="1347338"/>
          <a:ext cx="1039819" cy="808839"/>
        </a:xfrm>
        <a:prstGeom prst="rect">
          <a:avLst/>
        </a:prstGeom>
        <a:noFill/>
        <a:ln>
          <a:noFill/>
        </a:ln>
        <a:effectLst/>
      </dsp:spPr>
      <dsp:style>
        <a:lnRef idx="0">
          <a:scrgbClr r="0" g="0" b="0"/>
        </a:lnRef>
        <a:fillRef idx="0">
          <a:scrgbClr r="0" g="0" b="0"/>
        </a:fillRef>
        <a:effectRef idx="0">
          <a:scrgbClr r="0" g="0" b="0"/>
        </a:effectRef>
        <a:fontRef idx="minor"/>
      </dsp:style>
    </dsp:sp>
    <dsp:sp modelId="{BFEC1DE8-2A99-BE44-8679-F84C8E61C3CB}">
      <dsp:nvSpPr>
        <dsp:cNvPr id="0" name=""/>
        <dsp:cNvSpPr/>
      </dsp:nvSpPr>
      <dsp:spPr>
        <a:xfrm>
          <a:off x="5109295" y="2393735"/>
          <a:ext cx="1429689" cy="1000736"/>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Calibri"/>
              <a:cs typeface="Calibri"/>
            </a:rPr>
            <a:t>Supportive Care</a:t>
          </a:r>
        </a:p>
      </dsp:txBody>
      <dsp:txXfrm>
        <a:off x="5158156" y="2442596"/>
        <a:ext cx="1331967" cy="903014"/>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D72E29-92D2-4314-9BA0-238D907FC4FE}" type="datetimeFigureOut">
              <a:rPr lang="en-AU" smtClean="0"/>
              <a:t>30/11/2023</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0CD1C3-891B-47BF-BA74-AF2D955DB803}" type="slidenum">
              <a:rPr lang="en-AU" smtClean="0"/>
              <a:t>‹#›</a:t>
            </a:fld>
            <a:endParaRPr lang="en-AU"/>
          </a:p>
        </p:txBody>
      </p:sp>
    </p:spTree>
    <p:extLst>
      <p:ext uri="{BB962C8B-B14F-4D97-AF65-F5344CB8AC3E}">
        <p14:creationId xmlns:p14="http://schemas.microsoft.com/office/powerpoint/2010/main" val="1853758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noTextEdit="1"/>
          </p:cNvSpPr>
          <p:nvPr>
            <p:ph type="sldImg"/>
          </p:nvPr>
        </p:nvSpPr>
        <p:spPr>
          <a:ln/>
        </p:spPr>
      </p:sp>
      <p:sp>
        <p:nvSpPr>
          <p:cNvPr id="7170" name="Notes Placeholder 2"/>
          <p:cNvSpPr>
            <a:spLocks noGrp="1"/>
          </p:cNvSpPr>
          <p:nvPr>
            <p:ph type="body" idx="1"/>
          </p:nvPr>
        </p:nvSpPr>
        <p:spPr>
          <a:xfrm>
            <a:off x="777240" y="4777740"/>
            <a:ext cx="6217920" cy="45262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101871" tIns="50937" rIns="101871" bIns="50937"/>
          <a:lstStyle/>
          <a:p>
            <a:pPr defTabSz="1017056" eaLnBrk="1" hangingPunct="1"/>
            <a:r>
              <a:rPr lang="en-US" sz="1100">
                <a:latin typeface="Times" charset="0"/>
                <a:ea typeface="ＭＳ Ｐゴシック" charset="0"/>
                <a:cs typeface="ＭＳ Ｐゴシック" charset="0"/>
              </a:rPr>
              <a:t>It is internationally recognized that the key to reducing the impact of cancer is through an organized population-based cancer control strategy that spans the cancer control spectrum – from prevention and early diagnosis, research and surveillance to improving. </a:t>
            </a:r>
          </a:p>
          <a:p>
            <a:pPr defTabSz="1017056" eaLnBrk="1" hangingPunct="1"/>
            <a:endParaRPr lang="en-US" sz="1100">
              <a:latin typeface="Times" charset="0"/>
              <a:ea typeface="ＭＳ Ｐゴシック" charset="0"/>
              <a:cs typeface="ＭＳ Ｐゴシック" charset="0"/>
            </a:endParaRPr>
          </a:p>
          <a:p>
            <a:pPr defTabSz="1017056" eaLnBrk="1" hangingPunct="1"/>
            <a:r>
              <a:rPr lang="en-US" sz="1100">
                <a:latin typeface="Times" charset="0"/>
                <a:ea typeface="ＭＳ Ｐゴシック" charset="0"/>
                <a:cs typeface="ＭＳ Ｐゴシック" charset="0"/>
              </a:rPr>
              <a:t>Our task is making sense of the breadth and depth of it all. Bringing together cancer experts, charitable organizations, patients, survivors and all levels of government, the Partnership works collaboratively to identify common goals; share information and expertise; and galvanize a unified commitment to drive positive change that will significantly improve cancer control in Canada. </a:t>
            </a:r>
          </a:p>
        </p:txBody>
      </p:sp>
      <p:sp>
        <p:nvSpPr>
          <p:cNvPr id="7171" name="Slide Number Placeholder 3"/>
          <p:cNvSpPr txBox="1">
            <a:spLocks noGrp="1"/>
          </p:cNvSpPr>
          <p:nvPr/>
        </p:nvSpPr>
        <p:spPr bwMode="auto">
          <a:xfrm>
            <a:off x="4402561" y="9553734"/>
            <a:ext cx="3368040" cy="5029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1871" tIns="50937" rIns="101871" bIns="50937" anchor="b"/>
          <a:lstStyle>
            <a:lvl1pPr defTabSz="1239838" eaLnBrk="0" hangingPunct="0">
              <a:defRPr sz="2400">
                <a:solidFill>
                  <a:schemeClr val="tx1"/>
                </a:solidFill>
                <a:latin typeface="Arial" charset="0"/>
                <a:ea typeface="ＭＳ Ｐゴシック" charset="0"/>
                <a:cs typeface="ＭＳ Ｐゴシック" charset="0"/>
              </a:defRPr>
            </a:lvl1pPr>
            <a:lvl2pPr marL="742950" indent="-285750" defTabSz="1239838" eaLnBrk="0" hangingPunct="0">
              <a:defRPr sz="2400">
                <a:solidFill>
                  <a:schemeClr val="tx1"/>
                </a:solidFill>
                <a:latin typeface="Arial" charset="0"/>
                <a:ea typeface="ＭＳ Ｐゴシック" charset="0"/>
              </a:defRPr>
            </a:lvl2pPr>
            <a:lvl3pPr marL="1143000" indent="-228600" defTabSz="1239838" eaLnBrk="0" hangingPunct="0">
              <a:defRPr sz="2400">
                <a:solidFill>
                  <a:schemeClr val="tx1"/>
                </a:solidFill>
                <a:latin typeface="Arial" charset="0"/>
                <a:ea typeface="ＭＳ Ｐゴシック" charset="0"/>
              </a:defRPr>
            </a:lvl3pPr>
            <a:lvl4pPr marL="1600200" indent="-228600" defTabSz="1239838" eaLnBrk="0" hangingPunct="0">
              <a:defRPr sz="2400">
                <a:solidFill>
                  <a:schemeClr val="tx1"/>
                </a:solidFill>
                <a:latin typeface="Arial" charset="0"/>
                <a:ea typeface="ＭＳ Ｐゴシック" charset="0"/>
              </a:defRPr>
            </a:lvl4pPr>
            <a:lvl5pPr marL="2057400" indent="-228600" defTabSz="1239838" eaLnBrk="0" hangingPunct="0">
              <a:defRPr sz="2400">
                <a:solidFill>
                  <a:schemeClr val="tx1"/>
                </a:solidFill>
                <a:latin typeface="Arial" charset="0"/>
                <a:ea typeface="ＭＳ Ｐゴシック" charset="0"/>
              </a:defRPr>
            </a:lvl5pPr>
            <a:lvl6pPr marL="2514600" indent="-228600" defTabSz="12398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12398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12398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1239838"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5BBCC094-ED42-8B41-BC3D-D71F60CBC7F1}" type="slidenum">
              <a:rPr lang="en-CA" sz="1300">
                <a:ea typeface="ヒラギノ角ゴ Pro W3" charset="0"/>
                <a:cs typeface="ヒラギノ角ゴ Pro W3" charset="0"/>
              </a:rPr>
              <a:pPr algn="r" eaLnBrk="1" hangingPunct="1"/>
              <a:t>2</a:t>
            </a:fld>
            <a:endParaRPr lang="en-CA" sz="1300">
              <a:ea typeface="ヒラギノ角ゴ Pro W3" charset="0"/>
              <a:cs typeface="ヒラギノ角ゴ Pro W3" charset="0"/>
            </a:endParaRPr>
          </a:p>
        </p:txBody>
      </p:sp>
    </p:spTree>
    <p:extLst>
      <p:ext uri="{BB962C8B-B14F-4D97-AF65-F5344CB8AC3E}">
        <p14:creationId xmlns:p14="http://schemas.microsoft.com/office/powerpoint/2010/main" val="294268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0CD1C3-891B-47BF-BA74-AF2D955DB803}" type="slidenum">
              <a:rPr lang="en-AU" smtClean="0"/>
              <a:t>21</a:t>
            </a:fld>
            <a:endParaRPr lang="en-AU"/>
          </a:p>
        </p:txBody>
      </p:sp>
    </p:spTree>
    <p:extLst>
      <p:ext uri="{BB962C8B-B14F-4D97-AF65-F5344CB8AC3E}">
        <p14:creationId xmlns:p14="http://schemas.microsoft.com/office/powerpoint/2010/main" val="671605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noTextEdit="1"/>
          </p:cNvSpPr>
          <p:nvPr>
            <p:ph type="sldImg"/>
          </p:nvPr>
        </p:nvSpPr>
        <p:spPr>
          <a:ln/>
        </p:spPr>
      </p:sp>
      <p:sp>
        <p:nvSpPr>
          <p:cNvPr id="7170" name="Notes Placeholder 2"/>
          <p:cNvSpPr>
            <a:spLocks noGrp="1"/>
          </p:cNvSpPr>
          <p:nvPr>
            <p:ph type="body" idx="1"/>
          </p:nvPr>
        </p:nvSpPr>
        <p:spPr>
          <a:xfrm>
            <a:off x="777240" y="4777740"/>
            <a:ext cx="6217920" cy="45262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101871" tIns="50937" rIns="101871" bIns="50937"/>
          <a:lstStyle/>
          <a:p>
            <a:pPr defTabSz="1017056" eaLnBrk="1" hangingPunct="1"/>
            <a:r>
              <a:rPr lang="en-US" sz="1100">
                <a:latin typeface="Times" charset="0"/>
                <a:ea typeface="ＭＳ Ｐゴシック" charset="0"/>
                <a:cs typeface="ＭＳ Ｐゴシック" charset="0"/>
              </a:rPr>
              <a:t>It is internationally recognized that the key to reducing the impact of cancer is through an organized population-based cancer control strategy that spans the cancer control spectrum – from prevention and early diagnosis, research and surveillance to improving. </a:t>
            </a:r>
          </a:p>
          <a:p>
            <a:pPr defTabSz="1017056" eaLnBrk="1" hangingPunct="1"/>
            <a:endParaRPr lang="en-US" sz="1100">
              <a:latin typeface="Times" charset="0"/>
              <a:ea typeface="ＭＳ Ｐゴシック" charset="0"/>
              <a:cs typeface="ＭＳ Ｐゴシック" charset="0"/>
            </a:endParaRPr>
          </a:p>
          <a:p>
            <a:pPr defTabSz="1017056" eaLnBrk="1" hangingPunct="1"/>
            <a:r>
              <a:rPr lang="en-US" sz="1100">
                <a:latin typeface="Times" charset="0"/>
                <a:ea typeface="ＭＳ Ｐゴシック" charset="0"/>
                <a:cs typeface="ＭＳ Ｐゴシック" charset="0"/>
              </a:rPr>
              <a:t>Our task is making sense of the breadth and depth of it all. Bringing together cancer experts, charitable organizations, patients, survivors and all levels of government, the Partnership works collaboratively to identify common goals; share information and expertise; and galvanize a unified commitment to drive positive change that will significantly improve cancer control in Canada. </a:t>
            </a:r>
          </a:p>
        </p:txBody>
      </p:sp>
      <p:sp>
        <p:nvSpPr>
          <p:cNvPr id="7171" name="Slide Number Placeholder 3"/>
          <p:cNvSpPr txBox="1">
            <a:spLocks noGrp="1"/>
          </p:cNvSpPr>
          <p:nvPr/>
        </p:nvSpPr>
        <p:spPr bwMode="auto">
          <a:xfrm>
            <a:off x="4402561" y="9553734"/>
            <a:ext cx="3368040" cy="5029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1871" tIns="50937" rIns="101871" bIns="50937" anchor="b"/>
          <a:lstStyle>
            <a:lvl1pPr defTabSz="1239838" eaLnBrk="0" hangingPunct="0">
              <a:defRPr sz="2400">
                <a:solidFill>
                  <a:schemeClr val="tx1"/>
                </a:solidFill>
                <a:latin typeface="Arial" charset="0"/>
                <a:ea typeface="ＭＳ Ｐゴシック" charset="0"/>
                <a:cs typeface="ＭＳ Ｐゴシック" charset="0"/>
              </a:defRPr>
            </a:lvl1pPr>
            <a:lvl2pPr marL="742950" indent="-285750" defTabSz="1239838" eaLnBrk="0" hangingPunct="0">
              <a:defRPr sz="2400">
                <a:solidFill>
                  <a:schemeClr val="tx1"/>
                </a:solidFill>
                <a:latin typeface="Arial" charset="0"/>
                <a:ea typeface="ＭＳ Ｐゴシック" charset="0"/>
              </a:defRPr>
            </a:lvl2pPr>
            <a:lvl3pPr marL="1143000" indent="-228600" defTabSz="1239838" eaLnBrk="0" hangingPunct="0">
              <a:defRPr sz="2400">
                <a:solidFill>
                  <a:schemeClr val="tx1"/>
                </a:solidFill>
                <a:latin typeface="Arial" charset="0"/>
                <a:ea typeface="ＭＳ Ｐゴシック" charset="0"/>
              </a:defRPr>
            </a:lvl3pPr>
            <a:lvl4pPr marL="1600200" indent="-228600" defTabSz="1239838" eaLnBrk="0" hangingPunct="0">
              <a:defRPr sz="2400">
                <a:solidFill>
                  <a:schemeClr val="tx1"/>
                </a:solidFill>
                <a:latin typeface="Arial" charset="0"/>
                <a:ea typeface="ＭＳ Ｐゴシック" charset="0"/>
              </a:defRPr>
            </a:lvl4pPr>
            <a:lvl5pPr marL="2057400" indent="-228600" defTabSz="1239838" eaLnBrk="0" hangingPunct="0">
              <a:defRPr sz="2400">
                <a:solidFill>
                  <a:schemeClr val="tx1"/>
                </a:solidFill>
                <a:latin typeface="Arial" charset="0"/>
                <a:ea typeface="ＭＳ Ｐゴシック" charset="0"/>
              </a:defRPr>
            </a:lvl5pPr>
            <a:lvl6pPr marL="2514600" indent="-228600" defTabSz="12398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12398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12398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1239838"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5BBCC094-ED42-8B41-BC3D-D71F60CBC7F1}" type="slidenum">
              <a:rPr lang="en-CA" sz="1300">
                <a:ea typeface="ヒラギノ角ゴ Pro W3" charset="0"/>
                <a:cs typeface="ヒラギノ角ゴ Pro W3" charset="0"/>
              </a:rPr>
              <a:pPr algn="r" eaLnBrk="1" hangingPunct="1"/>
              <a:t>3</a:t>
            </a:fld>
            <a:endParaRPr lang="en-CA" sz="1300">
              <a:ea typeface="ヒラギノ角ゴ Pro W3" charset="0"/>
              <a:cs typeface="ヒラギノ角ゴ Pro W3" charset="0"/>
            </a:endParaRPr>
          </a:p>
        </p:txBody>
      </p:sp>
    </p:spTree>
    <p:extLst>
      <p:ext uri="{BB962C8B-B14F-4D97-AF65-F5344CB8AC3E}">
        <p14:creationId xmlns:p14="http://schemas.microsoft.com/office/powerpoint/2010/main" val="4263522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0CD1C3-891B-47BF-BA74-AF2D955DB803}" type="slidenum">
              <a:rPr lang="en-AU" smtClean="0"/>
              <a:t>5</a:t>
            </a:fld>
            <a:endParaRPr lang="en-AU"/>
          </a:p>
        </p:txBody>
      </p:sp>
    </p:spTree>
    <p:extLst>
      <p:ext uri="{BB962C8B-B14F-4D97-AF65-F5344CB8AC3E}">
        <p14:creationId xmlns:p14="http://schemas.microsoft.com/office/powerpoint/2010/main" val="4113591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0CD1C3-891B-47BF-BA74-AF2D955DB803}" type="slidenum">
              <a:rPr lang="en-AU" smtClean="0"/>
              <a:t>7</a:t>
            </a:fld>
            <a:endParaRPr lang="en-AU"/>
          </a:p>
        </p:txBody>
      </p:sp>
    </p:spTree>
    <p:extLst>
      <p:ext uri="{BB962C8B-B14F-4D97-AF65-F5344CB8AC3E}">
        <p14:creationId xmlns:p14="http://schemas.microsoft.com/office/powerpoint/2010/main" val="4065217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Rot="1" noChangeAspect="1" noChangeArrowheads="1" noTextEdit="1"/>
          </p:cNvSpPr>
          <p:nvPr>
            <p:ph type="sldImg"/>
          </p:nvPr>
        </p:nvSpPr>
        <p:spPr>
          <a:ln/>
        </p:spPr>
      </p:sp>
      <p:sp>
        <p:nvSpPr>
          <p:cNvPr id="391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Tree>
    <p:extLst>
      <p:ext uri="{BB962C8B-B14F-4D97-AF65-F5344CB8AC3E}">
        <p14:creationId xmlns:p14="http://schemas.microsoft.com/office/powerpoint/2010/main" val="2991256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defTabSz="609585">
              <a:buFont typeface="Arial" panose="020B0604020202020204" pitchFamily="34" charset="0"/>
              <a:buChar char="•"/>
              <a:defRPr/>
            </a:pPr>
            <a:endParaRPr lang="en-GB" sz="1200" b="0" u="none" dirty="0">
              <a:solidFill>
                <a:srgbClr val="000000"/>
              </a:solidFill>
              <a:latin typeface="Arial"/>
            </a:endParaRP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9FE8739-DA97-0740-BFB2-59FC0302B4FE}"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r" defTabSz="609585"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16892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4294967295"/>
          </p:nvPr>
        </p:nvSpPr>
        <p:spPr bwMode="auto">
          <a:xfrm>
            <a:off x="4401898" y="9553419"/>
            <a:ext cx="3368744" cy="50326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1882" tIns="50941" rIns="101882" bIns="50941"/>
          <a:lstStyle>
            <a:lvl1pPr>
              <a:defRPr sz="2600">
                <a:solidFill>
                  <a:schemeClr val="tx1"/>
                </a:solidFill>
                <a:latin typeface="Arial" charset="0"/>
                <a:ea typeface="ＭＳ Ｐゴシック" charset="0"/>
                <a:cs typeface="ＭＳ Ｐゴシック" charset="0"/>
              </a:defRPr>
            </a:lvl1pPr>
            <a:lvl2pPr marL="812315" indent="-312428">
              <a:defRPr sz="2600">
                <a:solidFill>
                  <a:schemeClr val="tx1"/>
                </a:solidFill>
                <a:latin typeface="Arial" charset="0"/>
                <a:ea typeface="ＭＳ Ｐゴシック" charset="0"/>
              </a:defRPr>
            </a:lvl2pPr>
            <a:lvl3pPr marL="1249716" indent="-249943">
              <a:defRPr sz="2600">
                <a:solidFill>
                  <a:schemeClr val="tx1"/>
                </a:solidFill>
                <a:latin typeface="Arial" charset="0"/>
                <a:ea typeface="ＭＳ Ｐゴシック" charset="0"/>
              </a:defRPr>
            </a:lvl3pPr>
            <a:lvl4pPr marL="1749602" indent="-249943">
              <a:defRPr sz="2600">
                <a:solidFill>
                  <a:schemeClr val="tx1"/>
                </a:solidFill>
                <a:latin typeface="Arial" charset="0"/>
                <a:ea typeface="ＭＳ Ｐゴシック" charset="0"/>
              </a:defRPr>
            </a:lvl4pPr>
            <a:lvl5pPr marL="2249488" indent="-249943">
              <a:defRPr sz="2600">
                <a:solidFill>
                  <a:schemeClr val="tx1"/>
                </a:solidFill>
                <a:latin typeface="Arial" charset="0"/>
                <a:ea typeface="ＭＳ Ｐゴシック" charset="0"/>
              </a:defRPr>
            </a:lvl5pPr>
            <a:lvl6pPr marL="2749374" indent="-249943" eaLnBrk="0" fontAlgn="base" hangingPunct="0">
              <a:spcBef>
                <a:spcPct val="0"/>
              </a:spcBef>
              <a:spcAft>
                <a:spcPct val="0"/>
              </a:spcAft>
              <a:defRPr sz="2600">
                <a:solidFill>
                  <a:schemeClr val="tx1"/>
                </a:solidFill>
                <a:latin typeface="Arial" charset="0"/>
                <a:ea typeface="ＭＳ Ｐゴシック" charset="0"/>
              </a:defRPr>
            </a:lvl6pPr>
            <a:lvl7pPr marL="3249260" indent="-249943" eaLnBrk="0" fontAlgn="base" hangingPunct="0">
              <a:spcBef>
                <a:spcPct val="0"/>
              </a:spcBef>
              <a:spcAft>
                <a:spcPct val="0"/>
              </a:spcAft>
              <a:defRPr sz="2600">
                <a:solidFill>
                  <a:schemeClr val="tx1"/>
                </a:solidFill>
                <a:latin typeface="Arial" charset="0"/>
                <a:ea typeface="ＭＳ Ｐゴシック" charset="0"/>
              </a:defRPr>
            </a:lvl7pPr>
            <a:lvl8pPr marL="3749147" indent="-249943" eaLnBrk="0" fontAlgn="base" hangingPunct="0">
              <a:spcBef>
                <a:spcPct val="0"/>
              </a:spcBef>
              <a:spcAft>
                <a:spcPct val="0"/>
              </a:spcAft>
              <a:defRPr sz="2600">
                <a:solidFill>
                  <a:schemeClr val="tx1"/>
                </a:solidFill>
                <a:latin typeface="Arial" charset="0"/>
                <a:ea typeface="ＭＳ Ｐゴシック" charset="0"/>
              </a:defRPr>
            </a:lvl8pPr>
            <a:lvl9pPr marL="4249033" indent="-249943" eaLnBrk="0" fontAlgn="base" hangingPunct="0">
              <a:spcBef>
                <a:spcPct val="0"/>
              </a:spcBef>
              <a:spcAft>
                <a:spcPct val="0"/>
              </a:spcAft>
              <a:defRPr sz="2600">
                <a:solidFill>
                  <a:schemeClr val="tx1"/>
                </a:solidFill>
                <a:latin typeface="Arial" charset="0"/>
                <a:ea typeface="ＭＳ Ｐゴシック" charset="0"/>
              </a:defRPr>
            </a:lvl9pPr>
          </a:lstStyle>
          <a:p>
            <a:fld id="{D57C5E79-B94C-1C4F-A767-9B8DC78ECF9B}" type="slidenum">
              <a:rPr lang="es-ES">
                <a:cs typeface="MS PGothic" charset="0"/>
              </a:rPr>
              <a:pPr/>
              <a:t>11</a:t>
            </a:fld>
            <a:endParaRPr lang="es-ES">
              <a:cs typeface="MS PGothic" charset="0"/>
            </a:endParaRPr>
          </a:p>
        </p:txBody>
      </p:sp>
      <p:sp>
        <p:nvSpPr>
          <p:cNvPr id="29698" name="Rectangle 2"/>
          <p:cNvSpPr>
            <a:spLocks noGrp="1" noRot="1" noChangeAspect="1" noChangeArrowheads="1" noTextEdit="1"/>
          </p:cNvSpPr>
          <p:nvPr>
            <p:ph type="sldImg"/>
          </p:nvPr>
        </p:nvSpPr>
        <p:spPr>
          <a:xfrm>
            <a:off x="534988" y="754063"/>
            <a:ext cx="6704012" cy="3771900"/>
          </a:xfrm>
          <a:ln/>
        </p:spPr>
      </p:sp>
      <p:sp>
        <p:nvSpPr>
          <p:cNvPr id="296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s-ES"/>
          </a:p>
        </p:txBody>
      </p:sp>
    </p:spTree>
    <p:extLst>
      <p:ext uri="{BB962C8B-B14F-4D97-AF65-F5344CB8AC3E}">
        <p14:creationId xmlns:p14="http://schemas.microsoft.com/office/powerpoint/2010/main" val="826792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057F5D-AE4B-44B9-A6BF-AB83D27BEC0F}" type="slidenum">
              <a:rPr lang="en-US" smtClean="0"/>
              <a:t>15</a:t>
            </a:fld>
            <a:endParaRPr lang="en-US" dirty="0"/>
          </a:p>
        </p:txBody>
      </p:sp>
    </p:spTree>
    <p:extLst>
      <p:ext uri="{BB962C8B-B14F-4D97-AF65-F5344CB8AC3E}">
        <p14:creationId xmlns:p14="http://schemas.microsoft.com/office/powerpoint/2010/main" val="4166155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SG" sz="1800" dirty="0">
                <a:effectLst/>
                <a:latin typeface="ApexSans"/>
              </a:rPr>
              <a:t>These findings underscore TROP2 as a response determinant and reveal acquired SG resistance mechanisms involving the direct antibody and drug payload targets in distinct metastatic subclones of an individual patient. This study highlights the specificity of SG and illustrates how such mechanisms will inform therapeutic strategies to overcome ADC resistance. </a:t>
            </a:r>
          </a:p>
          <a:p>
            <a:pPr marL="0" marR="0" lvl="0" indent="0" defTabSz="914400" eaLnBrk="1" fontAlgn="auto" latinLnBrk="0" hangingPunct="1">
              <a:lnSpc>
                <a:spcPct val="100000"/>
              </a:lnSpc>
              <a:spcBef>
                <a:spcPts val="0"/>
              </a:spcBef>
              <a:spcAft>
                <a:spcPts val="0"/>
              </a:spcAft>
              <a:buClrTx/>
              <a:buSzTx/>
              <a:buFontTx/>
              <a:buNone/>
              <a:tabLst/>
              <a:defRPr/>
            </a:pPr>
            <a:endParaRPr lang="en-SG" sz="1800" dirty="0">
              <a:effectLst/>
              <a:latin typeface="ApexSans"/>
            </a:endParaRPr>
          </a:p>
          <a:p>
            <a:pPr marL="0" marR="0" lvl="0" indent="0" defTabSz="914400" eaLnBrk="1" fontAlgn="auto" latinLnBrk="0" hangingPunct="1">
              <a:lnSpc>
                <a:spcPct val="100000"/>
              </a:lnSpc>
              <a:spcBef>
                <a:spcPts val="0"/>
              </a:spcBef>
              <a:spcAft>
                <a:spcPts val="0"/>
              </a:spcAft>
              <a:buClrTx/>
              <a:buSzTx/>
              <a:buFontTx/>
              <a:buNone/>
              <a:tabLst/>
              <a:defRPr/>
            </a:pPr>
            <a:r>
              <a:rPr lang="en-SG" sz="1800" dirty="0" err="1">
                <a:effectLst/>
                <a:latin typeface="ApexSans"/>
              </a:rPr>
              <a:t>Filogenetic</a:t>
            </a:r>
            <a:r>
              <a:rPr lang="en-SG" sz="1800" dirty="0">
                <a:effectLst/>
                <a:latin typeface="ApexSans"/>
              </a:rPr>
              <a:t> trees</a:t>
            </a:r>
          </a:p>
          <a:p>
            <a:pPr marL="0" marR="0" lvl="0" indent="0" defTabSz="914400" eaLnBrk="1" fontAlgn="auto" latinLnBrk="0" hangingPunct="1">
              <a:lnSpc>
                <a:spcPct val="100000"/>
              </a:lnSpc>
              <a:spcBef>
                <a:spcPts val="0"/>
              </a:spcBef>
              <a:spcAft>
                <a:spcPts val="0"/>
              </a:spcAft>
              <a:buClrTx/>
              <a:buSzTx/>
              <a:buFontTx/>
              <a:buNone/>
              <a:tabLst/>
              <a:defRPr/>
            </a:pPr>
            <a:endParaRPr lang="en-SG" sz="1800" dirty="0">
              <a:effectLst/>
              <a:latin typeface="ApexSans"/>
            </a:endParaRPr>
          </a:p>
          <a:p>
            <a:pPr marL="0" marR="0" lvl="0" indent="0" defTabSz="914400" eaLnBrk="1" fontAlgn="auto" latinLnBrk="0" hangingPunct="1">
              <a:lnSpc>
                <a:spcPct val="100000"/>
              </a:lnSpc>
              <a:spcBef>
                <a:spcPts val="0"/>
              </a:spcBef>
              <a:spcAft>
                <a:spcPts val="0"/>
              </a:spcAft>
              <a:buClrTx/>
              <a:buSzTx/>
              <a:buFontTx/>
              <a:buNone/>
              <a:tabLst/>
              <a:defRPr/>
            </a:pPr>
            <a:r>
              <a:rPr lang="en-SG" sz="1800" dirty="0">
                <a:effectLst/>
                <a:latin typeface="ApexSans"/>
              </a:rPr>
              <a:t>Identify those pts with intrinsic  resistance</a:t>
            </a:r>
            <a:endParaRPr lang="en-SG" dirty="0">
              <a:effectLst/>
            </a:endParaRP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19954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AU"/>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B87F958E-0677-4870-8AB1-A96944463670}" type="datetimeFigureOut">
              <a:rPr lang="en-AU" smtClean="0"/>
              <a:t>30/11/2023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B02A332-B436-42F2-B6FF-A9906CAC4548}" type="slidenum">
              <a:rPr lang="en-AU" smtClean="0"/>
              <a:t>‹#›</a:t>
            </a:fld>
            <a:endParaRPr lang="en-AU"/>
          </a:p>
        </p:txBody>
      </p:sp>
    </p:spTree>
    <p:extLst>
      <p:ext uri="{BB962C8B-B14F-4D97-AF65-F5344CB8AC3E}">
        <p14:creationId xmlns:p14="http://schemas.microsoft.com/office/powerpoint/2010/main" val="1691359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B87F958E-0677-4870-8AB1-A96944463670}" type="datetimeFigureOut">
              <a:rPr lang="en-AU" smtClean="0"/>
              <a:t>30/11/2023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B02A332-B436-42F2-B6FF-A9906CAC4548}" type="slidenum">
              <a:rPr lang="en-AU" smtClean="0"/>
              <a:t>‹#›</a:t>
            </a:fld>
            <a:endParaRPr lang="en-AU"/>
          </a:p>
        </p:txBody>
      </p:sp>
    </p:spTree>
    <p:extLst>
      <p:ext uri="{BB962C8B-B14F-4D97-AF65-F5344CB8AC3E}">
        <p14:creationId xmlns:p14="http://schemas.microsoft.com/office/powerpoint/2010/main" val="1455324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B87F958E-0677-4870-8AB1-A96944463670}" type="datetimeFigureOut">
              <a:rPr lang="en-AU" smtClean="0"/>
              <a:t>30/11/2023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B02A332-B436-42F2-B6FF-A9906CAC4548}" type="slidenum">
              <a:rPr lang="en-AU" smtClean="0"/>
              <a:t>‹#›</a:t>
            </a:fld>
            <a:endParaRPr lang="en-AU"/>
          </a:p>
        </p:txBody>
      </p:sp>
    </p:spTree>
    <p:extLst>
      <p:ext uri="{BB962C8B-B14F-4D97-AF65-F5344CB8AC3E}">
        <p14:creationId xmlns:p14="http://schemas.microsoft.com/office/powerpoint/2010/main" val="7978515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5DD70-892F-564E-891F-83C22F6C7192}"/>
              </a:ext>
            </a:extLst>
          </p:cNvPr>
          <p:cNvSpPr>
            <a:spLocks noGrp="1"/>
          </p:cNvSpPr>
          <p:nvPr>
            <p:ph type="title"/>
          </p:nvPr>
        </p:nvSpPr>
        <p:spPr/>
        <p:txBody>
          <a:bodyPr/>
          <a:lstStyle/>
          <a:p>
            <a:r>
              <a:rPr lang="en-US"/>
              <a:t>Click to edit Master title style</a:t>
            </a:r>
            <a:endParaRPr lang="en-GB"/>
          </a:p>
        </p:txBody>
      </p:sp>
      <p:sp>
        <p:nvSpPr>
          <p:cNvPr id="4" name="Footer Placeholder 3">
            <a:extLst>
              <a:ext uri="{FF2B5EF4-FFF2-40B4-BE49-F238E27FC236}">
                <a16:creationId xmlns:a16="http://schemas.microsoft.com/office/drawing/2014/main" id="{2690A157-96A4-D94C-8583-7CC444B01BC9}"/>
              </a:ext>
            </a:extLst>
          </p:cNvPr>
          <p:cNvSpPr>
            <a:spLocks noGrp="1"/>
          </p:cNvSpPr>
          <p:nvPr>
            <p:ph type="ftr" sz="quarter" idx="10"/>
          </p:nvPr>
        </p:nvSpPr>
        <p:spPr>
          <a:xfrm>
            <a:off x="-17833" y="4708113"/>
            <a:ext cx="7648622" cy="322097"/>
          </a:xfrm>
          <a:prstGeom prst="rect">
            <a:avLst/>
          </a:prstGeom>
        </p:spPr>
        <p:txBody>
          <a:bodyPr/>
          <a:lstStyle/>
          <a:p>
            <a:endParaRPr lang="en-GB" dirty="0"/>
          </a:p>
        </p:txBody>
      </p:sp>
    </p:spTree>
    <p:extLst>
      <p:ext uri="{BB962C8B-B14F-4D97-AF65-F5344CB8AC3E}">
        <p14:creationId xmlns:p14="http://schemas.microsoft.com/office/powerpoint/2010/main" val="408931121"/>
      </p:ext>
    </p:extLst>
  </p:cSld>
  <p:clrMapOvr>
    <a:masterClrMapping/>
  </p:clrMapOvr>
  <p:extLst>
    <p:ext uri="{DCECCB84-F9BA-43D5-87BE-67443E8EF086}">
      <p15:sldGuideLst xmlns:p15="http://schemas.microsoft.com/office/powerpoint/2012/main">
        <p15:guide id="1" orient="horz" pos="1620" userDrawn="1">
          <p15:clr>
            <a:srgbClr val="FBAE40"/>
          </p15:clr>
        </p15:guide>
        <p15:guide id="2" orient="horz" pos="336" userDrawn="1">
          <p15:clr>
            <a:srgbClr val="FBAE40"/>
          </p15:clr>
        </p15:guide>
        <p15:guide id="3" pos="2880" userDrawn="1">
          <p15:clr>
            <a:srgbClr val="FBAE40"/>
          </p15:clr>
        </p15:guide>
        <p15:guide id="4" pos="24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White_Title, subtitle, body cop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5DD70-892F-564E-891F-83C22F6C7192}"/>
              </a:ext>
            </a:extLst>
          </p:cNvPr>
          <p:cNvSpPr>
            <a:spLocks noGrp="1"/>
          </p:cNvSpPr>
          <p:nvPr>
            <p:ph type="title"/>
          </p:nvPr>
        </p:nvSpPr>
        <p:spPr>
          <a:xfrm>
            <a:off x="306131" y="271185"/>
            <a:ext cx="7183635" cy="663548"/>
          </a:xfrm>
        </p:spPr>
        <p:txBody>
          <a:bodyPr>
            <a:noAutofit/>
          </a:bodyPr>
          <a:lstStyle>
            <a:lvl1pPr>
              <a:defRPr>
                <a:solidFill>
                  <a:schemeClr val="tx1"/>
                </a:solidFill>
              </a:defRPr>
            </a:lvl1pPr>
          </a:lstStyle>
          <a:p>
            <a:r>
              <a:rPr lang="en-US"/>
              <a:t>Click to edit Master title style</a:t>
            </a:r>
            <a:endParaRPr lang="en-GB"/>
          </a:p>
        </p:txBody>
      </p:sp>
      <p:sp>
        <p:nvSpPr>
          <p:cNvPr id="7" name="Text Placeholder 7">
            <a:extLst>
              <a:ext uri="{FF2B5EF4-FFF2-40B4-BE49-F238E27FC236}">
                <a16:creationId xmlns:a16="http://schemas.microsoft.com/office/drawing/2014/main" id="{A1C173FF-B379-1046-9876-D630E8304D2B}"/>
              </a:ext>
            </a:extLst>
          </p:cNvPr>
          <p:cNvSpPr>
            <a:spLocks noGrp="1"/>
          </p:cNvSpPr>
          <p:nvPr>
            <p:ph type="body" sz="quarter" idx="13"/>
          </p:nvPr>
        </p:nvSpPr>
        <p:spPr>
          <a:xfrm>
            <a:off x="306132" y="943043"/>
            <a:ext cx="8201024" cy="346097"/>
          </a:xfrm>
          <a:prstGeom prst="rect">
            <a:avLst/>
          </a:prstGeom>
          <a:noFill/>
          <a:ln>
            <a:noFill/>
          </a:ln>
        </p:spPr>
        <p:txBody>
          <a:bodyPr anchor="t">
            <a:noAutofit/>
          </a:bodyPr>
          <a:lstStyle>
            <a:lvl1pPr marL="0" indent="0">
              <a:lnSpc>
                <a:spcPct val="100000"/>
              </a:lnSpc>
              <a:buNone/>
              <a:defRPr sz="1400" b="0" i="0" baseline="0">
                <a:solidFill>
                  <a:srgbClr val="DA2581"/>
                </a:solidFill>
                <a:latin typeface="Arial" pitchFamily="34" charset="0"/>
                <a:cs typeface="Arial" pitchFamily="34" charset="0"/>
              </a:defRPr>
            </a:lvl1pPr>
            <a:lvl2pPr>
              <a:buNone/>
              <a:defRPr/>
            </a:lvl2pPr>
          </a:lstStyle>
          <a:p>
            <a:pPr lvl="0"/>
            <a:r>
              <a:rPr lang="en-GB"/>
              <a:t>Click to edit Master text styles</a:t>
            </a:r>
          </a:p>
        </p:txBody>
      </p:sp>
      <p:sp>
        <p:nvSpPr>
          <p:cNvPr id="8" name="Content Placeholder 8">
            <a:extLst>
              <a:ext uri="{FF2B5EF4-FFF2-40B4-BE49-F238E27FC236}">
                <a16:creationId xmlns:a16="http://schemas.microsoft.com/office/drawing/2014/main" id="{BA68CE8E-764C-6E42-B994-1E9372F7718E}"/>
              </a:ext>
            </a:extLst>
          </p:cNvPr>
          <p:cNvSpPr>
            <a:spLocks noGrp="1"/>
          </p:cNvSpPr>
          <p:nvPr>
            <p:ph sz="quarter" idx="14"/>
          </p:nvPr>
        </p:nvSpPr>
        <p:spPr>
          <a:xfrm>
            <a:off x="306132" y="1305761"/>
            <a:ext cx="8191051" cy="2976716"/>
          </a:xfrm>
        </p:spPr>
        <p:txBody>
          <a:bodyPr>
            <a:noAutofit/>
          </a:bodyPr>
          <a:lstStyle>
            <a:lvl1pPr>
              <a:buClr>
                <a:srgbClr val="DA2581"/>
              </a:buClr>
              <a:defRPr sz="1400">
                <a:solidFill>
                  <a:srgbClr val="000000"/>
                </a:solidFill>
              </a:defRPr>
            </a:lvl1pPr>
            <a:lvl2pPr>
              <a:buClr>
                <a:srgbClr val="DA2581"/>
              </a:buClr>
              <a:defRPr sz="1400">
                <a:solidFill>
                  <a:srgbClr val="000000"/>
                </a:solidFill>
              </a:defRPr>
            </a:lvl2pPr>
            <a:lvl3pPr>
              <a:buClr>
                <a:srgbClr val="DA2581"/>
              </a:buClr>
              <a:defRPr sz="1400">
                <a:solidFill>
                  <a:srgbClr val="000000"/>
                </a:solidFill>
              </a:defRPr>
            </a:lvl3pPr>
            <a:lvl4pPr>
              <a:buClr>
                <a:srgbClr val="DA2581"/>
              </a:buClr>
              <a:defRPr sz="1400">
                <a:solidFill>
                  <a:srgbClr val="000000"/>
                </a:solidFill>
              </a:defRPr>
            </a:lvl4pPr>
            <a:lvl5pPr>
              <a:buClr>
                <a:srgbClr val="DA2581"/>
              </a:buClr>
              <a:defRPr sz="14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Footer Placeholder 2">
            <a:extLst>
              <a:ext uri="{FF2B5EF4-FFF2-40B4-BE49-F238E27FC236}">
                <a16:creationId xmlns:a16="http://schemas.microsoft.com/office/drawing/2014/main" id="{5105993F-AC7E-004C-A33F-7AA20356A9EA}"/>
              </a:ext>
            </a:extLst>
          </p:cNvPr>
          <p:cNvSpPr>
            <a:spLocks noGrp="1"/>
          </p:cNvSpPr>
          <p:nvPr>
            <p:ph type="ftr" sz="quarter" idx="10"/>
          </p:nvPr>
        </p:nvSpPr>
        <p:spPr>
          <a:xfrm>
            <a:off x="306132" y="4348296"/>
            <a:ext cx="8191052" cy="599659"/>
          </a:xfrm>
          <a:noFill/>
        </p:spPr>
        <p:txBody>
          <a:bodyPr/>
          <a:lstStyle/>
          <a:p>
            <a:endParaRPr lang="en-US"/>
          </a:p>
        </p:txBody>
      </p:sp>
      <p:sp>
        <p:nvSpPr>
          <p:cNvPr id="12" name="Slide Number Placeholder 8">
            <a:extLst>
              <a:ext uri="{FF2B5EF4-FFF2-40B4-BE49-F238E27FC236}">
                <a16:creationId xmlns:a16="http://schemas.microsoft.com/office/drawing/2014/main" id="{0661A3E1-E96C-3F4D-979D-711C11949A5B}"/>
              </a:ext>
            </a:extLst>
          </p:cNvPr>
          <p:cNvSpPr>
            <a:spLocks noGrp="1"/>
          </p:cNvSpPr>
          <p:nvPr>
            <p:ph type="sldNum" sz="quarter" idx="4"/>
          </p:nvPr>
        </p:nvSpPr>
        <p:spPr>
          <a:xfrm>
            <a:off x="8587048" y="4870534"/>
            <a:ext cx="556953" cy="272966"/>
          </a:xfrm>
          <a:prstGeom prst="rect">
            <a:avLst/>
          </a:prstGeom>
        </p:spPr>
        <p:txBody>
          <a:bodyPr vert="horz" lIns="91440" tIns="45720" rIns="91440" bIns="45720" rtlCol="0" anchor="ctr"/>
          <a:lstStyle>
            <a:lvl1pPr algn="r">
              <a:defRPr sz="900">
                <a:solidFill>
                  <a:schemeClr val="accent2"/>
                </a:solidFill>
              </a:defRPr>
            </a:lvl1pPr>
          </a:lstStyle>
          <a:p>
            <a:fld id="{6FC487C4-5EF2-7143-9554-1083A5022CDC}" type="slidenum">
              <a:rPr lang="en-US" smtClean="0"/>
              <a:pPr/>
              <a:t>‹#›</a:t>
            </a:fld>
            <a:endParaRPr lang="en-US"/>
          </a:p>
        </p:txBody>
      </p:sp>
    </p:spTree>
    <p:extLst>
      <p:ext uri="{BB962C8B-B14F-4D97-AF65-F5344CB8AC3E}">
        <p14:creationId xmlns:p14="http://schemas.microsoft.com/office/powerpoint/2010/main" val="1911040437"/>
      </p:ext>
    </p:extLst>
  </p:cSld>
  <p:clrMapOvr>
    <a:masterClrMapping/>
  </p:clrMapOvr>
  <p:extLst>
    <p:ext uri="{DCECCB84-F9BA-43D5-87BE-67443E8EF086}">
      <p15:sldGuideLst xmlns:p15="http://schemas.microsoft.com/office/powerpoint/2012/main">
        <p15:guide id="1" orient="horz" pos="1620">
          <p15:clr>
            <a:srgbClr val="FBAE40"/>
          </p15:clr>
        </p15:guide>
        <p15:guide id="2" orient="horz" pos="336">
          <p15:clr>
            <a:srgbClr val="FBAE40"/>
          </p15:clr>
        </p15:guide>
        <p15:guide id="3" pos="2880">
          <p15:clr>
            <a:srgbClr val="FBAE40"/>
          </p15:clr>
        </p15:guide>
        <p15:guide id="4" pos="24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8789" y="234950"/>
            <a:ext cx="8227893" cy="866775"/>
          </a:xfrm>
        </p:spPr>
        <p:txBody>
          <a:bodyPr/>
          <a:lstStyle>
            <a:lvl1pPr>
              <a:defRPr>
                <a:solidFill>
                  <a:schemeClr val="accent1">
                    <a:lumMod val="75000"/>
                  </a:schemeClr>
                </a:solidFill>
              </a:defRPr>
            </a:lvl1pPr>
          </a:lstStyle>
          <a:p>
            <a:r>
              <a:rPr lang="en-US"/>
              <a:t>&lt;Title Only&gt;</a:t>
            </a:r>
            <a:endParaRPr lang="en-US" dirty="0"/>
          </a:p>
        </p:txBody>
      </p:sp>
      <p:sp>
        <p:nvSpPr>
          <p:cNvPr id="5" name="Text Placeholder 10"/>
          <p:cNvSpPr>
            <a:spLocks noGrp="1"/>
          </p:cNvSpPr>
          <p:nvPr>
            <p:ph type="body" sz="quarter" idx="13" hasCustomPrompt="1"/>
          </p:nvPr>
        </p:nvSpPr>
        <p:spPr>
          <a:xfrm>
            <a:off x="0" y="4956631"/>
            <a:ext cx="9144000" cy="186871"/>
          </a:xfrm>
        </p:spPr>
        <p:txBody>
          <a:bodyPr lIns="91440" bIns="45720" anchor="b" anchorCtr="0">
            <a:noAutofit/>
          </a:bodyPr>
          <a:lstStyle>
            <a:lvl1pPr marL="0" indent="0">
              <a:spcBef>
                <a:spcPts val="0"/>
              </a:spcBef>
              <a:buNone/>
              <a:defRPr sz="800">
                <a:solidFill>
                  <a:schemeClr val="tx1"/>
                </a:solidFill>
                <a:latin typeface="Arial" panose="020B0604020202020204" pitchFamily="34" charset="0"/>
                <a:cs typeface="Arial" panose="020B0604020202020204" pitchFamily="34" charset="0"/>
              </a:defRPr>
            </a:lvl1pPr>
            <a:lvl2pPr marL="170270" indent="0">
              <a:spcBef>
                <a:spcPts val="0"/>
              </a:spcBef>
              <a:buNone/>
              <a:defRPr sz="900"/>
            </a:lvl2pPr>
            <a:lvl3pPr marL="345300" indent="0">
              <a:spcBef>
                <a:spcPts val="0"/>
              </a:spcBef>
              <a:buNone/>
              <a:defRPr sz="900"/>
            </a:lvl3pPr>
            <a:lvl4pPr marL="515570" indent="0">
              <a:spcBef>
                <a:spcPts val="0"/>
              </a:spcBef>
              <a:buNone/>
              <a:defRPr sz="900"/>
            </a:lvl4pPr>
            <a:lvl5pPr marL="685840" indent="0">
              <a:spcBef>
                <a:spcPts val="0"/>
              </a:spcBef>
              <a:buNone/>
              <a:defRPr sz="900"/>
            </a:lvl5pPr>
          </a:lstStyle>
          <a:p>
            <a:pPr lvl="0"/>
            <a:r>
              <a:rPr lang="en-US" dirty="0"/>
              <a:t>Click to add footnote. Do not use “footer” placeholder at left: for sensitivity labeling only.</a:t>
            </a:r>
          </a:p>
        </p:txBody>
      </p:sp>
      <p:sp>
        <p:nvSpPr>
          <p:cNvPr id="7" name="Text Placeholder 10"/>
          <p:cNvSpPr>
            <a:spLocks noGrp="1"/>
          </p:cNvSpPr>
          <p:nvPr>
            <p:ph type="body" sz="quarter" idx="14" hasCustomPrompt="1"/>
          </p:nvPr>
        </p:nvSpPr>
        <p:spPr>
          <a:xfrm>
            <a:off x="7852232" y="3"/>
            <a:ext cx="1291771" cy="232229"/>
          </a:xfrm>
        </p:spPr>
        <p:txBody>
          <a:bodyPr lIns="91440" bIns="45720" anchor="t" anchorCtr="0">
            <a:noAutofit/>
          </a:bodyPr>
          <a:lstStyle>
            <a:lvl1pPr marL="0" indent="0" algn="r">
              <a:spcBef>
                <a:spcPts val="0"/>
              </a:spcBef>
              <a:buNone/>
              <a:defRPr sz="1000">
                <a:solidFill>
                  <a:schemeClr val="tx1"/>
                </a:solidFill>
                <a:latin typeface="Arial" panose="020B0604020202020204" pitchFamily="34" charset="0"/>
                <a:cs typeface="Arial" panose="020B0604020202020204" pitchFamily="34" charset="0"/>
              </a:defRPr>
            </a:lvl1pPr>
            <a:lvl2pPr marL="170270" indent="0">
              <a:spcBef>
                <a:spcPts val="0"/>
              </a:spcBef>
              <a:buNone/>
              <a:defRPr sz="900"/>
            </a:lvl2pPr>
            <a:lvl3pPr marL="345300" indent="0">
              <a:spcBef>
                <a:spcPts val="0"/>
              </a:spcBef>
              <a:buNone/>
              <a:defRPr sz="900"/>
            </a:lvl3pPr>
            <a:lvl4pPr marL="515570" indent="0">
              <a:spcBef>
                <a:spcPts val="0"/>
              </a:spcBef>
              <a:buNone/>
              <a:defRPr sz="900"/>
            </a:lvl4pPr>
            <a:lvl5pPr marL="685840" indent="0">
              <a:spcBef>
                <a:spcPts val="0"/>
              </a:spcBef>
              <a:buNone/>
              <a:defRPr sz="900"/>
            </a:lvl5pPr>
          </a:lstStyle>
          <a:p>
            <a:pPr lvl="0"/>
            <a:r>
              <a:rPr lang="en-US" dirty="0"/>
              <a:t>Label for Locking</a:t>
            </a:r>
          </a:p>
        </p:txBody>
      </p:sp>
    </p:spTree>
    <p:extLst>
      <p:ext uri="{BB962C8B-B14F-4D97-AF65-F5344CB8AC3E}">
        <p14:creationId xmlns:p14="http://schemas.microsoft.com/office/powerpoint/2010/main" val="1614189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00151"/>
            <a:ext cx="4038600" cy="3394472"/>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082C63C2-5B4B-CB42-82C6-1BB04A5A025C}"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3CE8EE-6998-AD46-86FA-E7575AF4FDD4}" type="slidenum">
              <a:rPr lang="en-US" smtClean="0"/>
              <a:t>‹#›</a:t>
            </a:fld>
            <a:endParaRPr lang="en-US"/>
          </a:p>
        </p:txBody>
      </p:sp>
      <p:sp>
        <p:nvSpPr>
          <p:cNvPr id="8" name="Content Placeholder 2"/>
          <p:cNvSpPr>
            <a:spLocks noGrp="1"/>
          </p:cNvSpPr>
          <p:nvPr>
            <p:ph sz="half" idx="13"/>
          </p:nvPr>
        </p:nvSpPr>
        <p:spPr>
          <a:xfrm>
            <a:off x="4648200" y="1200151"/>
            <a:ext cx="4038600" cy="3394472"/>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lvl1pPr>
              <a:defRPr baseline="0"/>
            </a:lvl1pPr>
          </a:lstStyle>
          <a:p>
            <a:r>
              <a:rPr lang="en-US" dirty="0"/>
              <a:t>Click to edit Master title style</a:t>
            </a:r>
            <a:endParaRPr lang="en-SG" dirty="0"/>
          </a:p>
        </p:txBody>
      </p:sp>
    </p:spTree>
    <p:extLst>
      <p:ext uri="{BB962C8B-B14F-4D97-AF65-F5344CB8AC3E}">
        <p14:creationId xmlns:p14="http://schemas.microsoft.com/office/powerpoint/2010/main" val="2118677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ítulo e Objeto">
    <p:spTree>
      <p:nvGrpSpPr>
        <p:cNvPr id="1" name=""/>
        <p:cNvGrpSpPr/>
        <p:nvPr/>
      </p:nvGrpSpPr>
      <p:grpSpPr>
        <a:xfrm>
          <a:off x="0" y="0"/>
          <a:ext cx="0" cy="0"/>
          <a:chOff x="0" y="0"/>
          <a:chExt cx="0" cy="0"/>
        </a:xfrm>
      </p:grpSpPr>
      <p:sp>
        <p:nvSpPr>
          <p:cNvPr id="20" name="Titolo Testo"/>
          <p:cNvSpPr txBox="1">
            <a:spLocks noGrp="1"/>
          </p:cNvSpPr>
          <p:nvPr>
            <p:ph type="title" hasCustomPrompt="1"/>
          </p:nvPr>
        </p:nvSpPr>
        <p:spPr>
          <a:xfrm>
            <a:off x="531666" y="782959"/>
            <a:ext cx="7886700" cy="994172"/>
          </a:xfrm>
          <a:prstGeom prst="rect">
            <a:avLst/>
          </a:prstGeom>
        </p:spPr>
        <p:txBody>
          <a:bodyPr/>
          <a:lstStyle>
            <a:lvl1pPr>
              <a:defRPr b="1"/>
            </a:lvl1pPr>
          </a:lstStyle>
          <a:p>
            <a:r>
              <a:rPr lang="pt-PT" sz="3300" b="1" dirty="0">
                <a:solidFill>
                  <a:srgbClr val="026AB1"/>
                </a:solidFill>
                <a:latin typeface="Raleway" panose="020B0503030101060003" pitchFamily="34" charset="0"/>
              </a:rPr>
              <a:t>Title</a:t>
            </a:r>
          </a:p>
        </p:txBody>
      </p:sp>
      <p:sp>
        <p:nvSpPr>
          <p:cNvPr id="21" name="Corpo livello uno…"/>
          <p:cNvSpPr txBox="1">
            <a:spLocks noGrp="1"/>
          </p:cNvSpPr>
          <p:nvPr>
            <p:ph type="body" idx="1"/>
          </p:nvPr>
        </p:nvSpPr>
        <p:spPr>
          <a:xfrm>
            <a:off x="531666" y="1734618"/>
            <a:ext cx="7886700" cy="3263504"/>
          </a:xfrm>
          <a:prstGeom prst="rect">
            <a:avLst/>
          </a:prstGeom>
        </p:spPr>
        <p:txBody>
          <a:bodyPr/>
          <a:lstStyle/>
          <a:p>
            <a:r>
              <a:rPr dirty="0" err="1"/>
              <a:t>Corpo</a:t>
            </a:r>
            <a:r>
              <a:rPr dirty="0"/>
              <a:t> </a:t>
            </a:r>
            <a:r>
              <a:rPr dirty="0" err="1"/>
              <a:t>livello</a:t>
            </a:r>
            <a:r>
              <a:rPr dirty="0"/>
              <a:t> uno</a:t>
            </a:r>
          </a:p>
          <a:p>
            <a:pPr lvl="1"/>
            <a:r>
              <a:rPr dirty="0" err="1"/>
              <a:t>Corpo</a:t>
            </a:r>
            <a:r>
              <a:rPr dirty="0"/>
              <a:t> </a:t>
            </a:r>
            <a:r>
              <a:rPr dirty="0" err="1"/>
              <a:t>livello</a:t>
            </a:r>
            <a:r>
              <a:rPr dirty="0"/>
              <a:t> due</a:t>
            </a:r>
          </a:p>
          <a:p>
            <a:pPr lvl="2"/>
            <a:r>
              <a:rPr dirty="0" err="1"/>
              <a:t>Corpo</a:t>
            </a:r>
            <a:r>
              <a:rPr dirty="0"/>
              <a:t> </a:t>
            </a:r>
            <a:r>
              <a:rPr dirty="0" err="1"/>
              <a:t>livello</a:t>
            </a:r>
            <a:r>
              <a:rPr dirty="0"/>
              <a:t> </a:t>
            </a:r>
            <a:r>
              <a:rPr dirty="0" err="1"/>
              <a:t>tre</a:t>
            </a:r>
            <a:endParaRPr dirty="0"/>
          </a:p>
          <a:p>
            <a:pPr lvl="3"/>
            <a:r>
              <a:rPr dirty="0" err="1"/>
              <a:t>Corpo</a:t>
            </a:r>
            <a:r>
              <a:rPr dirty="0"/>
              <a:t> </a:t>
            </a:r>
            <a:r>
              <a:rPr dirty="0" err="1"/>
              <a:t>livello</a:t>
            </a:r>
            <a:r>
              <a:rPr dirty="0"/>
              <a:t> quattro</a:t>
            </a:r>
          </a:p>
          <a:p>
            <a:pPr lvl="4"/>
            <a:r>
              <a:rPr dirty="0" err="1"/>
              <a:t>Corpo</a:t>
            </a:r>
            <a:r>
              <a:rPr dirty="0"/>
              <a:t> </a:t>
            </a:r>
            <a:r>
              <a:rPr dirty="0" err="1"/>
              <a:t>livello</a:t>
            </a:r>
            <a:r>
              <a:rPr dirty="0"/>
              <a:t> cinque</a:t>
            </a:r>
          </a:p>
        </p:txBody>
      </p:sp>
      <p:sp>
        <p:nvSpPr>
          <p:cNvPr id="22"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 name="Picture 1" descr="A group of blue and pink squares with white letters&#10;&#10;Description automatically generated">
            <a:extLst>
              <a:ext uri="{FF2B5EF4-FFF2-40B4-BE49-F238E27FC236}">
                <a16:creationId xmlns:a16="http://schemas.microsoft.com/office/drawing/2014/main" id="{B722B2C7-687D-A959-3CF5-D81B6ED224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982" y="49642"/>
            <a:ext cx="1903464" cy="1268976"/>
          </a:xfrm>
          <a:prstGeom prst="rect">
            <a:avLst/>
          </a:prstGeom>
        </p:spPr>
      </p:pic>
    </p:spTree>
    <p:extLst>
      <p:ext uri="{BB962C8B-B14F-4D97-AF65-F5344CB8AC3E}">
        <p14:creationId xmlns:p14="http://schemas.microsoft.com/office/powerpoint/2010/main" val="294943512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B87F958E-0677-4870-8AB1-A96944463670}" type="datetimeFigureOut">
              <a:rPr lang="en-AU" smtClean="0"/>
              <a:t>30/11/2023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B02A332-B436-42F2-B6FF-A9906CAC4548}" type="slidenum">
              <a:rPr lang="en-AU" smtClean="0"/>
              <a:t>‹#›</a:t>
            </a:fld>
            <a:endParaRPr lang="en-AU"/>
          </a:p>
        </p:txBody>
      </p:sp>
    </p:spTree>
    <p:extLst>
      <p:ext uri="{BB962C8B-B14F-4D97-AF65-F5344CB8AC3E}">
        <p14:creationId xmlns:p14="http://schemas.microsoft.com/office/powerpoint/2010/main" val="3124548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7F958E-0677-4870-8AB1-A96944463670}" type="datetimeFigureOut">
              <a:rPr lang="en-AU" smtClean="0"/>
              <a:t>30/11/2023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B02A332-B436-42F2-B6FF-A9906CAC4548}" type="slidenum">
              <a:rPr lang="en-AU" smtClean="0"/>
              <a:t>‹#›</a:t>
            </a:fld>
            <a:endParaRPr lang="en-AU"/>
          </a:p>
        </p:txBody>
      </p:sp>
    </p:spTree>
    <p:extLst>
      <p:ext uri="{BB962C8B-B14F-4D97-AF65-F5344CB8AC3E}">
        <p14:creationId xmlns:p14="http://schemas.microsoft.com/office/powerpoint/2010/main" val="3302866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B87F958E-0677-4870-8AB1-A96944463670}" type="datetimeFigureOut">
              <a:rPr lang="en-AU" smtClean="0"/>
              <a:t>30/11/2023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B02A332-B436-42F2-B6FF-A9906CAC4548}" type="slidenum">
              <a:rPr lang="en-AU" smtClean="0"/>
              <a:t>‹#›</a:t>
            </a:fld>
            <a:endParaRPr lang="en-AU"/>
          </a:p>
        </p:txBody>
      </p:sp>
    </p:spTree>
    <p:extLst>
      <p:ext uri="{BB962C8B-B14F-4D97-AF65-F5344CB8AC3E}">
        <p14:creationId xmlns:p14="http://schemas.microsoft.com/office/powerpoint/2010/main" val="1051063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B87F958E-0677-4870-8AB1-A96944463670}" type="datetimeFigureOut">
              <a:rPr lang="en-AU" smtClean="0"/>
              <a:t>30/11/2023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8B02A332-B436-42F2-B6FF-A9906CAC4548}" type="slidenum">
              <a:rPr lang="en-AU" smtClean="0"/>
              <a:t>‹#›</a:t>
            </a:fld>
            <a:endParaRPr lang="en-AU"/>
          </a:p>
        </p:txBody>
      </p:sp>
    </p:spTree>
    <p:extLst>
      <p:ext uri="{BB962C8B-B14F-4D97-AF65-F5344CB8AC3E}">
        <p14:creationId xmlns:p14="http://schemas.microsoft.com/office/powerpoint/2010/main" val="1802483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B87F958E-0677-4870-8AB1-A96944463670}" type="datetimeFigureOut">
              <a:rPr lang="en-AU" smtClean="0"/>
              <a:t>30/11/2023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8B02A332-B436-42F2-B6FF-A9906CAC4548}" type="slidenum">
              <a:rPr lang="en-AU" smtClean="0"/>
              <a:t>‹#›</a:t>
            </a:fld>
            <a:endParaRPr lang="en-AU"/>
          </a:p>
        </p:txBody>
      </p:sp>
    </p:spTree>
    <p:extLst>
      <p:ext uri="{BB962C8B-B14F-4D97-AF65-F5344CB8AC3E}">
        <p14:creationId xmlns:p14="http://schemas.microsoft.com/office/powerpoint/2010/main" val="1655137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7F958E-0677-4870-8AB1-A96944463670}" type="datetimeFigureOut">
              <a:rPr lang="en-AU" smtClean="0"/>
              <a:t>30/11/2023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8B02A332-B436-42F2-B6FF-A9906CAC4548}" type="slidenum">
              <a:rPr lang="en-AU" smtClean="0"/>
              <a:t>‹#›</a:t>
            </a:fld>
            <a:endParaRPr lang="en-AU"/>
          </a:p>
        </p:txBody>
      </p:sp>
    </p:spTree>
    <p:extLst>
      <p:ext uri="{BB962C8B-B14F-4D97-AF65-F5344CB8AC3E}">
        <p14:creationId xmlns:p14="http://schemas.microsoft.com/office/powerpoint/2010/main" val="2605608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7F958E-0677-4870-8AB1-A96944463670}" type="datetimeFigureOut">
              <a:rPr lang="en-AU" smtClean="0"/>
              <a:t>30/11/2023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B02A332-B436-42F2-B6FF-A9906CAC4548}" type="slidenum">
              <a:rPr lang="en-AU" smtClean="0"/>
              <a:t>‹#›</a:t>
            </a:fld>
            <a:endParaRPr lang="en-AU"/>
          </a:p>
        </p:txBody>
      </p:sp>
    </p:spTree>
    <p:extLst>
      <p:ext uri="{BB962C8B-B14F-4D97-AF65-F5344CB8AC3E}">
        <p14:creationId xmlns:p14="http://schemas.microsoft.com/office/powerpoint/2010/main" val="607631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7F958E-0677-4870-8AB1-A96944463670}" type="datetimeFigureOut">
              <a:rPr lang="en-AU" smtClean="0"/>
              <a:t>30/11/2023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B02A332-B436-42F2-B6FF-A9906CAC4548}" type="slidenum">
              <a:rPr lang="en-AU" smtClean="0"/>
              <a:t>‹#›</a:t>
            </a:fld>
            <a:endParaRPr lang="en-AU"/>
          </a:p>
        </p:txBody>
      </p:sp>
    </p:spTree>
    <p:extLst>
      <p:ext uri="{BB962C8B-B14F-4D97-AF65-F5344CB8AC3E}">
        <p14:creationId xmlns:p14="http://schemas.microsoft.com/office/powerpoint/2010/main" val="4010193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87F958E-0677-4870-8AB1-A96944463670}" type="datetimeFigureOut">
              <a:rPr lang="en-AU" smtClean="0"/>
              <a:t>30/11/2023</a:t>
            </a:fld>
            <a:endParaRPr lang="en-AU"/>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B02A332-B436-42F2-B6FF-A9906CAC4548}" type="slidenum">
              <a:rPr lang="en-AU" smtClean="0"/>
              <a:t>‹#›</a:t>
            </a:fld>
            <a:endParaRPr lang="en-AU"/>
          </a:p>
        </p:txBody>
      </p:sp>
    </p:spTree>
    <p:extLst>
      <p:ext uri="{BB962C8B-B14F-4D97-AF65-F5344CB8AC3E}">
        <p14:creationId xmlns:p14="http://schemas.microsoft.com/office/powerpoint/2010/main" val="38540007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0" r:id="rId12"/>
    <p:sldLayoutId id="2147483691" r:id="rId13"/>
    <p:sldLayoutId id="2147483692" r:id="rId14"/>
    <p:sldLayoutId id="2147483694" r:id="rId15"/>
    <p:sldLayoutId id="2147483695"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12.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14.xml"/><Relationship Id="rId4" Type="http://schemas.openxmlformats.org/officeDocument/2006/relationships/image" Target="../media/image25.tiff"/></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8.tiff"/><Relationship Id="rId4" Type="http://schemas.openxmlformats.org/officeDocument/2006/relationships/image" Target="../media/image27.emf"/></Relationships>
</file>

<file path=ppt/slides/_rels/slide1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tif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w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ctrTitle"/>
          </p:nvPr>
        </p:nvSpPr>
        <p:spPr/>
        <p:txBody>
          <a:bodyPr>
            <a:normAutofit/>
          </a:bodyPr>
          <a:lstStyle/>
          <a:p>
            <a:pPr eaLnBrk="1" hangingPunct="1"/>
            <a:r>
              <a:rPr lang="en-US" sz="4000" dirty="0">
                <a:solidFill>
                  <a:srgbClr val="800000"/>
                </a:solidFill>
                <a:latin typeface="Calibri" charset="0"/>
              </a:rPr>
              <a:t>Advanced Breast Cancer</a:t>
            </a:r>
          </a:p>
        </p:txBody>
      </p:sp>
      <p:sp>
        <p:nvSpPr>
          <p:cNvPr id="21506" name="Rectangle 3"/>
          <p:cNvSpPr>
            <a:spLocks noGrp="1" noChangeArrowheads="1"/>
          </p:cNvSpPr>
          <p:nvPr>
            <p:ph type="subTitle" idx="1"/>
          </p:nvPr>
        </p:nvSpPr>
        <p:spPr>
          <a:xfrm>
            <a:off x="1115616" y="2931790"/>
            <a:ext cx="6811342" cy="1852612"/>
          </a:xfrm>
        </p:spPr>
        <p:txBody>
          <a:bodyPr rtlCol="0">
            <a:normAutofit fontScale="62500" lnSpcReduction="20000"/>
          </a:bodyPr>
          <a:lstStyle/>
          <a:p>
            <a:pPr eaLnBrk="1" fontAlgn="auto" hangingPunct="1">
              <a:lnSpc>
                <a:spcPct val="90000"/>
              </a:lnSpc>
              <a:spcAft>
                <a:spcPts val="0"/>
              </a:spcAft>
              <a:buFont typeface="Arial"/>
              <a:buNone/>
              <a:defRPr/>
            </a:pPr>
            <a:r>
              <a:rPr lang="en-US" sz="3300" dirty="0">
                <a:solidFill>
                  <a:schemeClr val="tx1"/>
                </a:solidFill>
                <a:latin typeface="+mj-lt"/>
                <a:ea typeface="+mn-ea"/>
                <a:cs typeface="+mn-cs"/>
              </a:rPr>
              <a:t>Karen Gelmon MD FRCPC</a:t>
            </a:r>
          </a:p>
          <a:p>
            <a:pPr eaLnBrk="1" fontAlgn="auto" hangingPunct="1">
              <a:lnSpc>
                <a:spcPct val="90000"/>
              </a:lnSpc>
              <a:spcAft>
                <a:spcPts val="0"/>
              </a:spcAft>
              <a:buFont typeface="Arial"/>
              <a:buNone/>
              <a:defRPr/>
            </a:pPr>
            <a:endParaRPr lang="en-US" sz="3300" dirty="0">
              <a:solidFill>
                <a:schemeClr val="tx1"/>
              </a:solidFill>
              <a:latin typeface="+mj-lt"/>
              <a:ea typeface="+mn-ea"/>
              <a:cs typeface="+mn-cs"/>
            </a:endParaRPr>
          </a:p>
          <a:p>
            <a:pPr eaLnBrk="1" fontAlgn="auto" hangingPunct="1">
              <a:lnSpc>
                <a:spcPct val="90000"/>
              </a:lnSpc>
              <a:spcAft>
                <a:spcPts val="0"/>
              </a:spcAft>
              <a:buFont typeface="Arial"/>
              <a:buNone/>
              <a:defRPr/>
            </a:pPr>
            <a:r>
              <a:rPr lang="en-US" sz="3300" dirty="0">
                <a:solidFill>
                  <a:schemeClr val="tx1"/>
                </a:solidFill>
                <a:latin typeface="+mj-lt"/>
                <a:ea typeface="+mn-ea"/>
                <a:cs typeface="+mn-cs"/>
              </a:rPr>
              <a:t>Professor Medicine, UBC</a:t>
            </a:r>
          </a:p>
          <a:p>
            <a:pPr eaLnBrk="1" fontAlgn="auto" hangingPunct="1">
              <a:lnSpc>
                <a:spcPct val="90000"/>
              </a:lnSpc>
              <a:spcAft>
                <a:spcPts val="0"/>
              </a:spcAft>
              <a:buFont typeface="Arial"/>
              <a:buNone/>
              <a:defRPr/>
            </a:pPr>
            <a:r>
              <a:rPr lang="en-US" sz="3300" dirty="0">
                <a:solidFill>
                  <a:schemeClr val="tx1"/>
                </a:solidFill>
                <a:latin typeface="+mj-lt"/>
                <a:ea typeface="+mn-ea"/>
                <a:cs typeface="+mn-cs"/>
              </a:rPr>
              <a:t>Medical Oncologist, BC Cancer, Vancouver Centre</a:t>
            </a:r>
          </a:p>
          <a:p>
            <a:pPr eaLnBrk="1" fontAlgn="auto" hangingPunct="1">
              <a:lnSpc>
                <a:spcPct val="90000"/>
              </a:lnSpc>
              <a:spcAft>
                <a:spcPts val="0"/>
              </a:spcAft>
              <a:buFont typeface="Arial"/>
              <a:buNone/>
              <a:defRPr/>
            </a:pPr>
            <a:r>
              <a:rPr lang="en-US" sz="3300" dirty="0">
                <a:solidFill>
                  <a:schemeClr val="tx1"/>
                </a:solidFill>
                <a:latin typeface="+mj-lt"/>
              </a:rPr>
              <a:t>Chair, UBC/BC Cancer Research Ethics Board</a:t>
            </a:r>
          </a:p>
          <a:p>
            <a:pPr eaLnBrk="1" fontAlgn="auto" hangingPunct="1">
              <a:lnSpc>
                <a:spcPct val="90000"/>
              </a:lnSpc>
              <a:spcAft>
                <a:spcPts val="0"/>
              </a:spcAft>
              <a:buFont typeface="Arial"/>
              <a:buNone/>
              <a:defRPr/>
            </a:pPr>
            <a:r>
              <a:rPr lang="en-US" sz="3300" dirty="0">
                <a:solidFill>
                  <a:schemeClr val="tx1"/>
                </a:solidFill>
                <a:latin typeface="+mj-lt"/>
                <a:ea typeface="+mn-ea"/>
                <a:cs typeface="+mn-cs"/>
              </a:rPr>
              <a:t>Fellow, Canadian Academy of Health Sciences</a:t>
            </a:r>
          </a:p>
          <a:p>
            <a:pPr eaLnBrk="1" fontAlgn="auto" hangingPunct="1">
              <a:lnSpc>
                <a:spcPct val="90000"/>
              </a:lnSpc>
              <a:spcAft>
                <a:spcPts val="0"/>
              </a:spcAft>
              <a:buFont typeface="Arial"/>
              <a:buNone/>
              <a:defRPr/>
            </a:pPr>
            <a:endParaRPr lang="en-US" sz="2400" dirty="0">
              <a:solidFill>
                <a:schemeClr val="tx1"/>
              </a:solidFill>
              <a:latin typeface="+mj-lt"/>
            </a:endParaRPr>
          </a:p>
        </p:txBody>
      </p:sp>
    </p:spTree>
    <p:extLst>
      <p:ext uri="{BB962C8B-B14F-4D97-AF65-F5344CB8AC3E}">
        <p14:creationId xmlns:p14="http://schemas.microsoft.com/office/powerpoint/2010/main" val="2849780996"/>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sellaDiTesto 9">
            <a:extLst>
              <a:ext uri="{FF2B5EF4-FFF2-40B4-BE49-F238E27FC236}">
                <a16:creationId xmlns:a16="http://schemas.microsoft.com/office/drawing/2014/main" id="{F2937E65-17D6-449A-AD1F-EA403BC0E081}"/>
              </a:ext>
            </a:extLst>
          </p:cNvPr>
          <p:cNvSpPr txBox="1"/>
          <p:nvPr/>
        </p:nvSpPr>
        <p:spPr>
          <a:xfrm>
            <a:off x="5969922" y="3609019"/>
            <a:ext cx="537327" cy="314830"/>
          </a:xfrm>
          <a:prstGeom prst="rect">
            <a:avLst/>
          </a:prstGeom>
          <a:noFill/>
        </p:spPr>
        <p:txBody>
          <a:bodyPr wrap="none" rtlCol="0">
            <a:spAutoFit/>
          </a:bodyPr>
          <a:lstStyle/>
          <a:p>
            <a:pPr defTabSz="186641"/>
            <a:r>
              <a:rPr lang="it-IT" sz="1446" dirty="0">
                <a:latin typeface="+mj-lt"/>
              </a:rPr>
              <a:t>Amp</a:t>
            </a:r>
          </a:p>
        </p:txBody>
      </p:sp>
      <p:sp>
        <p:nvSpPr>
          <p:cNvPr id="13" name="CasellaDiTesto 10">
            <a:extLst>
              <a:ext uri="{FF2B5EF4-FFF2-40B4-BE49-F238E27FC236}">
                <a16:creationId xmlns:a16="http://schemas.microsoft.com/office/drawing/2014/main" id="{68F5016F-9C76-4B6E-9807-EA0234A55268}"/>
              </a:ext>
            </a:extLst>
          </p:cNvPr>
          <p:cNvSpPr txBox="1"/>
          <p:nvPr/>
        </p:nvSpPr>
        <p:spPr>
          <a:xfrm>
            <a:off x="4177068" y="3609019"/>
            <a:ext cx="907428" cy="314830"/>
          </a:xfrm>
          <a:prstGeom prst="rect">
            <a:avLst/>
          </a:prstGeom>
          <a:noFill/>
        </p:spPr>
        <p:txBody>
          <a:bodyPr wrap="none" rtlCol="0">
            <a:spAutoFit/>
          </a:bodyPr>
          <a:lstStyle/>
          <a:p>
            <a:pPr defTabSz="186641"/>
            <a:r>
              <a:rPr lang="it-IT" sz="1446" dirty="0">
                <a:latin typeface="+mj-lt"/>
              </a:rPr>
              <a:t>NOT </a:t>
            </a:r>
            <a:r>
              <a:rPr lang="it-IT" sz="1446" dirty="0" err="1">
                <a:latin typeface="+mj-lt"/>
              </a:rPr>
              <a:t>Amp</a:t>
            </a:r>
            <a:endParaRPr lang="it-IT" sz="1446" dirty="0">
              <a:latin typeface="+mj-lt"/>
            </a:endParaRPr>
          </a:p>
        </p:txBody>
      </p:sp>
      <p:cxnSp>
        <p:nvCxnSpPr>
          <p:cNvPr id="14" name="Connettore 1 12">
            <a:extLst>
              <a:ext uri="{FF2B5EF4-FFF2-40B4-BE49-F238E27FC236}">
                <a16:creationId xmlns:a16="http://schemas.microsoft.com/office/drawing/2014/main" id="{13445AF1-7F42-4B1C-BB35-BE0F7E2FBFF5}"/>
              </a:ext>
            </a:extLst>
          </p:cNvPr>
          <p:cNvCxnSpPr/>
          <p:nvPr/>
        </p:nvCxnSpPr>
        <p:spPr>
          <a:xfrm>
            <a:off x="4623389" y="3406569"/>
            <a:ext cx="161210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Connettore 1 14">
            <a:extLst>
              <a:ext uri="{FF2B5EF4-FFF2-40B4-BE49-F238E27FC236}">
                <a16:creationId xmlns:a16="http://schemas.microsoft.com/office/drawing/2014/main" id="{DEAEF7D2-B162-4122-A8AE-51CF5BE7123D}"/>
              </a:ext>
            </a:extLst>
          </p:cNvPr>
          <p:cNvCxnSpPr/>
          <p:nvPr/>
        </p:nvCxnSpPr>
        <p:spPr>
          <a:xfrm>
            <a:off x="4627614" y="3406571"/>
            <a:ext cx="0" cy="202449"/>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Connettore 1 15">
            <a:extLst>
              <a:ext uri="{FF2B5EF4-FFF2-40B4-BE49-F238E27FC236}">
                <a16:creationId xmlns:a16="http://schemas.microsoft.com/office/drawing/2014/main" id="{6B976F6D-3F30-4865-A523-4F3923878920}"/>
              </a:ext>
            </a:extLst>
          </p:cNvPr>
          <p:cNvCxnSpPr/>
          <p:nvPr/>
        </p:nvCxnSpPr>
        <p:spPr>
          <a:xfrm>
            <a:off x="6231278" y="3406571"/>
            <a:ext cx="0" cy="202449"/>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Connettore 1 17">
            <a:extLst>
              <a:ext uri="{FF2B5EF4-FFF2-40B4-BE49-F238E27FC236}">
                <a16:creationId xmlns:a16="http://schemas.microsoft.com/office/drawing/2014/main" id="{775FA727-C2CB-45FA-A9A9-F3A53864F135}"/>
              </a:ext>
            </a:extLst>
          </p:cNvPr>
          <p:cNvCxnSpPr/>
          <p:nvPr/>
        </p:nvCxnSpPr>
        <p:spPr>
          <a:xfrm>
            <a:off x="5424621" y="3213492"/>
            <a:ext cx="0" cy="184643"/>
          </a:xfrm>
          <a:prstGeom prst="line">
            <a:avLst/>
          </a:prstGeom>
        </p:spPr>
        <p:style>
          <a:lnRef idx="2">
            <a:schemeClr val="accent1"/>
          </a:lnRef>
          <a:fillRef idx="0">
            <a:schemeClr val="accent1"/>
          </a:fillRef>
          <a:effectRef idx="1">
            <a:schemeClr val="accent1"/>
          </a:effectRef>
          <a:fontRef idx="minor">
            <a:schemeClr val="tx1"/>
          </a:fontRef>
        </p:style>
      </p:cxnSp>
      <p:sp>
        <p:nvSpPr>
          <p:cNvPr id="18" name="Freccia destra con strisce 19">
            <a:extLst>
              <a:ext uri="{FF2B5EF4-FFF2-40B4-BE49-F238E27FC236}">
                <a16:creationId xmlns:a16="http://schemas.microsoft.com/office/drawing/2014/main" id="{2291287C-9270-406A-B828-19F0BA4F6A8B}"/>
              </a:ext>
            </a:extLst>
          </p:cNvPr>
          <p:cNvSpPr/>
          <p:nvPr/>
        </p:nvSpPr>
        <p:spPr>
          <a:xfrm>
            <a:off x="5969922" y="3924895"/>
            <a:ext cx="2206296" cy="540000"/>
          </a:xfrm>
          <a:prstGeom prst="stripedRightArrow">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86641"/>
            <a:r>
              <a:rPr lang="it-IT" sz="1446" dirty="0">
                <a:solidFill>
                  <a:schemeClr val="bg1"/>
                </a:solidFill>
                <a:latin typeface="+mj-lt"/>
              </a:rPr>
              <a:t>HER2 positive</a:t>
            </a:r>
          </a:p>
        </p:txBody>
      </p:sp>
      <p:sp>
        <p:nvSpPr>
          <p:cNvPr id="19" name="HER2 negative">
            <a:extLst>
              <a:ext uri="{FF2B5EF4-FFF2-40B4-BE49-F238E27FC236}">
                <a16:creationId xmlns:a16="http://schemas.microsoft.com/office/drawing/2014/main" id="{107DF517-F6D8-4C41-8779-5E7CD3B923C7}"/>
              </a:ext>
            </a:extLst>
          </p:cNvPr>
          <p:cNvSpPr/>
          <p:nvPr/>
        </p:nvSpPr>
        <p:spPr>
          <a:xfrm rot="10800000" flipV="1">
            <a:off x="920857" y="3924895"/>
            <a:ext cx="1723439" cy="540000"/>
          </a:xfrm>
          <a:prstGeom prst="stripedRightArrow">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86641"/>
            <a:r>
              <a:rPr lang="it-IT" sz="1446" dirty="0">
                <a:solidFill>
                  <a:schemeClr val="tx2"/>
                </a:solidFill>
                <a:latin typeface="+mj-lt"/>
              </a:rPr>
              <a:t>HER2 negative</a:t>
            </a:r>
          </a:p>
        </p:txBody>
      </p:sp>
      <p:sp>
        <p:nvSpPr>
          <p:cNvPr id="25" name="CasellaDiTesto 28">
            <a:extLst>
              <a:ext uri="{FF2B5EF4-FFF2-40B4-BE49-F238E27FC236}">
                <a16:creationId xmlns:a16="http://schemas.microsoft.com/office/drawing/2014/main" id="{8C7209FE-AB2F-4BF6-86DE-82BF16785FA6}"/>
              </a:ext>
            </a:extLst>
          </p:cNvPr>
          <p:cNvSpPr txBox="1"/>
          <p:nvPr/>
        </p:nvSpPr>
        <p:spPr>
          <a:xfrm>
            <a:off x="5068363" y="3613865"/>
            <a:ext cx="667490" cy="314830"/>
          </a:xfrm>
          <a:prstGeom prst="rect">
            <a:avLst/>
          </a:prstGeom>
          <a:noFill/>
        </p:spPr>
        <p:txBody>
          <a:bodyPr wrap="none" rtlCol="0">
            <a:spAutoFit/>
          </a:bodyPr>
          <a:lstStyle/>
          <a:p>
            <a:pPr defTabSz="186641"/>
            <a:r>
              <a:rPr lang="it-IT" sz="1446" dirty="0">
                <a:latin typeface="+mj-lt"/>
              </a:rPr>
              <a:t>EQUIV</a:t>
            </a:r>
          </a:p>
        </p:txBody>
      </p:sp>
      <p:cxnSp>
        <p:nvCxnSpPr>
          <p:cNvPr id="26" name="Connettore 1 31">
            <a:extLst>
              <a:ext uri="{FF2B5EF4-FFF2-40B4-BE49-F238E27FC236}">
                <a16:creationId xmlns:a16="http://schemas.microsoft.com/office/drawing/2014/main" id="{0EC25956-C94C-45F6-ABA6-06C6011CC44D}"/>
              </a:ext>
            </a:extLst>
          </p:cNvPr>
          <p:cNvCxnSpPr/>
          <p:nvPr/>
        </p:nvCxnSpPr>
        <p:spPr>
          <a:xfrm>
            <a:off x="5424614" y="3410943"/>
            <a:ext cx="0" cy="202449"/>
          </a:xfrm>
          <a:prstGeom prst="line">
            <a:avLst/>
          </a:prstGeom>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2AD12823-3AE7-49DD-B1EC-5A5B070027F7}"/>
              </a:ext>
            </a:extLst>
          </p:cNvPr>
          <p:cNvSpPr/>
          <p:nvPr/>
        </p:nvSpPr>
        <p:spPr>
          <a:xfrm>
            <a:off x="2671467" y="4059737"/>
            <a:ext cx="3271285" cy="27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HER2-low</a:t>
            </a:r>
          </a:p>
        </p:txBody>
      </p:sp>
      <p:sp>
        <p:nvSpPr>
          <p:cNvPr id="28" name="TextBox 27">
            <a:extLst>
              <a:ext uri="{FF2B5EF4-FFF2-40B4-BE49-F238E27FC236}">
                <a16:creationId xmlns:a16="http://schemas.microsoft.com/office/drawing/2014/main" id="{93036409-8CF8-4898-82A6-E627CCF4F581}"/>
              </a:ext>
            </a:extLst>
          </p:cNvPr>
          <p:cNvSpPr txBox="1"/>
          <p:nvPr/>
        </p:nvSpPr>
        <p:spPr>
          <a:xfrm>
            <a:off x="7106508" y="793393"/>
            <a:ext cx="470000" cy="276999"/>
          </a:xfrm>
          <a:prstGeom prst="rect">
            <a:avLst/>
          </a:prstGeom>
          <a:noFill/>
        </p:spPr>
        <p:txBody>
          <a:bodyPr wrap="none" rtlCol="0">
            <a:spAutoFit/>
          </a:bodyPr>
          <a:lstStyle/>
          <a:p>
            <a:r>
              <a:rPr lang="en-IT" sz="1200" dirty="0">
                <a:latin typeface="+mj-lt"/>
                <a:cs typeface="Arial" panose="020B0604020202020204" pitchFamily="34" charset="0"/>
              </a:rPr>
              <a:t>&gt;10</a:t>
            </a:r>
            <a:r>
              <a:rPr lang="en-IT" sz="1200" baseline="30000" dirty="0">
                <a:latin typeface="+mj-lt"/>
                <a:cs typeface="Arial" panose="020B0604020202020204" pitchFamily="34" charset="0"/>
              </a:rPr>
              <a:t>6</a:t>
            </a:r>
          </a:p>
        </p:txBody>
      </p:sp>
      <p:sp>
        <p:nvSpPr>
          <p:cNvPr id="29" name="TextBox 28">
            <a:extLst>
              <a:ext uri="{FF2B5EF4-FFF2-40B4-BE49-F238E27FC236}">
                <a16:creationId xmlns:a16="http://schemas.microsoft.com/office/drawing/2014/main" id="{30DE2FEF-BA26-4D66-A574-692900AB4A33}"/>
              </a:ext>
            </a:extLst>
          </p:cNvPr>
          <p:cNvSpPr txBox="1"/>
          <p:nvPr/>
        </p:nvSpPr>
        <p:spPr>
          <a:xfrm>
            <a:off x="5205289" y="793393"/>
            <a:ext cx="538930" cy="276999"/>
          </a:xfrm>
          <a:prstGeom prst="rect">
            <a:avLst/>
          </a:prstGeom>
          <a:noFill/>
        </p:spPr>
        <p:txBody>
          <a:bodyPr wrap="none" rtlCol="0">
            <a:spAutoFit/>
          </a:bodyPr>
          <a:lstStyle/>
          <a:p>
            <a:r>
              <a:rPr lang="en-IT" sz="1200" dirty="0">
                <a:latin typeface="+mj-lt"/>
                <a:cs typeface="Arial" panose="020B0604020202020204" pitchFamily="34" charset="0"/>
              </a:rPr>
              <a:t>5x10</a:t>
            </a:r>
            <a:r>
              <a:rPr lang="en-IT" sz="1200" baseline="30000" dirty="0">
                <a:latin typeface="+mj-lt"/>
                <a:cs typeface="Arial" panose="020B0604020202020204" pitchFamily="34" charset="0"/>
              </a:rPr>
              <a:t>5</a:t>
            </a:r>
          </a:p>
        </p:txBody>
      </p:sp>
      <p:sp>
        <p:nvSpPr>
          <p:cNvPr id="30" name="TextBox 29">
            <a:extLst>
              <a:ext uri="{FF2B5EF4-FFF2-40B4-BE49-F238E27FC236}">
                <a16:creationId xmlns:a16="http://schemas.microsoft.com/office/drawing/2014/main" id="{BFB17253-6B24-40E6-AFA6-6D384D54E8C7}"/>
              </a:ext>
            </a:extLst>
          </p:cNvPr>
          <p:cNvSpPr txBox="1"/>
          <p:nvPr/>
        </p:nvSpPr>
        <p:spPr>
          <a:xfrm>
            <a:off x="3379671" y="793393"/>
            <a:ext cx="538930" cy="276999"/>
          </a:xfrm>
          <a:prstGeom prst="rect">
            <a:avLst/>
          </a:prstGeom>
          <a:noFill/>
        </p:spPr>
        <p:txBody>
          <a:bodyPr wrap="none" rtlCol="0">
            <a:spAutoFit/>
          </a:bodyPr>
          <a:lstStyle/>
          <a:p>
            <a:r>
              <a:rPr lang="en-IT" sz="1200" dirty="0">
                <a:latin typeface="+mj-lt"/>
                <a:cs typeface="Arial" panose="020B0604020202020204" pitchFamily="34" charset="0"/>
              </a:rPr>
              <a:t>1x10</a:t>
            </a:r>
            <a:r>
              <a:rPr lang="en-IT" sz="1200" baseline="30000" dirty="0">
                <a:latin typeface="+mj-lt"/>
                <a:cs typeface="Arial" panose="020B0604020202020204" pitchFamily="34" charset="0"/>
              </a:rPr>
              <a:t>5</a:t>
            </a:r>
          </a:p>
        </p:txBody>
      </p:sp>
      <p:sp>
        <p:nvSpPr>
          <p:cNvPr id="31" name="TextBox 30">
            <a:extLst>
              <a:ext uri="{FF2B5EF4-FFF2-40B4-BE49-F238E27FC236}">
                <a16:creationId xmlns:a16="http://schemas.microsoft.com/office/drawing/2014/main" id="{FF4B4BB4-3E30-4760-BAFC-C9D3C420A5C9}"/>
              </a:ext>
            </a:extLst>
          </p:cNvPr>
          <p:cNvSpPr txBox="1"/>
          <p:nvPr/>
        </p:nvSpPr>
        <p:spPr>
          <a:xfrm>
            <a:off x="1541509" y="793393"/>
            <a:ext cx="538930" cy="276999"/>
          </a:xfrm>
          <a:prstGeom prst="rect">
            <a:avLst/>
          </a:prstGeom>
          <a:noFill/>
        </p:spPr>
        <p:txBody>
          <a:bodyPr wrap="none" rtlCol="0">
            <a:spAutoFit/>
          </a:bodyPr>
          <a:lstStyle/>
          <a:p>
            <a:r>
              <a:rPr lang="en-IT" sz="1200" dirty="0">
                <a:latin typeface="+mj-lt"/>
                <a:cs typeface="Arial" panose="020B0604020202020204" pitchFamily="34" charset="0"/>
              </a:rPr>
              <a:t>2x10</a:t>
            </a:r>
            <a:r>
              <a:rPr lang="en-IT" sz="1200" baseline="30000" dirty="0">
                <a:latin typeface="+mj-lt"/>
                <a:cs typeface="Arial" panose="020B0604020202020204" pitchFamily="34" charset="0"/>
              </a:rPr>
              <a:t>4</a:t>
            </a:r>
          </a:p>
        </p:txBody>
      </p:sp>
      <p:sp>
        <p:nvSpPr>
          <p:cNvPr id="33" name="TextBox 32">
            <a:extLst>
              <a:ext uri="{FF2B5EF4-FFF2-40B4-BE49-F238E27FC236}">
                <a16:creationId xmlns:a16="http://schemas.microsoft.com/office/drawing/2014/main" id="{21FCD81C-D569-4A8D-9B96-9EDD661DAE74}"/>
              </a:ext>
            </a:extLst>
          </p:cNvPr>
          <p:cNvSpPr txBox="1"/>
          <p:nvPr/>
        </p:nvSpPr>
        <p:spPr>
          <a:xfrm>
            <a:off x="8210768" y="1522917"/>
            <a:ext cx="967782" cy="738664"/>
          </a:xfrm>
          <a:prstGeom prst="rect">
            <a:avLst/>
          </a:prstGeom>
          <a:noFill/>
        </p:spPr>
        <p:txBody>
          <a:bodyPr wrap="square" rtlCol="0">
            <a:spAutoFit/>
          </a:bodyPr>
          <a:lstStyle/>
          <a:p>
            <a:r>
              <a:rPr lang="en-GB" sz="1050" dirty="0">
                <a:latin typeface="+mj-lt"/>
                <a:cs typeface="Arial" panose="020B0604020202020204" pitchFamily="34" charset="0"/>
              </a:rPr>
              <a:t>HER2 receptors on membrane/</a:t>
            </a:r>
            <a:br>
              <a:rPr lang="en-GB" sz="1050" dirty="0">
                <a:latin typeface="+mj-lt"/>
                <a:cs typeface="Arial" panose="020B0604020202020204" pitchFamily="34" charset="0"/>
              </a:rPr>
            </a:br>
            <a:r>
              <a:rPr lang="en-GB" sz="1050" dirty="0">
                <a:latin typeface="+mj-lt"/>
                <a:cs typeface="Arial" panose="020B0604020202020204" pitchFamily="34" charset="0"/>
              </a:rPr>
              <a:t>cell</a:t>
            </a:r>
            <a:endParaRPr lang="en-IT" sz="1050" baseline="30000" dirty="0">
              <a:latin typeface="+mj-lt"/>
              <a:cs typeface="Arial" panose="020B0604020202020204" pitchFamily="34" charset="0"/>
            </a:endParaRPr>
          </a:p>
        </p:txBody>
      </p:sp>
      <p:sp>
        <p:nvSpPr>
          <p:cNvPr id="39" name="Title 2">
            <a:extLst>
              <a:ext uri="{FF2B5EF4-FFF2-40B4-BE49-F238E27FC236}">
                <a16:creationId xmlns:a16="http://schemas.microsoft.com/office/drawing/2014/main" id="{6722C3E0-6515-4E1A-9D39-4CBB51356CA0}"/>
              </a:ext>
            </a:extLst>
          </p:cNvPr>
          <p:cNvSpPr>
            <a:spLocks noGrp="1"/>
          </p:cNvSpPr>
          <p:nvPr>
            <p:ph type="title" idx="4294967295"/>
          </p:nvPr>
        </p:nvSpPr>
        <p:spPr>
          <a:xfrm>
            <a:off x="88959" y="221706"/>
            <a:ext cx="8176218" cy="346472"/>
          </a:xfrm>
        </p:spPr>
        <p:txBody>
          <a:bodyPr>
            <a:noAutofit/>
          </a:bodyPr>
          <a:lstStyle/>
          <a:p>
            <a:r>
              <a:rPr lang="en-US" sz="3200" dirty="0">
                <a:solidFill>
                  <a:srgbClr val="C00000"/>
                </a:solidFill>
              </a:rPr>
              <a:t>HER2-low: A new targetable entity in </a:t>
            </a:r>
            <a:r>
              <a:rPr lang="en-US" sz="3200" dirty="0" err="1">
                <a:solidFill>
                  <a:srgbClr val="C00000"/>
                </a:solidFill>
              </a:rPr>
              <a:t>mBC</a:t>
            </a:r>
            <a:endParaRPr lang="en-GB" sz="3200" dirty="0">
              <a:solidFill>
                <a:srgbClr val="C00000"/>
              </a:solidFill>
            </a:endParaRPr>
          </a:p>
        </p:txBody>
      </p:sp>
      <p:sp>
        <p:nvSpPr>
          <p:cNvPr id="4" name="Text Placeholder 3">
            <a:extLst>
              <a:ext uri="{FF2B5EF4-FFF2-40B4-BE49-F238E27FC236}">
                <a16:creationId xmlns:a16="http://schemas.microsoft.com/office/drawing/2014/main" id="{5EFF1EBB-8BED-495A-9BDE-B91B2B3EDE69}"/>
              </a:ext>
            </a:extLst>
          </p:cNvPr>
          <p:cNvSpPr>
            <a:spLocks noGrp="1"/>
          </p:cNvSpPr>
          <p:nvPr>
            <p:ph type="body" sz="quarter" idx="4294967295"/>
          </p:nvPr>
        </p:nvSpPr>
        <p:spPr>
          <a:xfrm>
            <a:off x="453788" y="4903190"/>
            <a:ext cx="8690213" cy="278676"/>
          </a:xfrm>
        </p:spPr>
        <p:txBody>
          <a:bodyPr>
            <a:normAutofit fontScale="32500" lnSpcReduction="20000"/>
          </a:bodyPr>
          <a:lstStyle/>
          <a:p>
            <a:pPr marL="0" indent="0">
              <a:buNone/>
            </a:pPr>
            <a:r>
              <a:rPr lang="fr-FR" dirty="0" err="1"/>
              <a:t>Amp</a:t>
            </a:r>
            <a:r>
              <a:rPr lang="fr-FR" dirty="0"/>
              <a:t>, </a:t>
            </a:r>
            <a:r>
              <a:rPr lang="fr-FR" dirty="0" err="1"/>
              <a:t>amplified</a:t>
            </a:r>
            <a:r>
              <a:rPr lang="fr-FR" dirty="0"/>
              <a:t>/amplification; EQUIV, </a:t>
            </a:r>
            <a:r>
              <a:rPr lang="fr-FR" dirty="0" err="1"/>
              <a:t>equivocal</a:t>
            </a:r>
            <a:r>
              <a:rPr lang="fr-FR" dirty="0"/>
              <a:t>; HER2, </a:t>
            </a:r>
            <a:r>
              <a:rPr lang="fr-FR" dirty="0" err="1"/>
              <a:t>human</a:t>
            </a:r>
            <a:r>
              <a:rPr lang="fr-FR" dirty="0"/>
              <a:t> </a:t>
            </a:r>
            <a:r>
              <a:rPr lang="fr-FR" dirty="0" err="1"/>
              <a:t>epidermal</a:t>
            </a:r>
            <a:r>
              <a:rPr lang="fr-FR" dirty="0"/>
              <a:t> </a:t>
            </a:r>
            <a:r>
              <a:rPr lang="fr-FR" dirty="0" err="1"/>
              <a:t>growth</a:t>
            </a:r>
            <a:r>
              <a:rPr lang="fr-FR" dirty="0"/>
              <a:t> factor </a:t>
            </a:r>
            <a:r>
              <a:rPr lang="fr-FR" dirty="0" err="1"/>
              <a:t>receptor</a:t>
            </a:r>
            <a:r>
              <a:rPr lang="fr-FR" dirty="0"/>
              <a:t> 2; ISH, </a:t>
            </a:r>
            <a:r>
              <a:rPr lang="fr-FR" i="1" dirty="0"/>
              <a:t>in situ </a:t>
            </a:r>
            <a:r>
              <a:rPr lang="fr-FR" dirty="0" err="1"/>
              <a:t>hybridisation</a:t>
            </a:r>
            <a:r>
              <a:rPr lang="fr-FR" dirty="0"/>
              <a:t>; </a:t>
            </a:r>
            <a:r>
              <a:rPr lang="fr-FR" dirty="0" err="1"/>
              <a:t>mBC</a:t>
            </a:r>
            <a:r>
              <a:rPr lang="fr-FR" dirty="0"/>
              <a:t>, </a:t>
            </a:r>
            <a:r>
              <a:rPr lang="fr-FR" dirty="0" err="1"/>
              <a:t>metastatic</a:t>
            </a:r>
            <a:r>
              <a:rPr lang="fr-FR" dirty="0"/>
              <a:t> </a:t>
            </a:r>
            <a:r>
              <a:rPr lang="fr-FR" dirty="0" err="1"/>
              <a:t>breast</a:t>
            </a:r>
            <a:r>
              <a:rPr lang="fr-FR" dirty="0"/>
              <a:t> cancer.</a:t>
            </a:r>
            <a:endParaRPr lang="en-GB" dirty="0"/>
          </a:p>
        </p:txBody>
      </p:sp>
      <p:sp>
        <p:nvSpPr>
          <p:cNvPr id="40" name="Rectangle: Rounded Corners 39">
            <a:extLst>
              <a:ext uri="{FF2B5EF4-FFF2-40B4-BE49-F238E27FC236}">
                <a16:creationId xmlns:a16="http://schemas.microsoft.com/office/drawing/2014/main" id="{F2F88F0C-E687-45C1-8C42-B2A5C4171416}"/>
              </a:ext>
            </a:extLst>
          </p:cNvPr>
          <p:cNvSpPr/>
          <p:nvPr/>
        </p:nvSpPr>
        <p:spPr>
          <a:xfrm>
            <a:off x="781056" y="1035927"/>
            <a:ext cx="7440437" cy="1460033"/>
          </a:xfrm>
          <a:prstGeom prst="roundRect">
            <a:avLst>
              <a:gd name="adj" fmla="val 5359"/>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latin typeface="+mj-lt"/>
            </a:endParaRPr>
          </a:p>
        </p:txBody>
      </p:sp>
      <p:pic>
        <p:nvPicPr>
          <p:cNvPr id="41" name="Immagine 2" descr="40x 7611-003 copy.jpg">
            <a:extLst>
              <a:ext uri="{FF2B5EF4-FFF2-40B4-BE49-F238E27FC236}">
                <a16:creationId xmlns:a16="http://schemas.microsoft.com/office/drawing/2014/main" id="{2E3CE36E-1167-46EE-AC72-03F7042A048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24237" y="1082515"/>
            <a:ext cx="1816684" cy="1362513"/>
          </a:xfrm>
          <a:prstGeom prst="rect">
            <a:avLst/>
          </a:prstGeom>
        </p:spPr>
      </p:pic>
      <p:pic>
        <p:nvPicPr>
          <p:cNvPr id="42" name="Immagine 3" descr="HEr2 score 0.jpg">
            <a:extLst>
              <a:ext uri="{FF2B5EF4-FFF2-40B4-BE49-F238E27FC236}">
                <a16:creationId xmlns:a16="http://schemas.microsoft.com/office/drawing/2014/main" id="{0F4FD455-6139-4B60-BEA3-056776EF933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7612" y="1082515"/>
            <a:ext cx="1816684" cy="1362513"/>
          </a:xfrm>
          <a:prstGeom prst="rect">
            <a:avLst/>
          </a:prstGeom>
        </p:spPr>
      </p:pic>
      <p:pic>
        <p:nvPicPr>
          <p:cNvPr id="43" name="Picture 1" descr="Screen Shot 2016-10-05 at 7.32.24 pm.png">
            <a:extLst>
              <a:ext uri="{FF2B5EF4-FFF2-40B4-BE49-F238E27FC236}">
                <a16:creationId xmlns:a16="http://schemas.microsoft.com/office/drawing/2014/main" id="{7FF25522-C216-4C9E-8657-AE01CDD35F8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377765" y="1082515"/>
            <a:ext cx="1806887" cy="1362513"/>
          </a:xfrm>
          <a:prstGeom prst="rect">
            <a:avLst/>
          </a:prstGeom>
        </p:spPr>
      </p:pic>
      <p:pic>
        <p:nvPicPr>
          <p:cNvPr id="44" name="Picture 1" descr="Screen Shot 2016-10-05 at 7.32.24 pm.png">
            <a:extLst>
              <a:ext uri="{FF2B5EF4-FFF2-40B4-BE49-F238E27FC236}">
                <a16:creationId xmlns:a16="http://schemas.microsoft.com/office/drawing/2014/main" id="{AAC3D188-398B-4488-86BD-18F854B09934}"/>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9000"/>
                    </a14:imgEffect>
                  </a14:imgLayer>
                </a14:imgProps>
              </a:ext>
              <a:ext uri="{28A0092B-C50C-407E-A947-70E740481C1C}">
                <a14:useLocalDpi xmlns:a14="http://schemas.microsoft.com/office/drawing/2010/main"/>
              </a:ext>
            </a:extLst>
          </a:blip>
          <a:srcRect/>
          <a:stretch/>
        </p:blipFill>
        <p:spPr>
          <a:xfrm>
            <a:off x="2678030" y="1082516"/>
            <a:ext cx="1806887" cy="1362513"/>
          </a:xfrm>
          <a:prstGeom prst="rect">
            <a:avLst/>
          </a:prstGeom>
        </p:spPr>
      </p:pic>
      <p:cxnSp>
        <p:nvCxnSpPr>
          <p:cNvPr id="45" name="Connettore 1 7">
            <a:extLst>
              <a:ext uri="{FF2B5EF4-FFF2-40B4-BE49-F238E27FC236}">
                <a16:creationId xmlns:a16="http://schemas.microsoft.com/office/drawing/2014/main" id="{FB4A8549-A4CF-4019-9A62-F79F5FBE23D1}"/>
              </a:ext>
            </a:extLst>
          </p:cNvPr>
          <p:cNvCxnSpPr>
            <a:cxnSpLocks/>
          </p:cNvCxnSpPr>
          <p:nvPr/>
        </p:nvCxnSpPr>
        <p:spPr>
          <a:xfrm>
            <a:off x="5416187" y="2763460"/>
            <a:ext cx="0" cy="243000"/>
          </a:xfrm>
          <a:prstGeom prst="line">
            <a:avLst/>
          </a:prstGeom>
        </p:spPr>
        <p:style>
          <a:lnRef idx="2">
            <a:schemeClr val="accent1"/>
          </a:lnRef>
          <a:fillRef idx="0">
            <a:schemeClr val="accent1"/>
          </a:fillRef>
          <a:effectRef idx="1">
            <a:schemeClr val="accent1"/>
          </a:effectRef>
          <a:fontRef idx="minor">
            <a:schemeClr val="tx1"/>
          </a:fontRef>
        </p:style>
      </p:cxnSp>
      <p:sp>
        <p:nvSpPr>
          <p:cNvPr id="46" name="CasellaDiTesto 8">
            <a:extLst>
              <a:ext uri="{FF2B5EF4-FFF2-40B4-BE49-F238E27FC236}">
                <a16:creationId xmlns:a16="http://schemas.microsoft.com/office/drawing/2014/main" id="{7E24ACC8-0F3F-43A7-B18C-49AEC45BE0A1}"/>
              </a:ext>
            </a:extLst>
          </p:cNvPr>
          <p:cNvSpPr txBox="1"/>
          <p:nvPr/>
        </p:nvSpPr>
        <p:spPr>
          <a:xfrm>
            <a:off x="5229146" y="2976891"/>
            <a:ext cx="431528" cy="314830"/>
          </a:xfrm>
          <a:prstGeom prst="rect">
            <a:avLst/>
          </a:prstGeom>
          <a:noFill/>
        </p:spPr>
        <p:txBody>
          <a:bodyPr wrap="none" rtlCol="0">
            <a:spAutoFit/>
          </a:bodyPr>
          <a:lstStyle/>
          <a:p>
            <a:pPr defTabSz="186641"/>
            <a:r>
              <a:rPr lang="it-IT" sz="1446" dirty="0">
                <a:latin typeface="+mj-lt"/>
              </a:rPr>
              <a:t>ISH</a:t>
            </a:r>
          </a:p>
        </p:txBody>
      </p:sp>
      <p:sp>
        <p:nvSpPr>
          <p:cNvPr id="47" name="CasellaDiTesto 22">
            <a:extLst>
              <a:ext uri="{FF2B5EF4-FFF2-40B4-BE49-F238E27FC236}">
                <a16:creationId xmlns:a16="http://schemas.microsoft.com/office/drawing/2014/main" id="{E93A0F90-2B9B-4CD9-9702-86561D58C522}"/>
              </a:ext>
            </a:extLst>
          </p:cNvPr>
          <p:cNvSpPr txBox="1"/>
          <p:nvPr/>
        </p:nvSpPr>
        <p:spPr>
          <a:xfrm>
            <a:off x="1283520" y="2504395"/>
            <a:ext cx="745845" cy="290208"/>
          </a:xfrm>
          <a:prstGeom prst="rect">
            <a:avLst/>
          </a:prstGeom>
          <a:noFill/>
        </p:spPr>
        <p:txBody>
          <a:bodyPr wrap="none" rtlCol="0">
            <a:spAutoFit/>
          </a:bodyPr>
          <a:lstStyle/>
          <a:p>
            <a:pPr defTabSz="186641"/>
            <a:r>
              <a:rPr lang="it-IT" sz="1286" dirty="0">
                <a:latin typeface="+mj-lt"/>
              </a:rPr>
              <a:t>SCORE 0</a:t>
            </a:r>
          </a:p>
        </p:txBody>
      </p:sp>
      <p:sp>
        <p:nvSpPr>
          <p:cNvPr id="48" name="CasellaDiTesto 23">
            <a:extLst>
              <a:ext uri="{FF2B5EF4-FFF2-40B4-BE49-F238E27FC236}">
                <a16:creationId xmlns:a16="http://schemas.microsoft.com/office/drawing/2014/main" id="{E6AB1AE0-758C-4C6E-801B-E0912FD99328}"/>
              </a:ext>
            </a:extLst>
          </p:cNvPr>
          <p:cNvSpPr txBox="1"/>
          <p:nvPr/>
        </p:nvSpPr>
        <p:spPr>
          <a:xfrm>
            <a:off x="3109660" y="2504395"/>
            <a:ext cx="827599" cy="290208"/>
          </a:xfrm>
          <a:prstGeom prst="rect">
            <a:avLst/>
          </a:prstGeom>
          <a:noFill/>
        </p:spPr>
        <p:txBody>
          <a:bodyPr wrap="none" rtlCol="0">
            <a:spAutoFit/>
          </a:bodyPr>
          <a:lstStyle/>
          <a:p>
            <a:pPr defTabSz="186641"/>
            <a:r>
              <a:rPr lang="it-IT" sz="1286" dirty="0">
                <a:latin typeface="+mj-lt"/>
              </a:rPr>
              <a:t>SCORE 1+</a:t>
            </a:r>
          </a:p>
        </p:txBody>
      </p:sp>
      <p:sp>
        <p:nvSpPr>
          <p:cNvPr id="49" name="CasellaDiTesto 24">
            <a:extLst>
              <a:ext uri="{FF2B5EF4-FFF2-40B4-BE49-F238E27FC236}">
                <a16:creationId xmlns:a16="http://schemas.microsoft.com/office/drawing/2014/main" id="{8D3607CC-BC05-413A-B62D-DE2B343A7771}"/>
              </a:ext>
            </a:extLst>
          </p:cNvPr>
          <p:cNvSpPr txBox="1"/>
          <p:nvPr/>
        </p:nvSpPr>
        <p:spPr>
          <a:xfrm>
            <a:off x="5025802" y="2504395"/>
            <a:ext cx="827599" cy="290208"/>
          </a:xfrm>
          <a:prstGeom prst="rect">
            <a:avLst/>
          </a:prstGeom>
          <a:noFill/>
        </p:spPr>
        <p:txBody>
          <a:bodyPr wrap="none" rtlCol="0">
            <a:spAutoFit/>
          </a:bodyPr>
          <a:lstStyle/>
          <a:p>
            <a:pPr defTabSz="186641"/>
            <a:r>
              <a:rPr lang="it-IT" sz="1286" dirty="0">
                <a:latin typeface="+mj-lt"/>
              </a:rPr>
              <a:t>SCORE 2+</a:t>
            </a:r>
          </a:p>
        </p:txBody>
      </p:sp>
      <p:sp>
        <p:nvSpPr>
          <p:cNvPr id="50" name="CasellaDiTesto 26">
            <a:extLst>
              <a:ext uri="{FF2B5EF4-FFF2-40B4-BE49-F238E27FC236}">
                <a16:creationId xmlns:a16="http://schemas.microsoft.com/office/drawing/2014/main" id="{AD31A37A-0B2F-41AB-98FF-247AB7974C19}"/>
              </a:ext>
            </a:extLst>
          </p:cNvPr>
          <p:cNvSpPr txBox="1"/>
          <p:nvPr/>
        </p:nvSpPr>
        <p:spPr>
          <a:xfrm>
            <a:off x="6953150" y="2504395"/>
            <a:ext cx="827599" cy="290208"/>
          </a:xfrm>
          <a:prstGeom prst="rect">
            <a:avLst/>
          </a:prstGeom>
          <a:noFill/>
        </p:spPr>
        <p:txBody>
          <a:bodyPr wrap="none" rtlCol="0">
            <a:spAutoFit/>
          </a:bodyPr>
          <a:lstStyle/>
          <a:p>
            <a:pPr defTabSz="186641"/>
            <a:r>
              <a:rPr lang="it-IT" sz="1286" dirty="0">
                <a:latin typeface="+mj-lt"/>
              </a:rPr>
              <a:t>SCORE 3+</a:t>
            </a:r>
          </a:p>
        </p:txBody>
      </p:sp>
      <p:sp>
        <p:nvSpPr>
          <p:cNvPr id="34" name="Text Placeholder 4">
            <a:extLst>
              <a:ext uri="{FF2B5EF4-FFF2-40B4-BE49-F238E27FC236}">
                <a16:creationId xmlns:a16="http://schemas.microsoft.com/office/drawing/2014/main" id="{F3C5C818-684E-4094-97BA-475457E916E2}"/>
              </a:ext>
            </a:extLst>
          </p:cNvPr>
          <p:cNvSpPr txBox="1">
            <a:spLocks/>
          </p:cNvSpPr>
          <p:nvPr/>
        </p:nvSpPr>
        <p:spPr>
          <a:xfrm>
            <a:off x="1801586" y="3236969"/>
            <a:ext cx="6893073" cy="257175"/>
          </a:xfrm>
          <a:prstGeom prst="rect">
            <a:avLst/>
          </a:prstGeom>
        </p:spPr>
        <p:txBody>
          <a:bodyPr vert="horz" lIns="68580" tIns="34290" rIns="68580" bIns="34290" rtlCol="0" anchor="b">
            <a:noAutofit/>
          </a:bodyPr>
          <a:lstStyle>
            <a:lvl1pPr marL="0" indent="0" algn="l" defTabSz="914377" rtl="0" eaLnBrk="1" latinLnBrk="0" hangingPunct="1">
              <a:lnSpc>
                <a:spcPct val="100000"/>
              </a:lnSpc>
              <a:spcBef>
                <a:spcPts val="1000"/>
              </a:spcBef>
              <a:buFont typeface="Arial" panose="020B0604020202020204" pitchFamily="34" charset="0"/>
              <a:buNone/>
              <a:defRPr sz="700" kern="1200">
                <a:solidFill>
                  <a:schemeClr val="tx1">
                    <a:lumMod val="75000"/>
                    <a:lumOff val="2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800" kern="1200">
                <a:solidFill>
                  <a:schemeClr val="tx1">
                    <a:lumMod val="75000"/>
                    <a:lumOff val="25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800" kern="1200">
                <a:solidFill>
                  <a:schemeClr val="tx1">
                    <a:lumMod val="75000"/>
                    <a:lumOff val="25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800" kern="1200">
                <a:solidFill>
                  <a:schemeClr val="tx1">
                    <a:lumMod val="75000"/>
                    <a:lumOff val="25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800" kern="1200">
                <a:solidFill>
                  <a:schemeClr val="tx1">
                    <a:lumMod val="75000"/>
                    <a:lumOff val="2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525" dirty="0"/>
              <a:t>.</a:t>
            </a:r>
          </a:p>
        </p:txBody>
      </p:sp>
      <p:sp>
        <p:nvSpPr>
          <p:cNvPr id="5" name="ZoneTexte 4">
            <a:extLst>
              <a:ext uri="{FF2B5EF4-FFF2-40B4-BE49-F238E27FC236}">
                <a16:creationId xmlns:a16="http://schemas.microsoft.com/office/drawing/2014/main" id="{88BFCE07-946F-2E22-02FC-8DCE4DB07014}"/>
              </a:ext>
            </a:extLst>
          </p:cNvPr>
          <p:cNvSpPr txBox="1"/>
          <p:nvPr/>
        </p:nvSpPr>
        <p:spPr>
          <a:xfrm>
            <a:off x="524027" y="4437876"/>
            <a:ext cx="8483495" cy="415498"/>
          </a:xfrm>
          <a:prstGeom prst="rect">
            <a:avLst/>
          </a:prstGeom>
          <a:noFill/>
        </p:spPr>
        <p:txBody>
          <a:bodyPr wrap="square">
            <a:spAutoFit/>
          </a:bodyPr>
          <a:lstStyle/>
          <a:p>
            <a:pPr defTabSz="685783">
              <a:spcBef>
                <a:spcPts val="1350"/>
              </a:spcBef>
            </a:pPr>
            <a:r>
              <a:rPr lang="en-GB" altLang="fr-FR" sz="2100" b="1" dirty="0">
                <a:solidFill>
                  <a:prstClr val="black"/>
                </a:solidFill>
                <a:cs typeface="Arial Narrow" panose="020B0606020202030204" pitchFamily="34" charset="0"/>
              </a:rPr>
              <a:t>~50-60% of all BC are HER2-low cancers (IHC 2+ non amplified and IHC 1+)</a:t>
            </a:r>
          </a:p>
        </p:txBody>
      </p:sp>
    </p:spTree>
    <p:extLst>
      <p:ext uri="{BB962C8B-B14F-4D97-AF65-F5344CB8AC3E}">
        <p14:creationId xmlns:p14="http://schemas.microsoft.com/office/powerpoint/2010/main" val="3629375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3"/>
          <p:cNvSpPr txBox="1">
            <a:spLocks noChangeArrowheads="1"/>
          </p:cNvSpPr>
          <p:nvPr/>
        </p:nvSpPr>
        <p:spPr bwMode="auto">
          <a:xfrm>
            <a:off x="2627784" y="666750"/>
            <a:ext cx="2934816"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300">
                <a:solidFill>
                  <a:schemeClr val="tx1"/>
                </a:solidFill>
                <a:latin typeface="Arial" charset="0"/>
                <a:ea typeface="ＭＳ Ｐゴシック" charset="0"/>
                <a:cs typeface="ＭＳ Ｐゴシック" charset="0"/>
              </a:defRPr>
            </a:lvl1pPr>
            <a:lvl2pPr marL="742950" indent="-285750">
              <a:defRPr sz="2300">
                <a:solidFill>
                  <a:schemeClr val="tx1"/>
                </a:solidFill>
                <a:latin typeface="Arial" charset="0"/>
                <a:ea typeface="ＭＳ Ｐゴシック" charset="0"/>
              </a:defRPr>
            </a:lvl2pPr>
            <a:lvl3pPr marL="1143000" indent="-228600">
              <a:defRPr sz="2300">
                <a:solidFill>
                  <a:schemeClr val="tx1"/>
                </a:solidFill>
                <a:latin typeface="Arial" charset="0"/>
                <a:ea typeface="ＭＳ Ｐゴシック" charset="0"/>
              </a:defRPr>
            </a:lvl3pPr>
            <a:lvl4pPr marL="1600200" indent="-228600">
              <a:defRPr sz="2300">
                <a:solidFill>
                  <a:schemeClr val="tx1"/>
                </a:solidFill>
                <a:latin typeface="Arial" charset="0"/>
                <a:ea typeface="ＭＳ Ｐゴシック" charset="0"/>
              </a:defRPr>
            </a:lvl4pPr>
            <a:lvl5pPr marL="2057400" indent="-228600">
              <a:defRPr sz="2300">
                <a:solidFill>
                  <a:schemeClr val="tx1"/>
                </a:solidFill>
                <a:latin typeface="Arial" charset="0"/>
                <a:ea typeface="ＭＳ Ｐゴシック" charset="0"/>
              </a:defRPr>
            </a:lvl5pPr>
            <a:lvl6pPr marL="2514600" indent="-228600" eaLnBrk="0" fontAlgn="base" hangingPunct="0">
              <a:spcBef>
                <a:spcPct val="0"/>
              </a:spcBef>
              <a:spcAft>
                <a:spcPct val="0"/>
              </a:spcAft>
              <a:defRPr sz="2300">
                <a:solidFill>
                  <a:schemeClr val="tx1"/>
                </a:solidFill>
                <a:latin typeface="Arial" charset="0"/>
                <a:ea typeface="ＭＳ Ｐゴシック" charset="0"/>
              </a:defRPr>
            </a:lvl6pPr>
            <a:lvl7pPr marL="2971800" indent="-228600" eaLnBrk="0" fontAlgn="base" hangingPunct="0">
              <a:spcBef>
                <a:spcPct val="0"/>
              </a:spcBef>
              <a:spcAft>
                <a:spcPct val="0"/>
              </a:spcAft>
              <a:defRPr sz="2300">
                <a:solidFill>
                  <a:schemeClr val="tx1"/>
                </a:solidFill>
                <a:latin typeface="Arial" charset="0"/>
                <a:ea typeface="ＭＳ Ｐゴシック" charset="0"/>
              </a:defRPr>
            </a:lvl7pPr>
            <a:lvl8pPr marL="3429000" indent="-228600" eaLnBrk="0" fontAlgn="base" hangingPunct="0">
              <a:spcBef>
                <a:spcPct val="0"/>
              </a:spcBef>
              <a:spcAft>
                <a:spcPct val="0"/>
              </a:spcAft>
              <a:defRPr sz="2300">
                <a:solidFill>
                  <a:schemeClr val="tx1"/>
                </a:solidFill>
                <a:latin typeface="Arial" charset="0"/>
                <a:ea typeface="ＭＳ Ｐゴシック" charset="0"/>
              </a:defRPr>
            </a:lvl8pPr>
            <a:lvl9pPr marL="3886200" indent="-228600" eaLnBrk="0" fontAlgn="base" hangingPunct="0">
              <a:spcBef>
                <a:spcPct val="0"/>
              </a:spcBef>
              <a:spcAft>
                <a:spcPct val="0"/>
              </a:spcAft>
              <a:defRPr sz="2300">
                <a:solidFill>
                  <a:schemeClr val="tx1"/>
                </a:solidFill>
                <a:latin typeface="Arial" charset="0"/>
                <a:ea typeface="ＭＳ Ｐゴシック" charset="0"/>
              </a:defRPr>
            </a:lvl9pPr>
          </a:lstStyle>
          <a:p>
            <a:r>
              <a:rPr lang="es-ES" sz="2800" b="1" dirty="0" err="1">
                <a:latin typeface="Calibri" charset="0"/>
              </a:rPr>
              <a:t>Systemic</a:t>
            </a:r>
            <a:r>
              <a:rPr lang="es-ES" sz="2800" b="1" dirty="0">
                <a:latin typeface="Calibri" charset="0"/>
              </a:rPr>
              <a:t> </a:t>
            </a:r>
            <a:r>
              <a:rPr lang="es-ES" sz="2800" b="1" dirty="0" err="1">
                <a:latin typeface="Calibri" charset="0"/>
              </a:rPr>
              <a:t>Therapy</a:t>
            </a:r>
            <a:endParaRPr lang="es-ES" sz="2800" b="1" dirty="0">
              <a:latin typeface="Calibri" charset="0"/>
            </a:endParaRPr>
          </a:p>
        </p:txBody>
      </p:sp>
      <p:sp>
        <p:nvSpPr>
          <p:cNvPr id="28674" name="Text Box 7"/>
          <p:cNvSpPr txBox="1">
            <a:spLocks noChangeArrowheads="1"/>
          </p:cNvSpPr>
          <p:nvPr/>
        </p:nvSpPr>
        <p:spPr bwMode="auto">
          <a:xfrm>
            <a:off x="3354563" y="2545557"/>
            <a:ext cx="1669698" cy="954107"/>
          </a:xfrm>
          <a:prstGeom prst="rect">
            <a:avLst/>
          </a:prstGeom>
          <a:solidFill>
            <a:srgbClr val="FF7C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300">
                <a:solidFill>
                  <a:schemeClr val="tx1"/>
                </a:solidFill>
                <a:latin typeface="Arial" charset="0"/>
                <a:ea typeface="ＭＳ Ｐゴシック" charset="0"/>
                <a:cs typeface="ＭＳ Ｐゴシック" charset="0"/>
              </a:defRPr>
            </a:lvl1pPr>
            <a:lvl2pPr marL="742950" indent="-285750">
              <a:defRPr sz="2300">
                <a:solidFill>
                  <a:schemeClr val="tx1"/>
                </a:solidFill>
                <a:latin typeface="Arial" charset="0"/>
                <a:ea typeface="ＭＳ Ｐゴシック" charset="0"/>
              </a:defRPr>
            </a:lvl2pPr>
            <a:lvl3pPr marL="1143000" indent="-228600">
              <a:defRPr sz="2300">
                <a:solidFill>
                  <a:schemeClr val="tx1"/>
                </a:solidFill>
                <a:latin typeface="Arial" charset="0"/>
                <a:ea typeface="ＭＳ Ｐゴシック" charset="0"/>
              </a:defRPr>
            </a:lvl3pPr>
            <a:lvl4pPr marL="1600200" indent="-228600">
              <a:defRPr sz="2300">
                <a:solidFill>
                  <a:schemeClr val="tx1"/>
                </a:solidFill>
                <a:latin typeface="Arial" charset="0"/>
                <a:ea typeface="ＭＳ Ｐゴシック" charset="0"/>
              </a:defRPr>
            </a:lvl4pPr>
            <a:lvl5pPr marL="2057400" indent="-228600">
              <a:defRPr sz="2300">
                <a:solidFill>
                  <a:schemeClr val="tx1"/>
                </a:solidFill>
                <a:latin typeface="Arial" charset="0"/>
                <a:ea typeface="ＭＳ Ｐゴシック" charset="0"/>
              </a:defRPr>
            </a:lvl5pPr>
            <a:lvl6pPr marL="2514600" indent="-228600" eaLnBrk="0" fontAlgn="base" hangingPunct="0">
              <a:spcBef>
                <a:spcPct val="0"/>
              </a:spcBef>
              <a:spcAft>
                <a:spcPct val="0"/>
              </a:spcAft>
              <a:defRPr sz="2300">
                <a:solidFill>
                  <a:schemeClr val="tx1"/>
                </a:solidFill>
                <a:latin typeface="Arial" charset="0"/>
                <a:ea typeface="ＭＳ Ｐゴシック" charset="0"/>
              </a:defRPr>
            </a:lvl6pPr>
            <a:lvl7pPr marL="2971800" indent="-228600" eaLnBrk="0" fontAlgn="base" hangingPunct="0">
              <a:spcBef>
                <a:spcPct val="0"/>
              </a:spcBef>
              <a:spcAft>
                <a:spcPct val="0"/>
              </a:spcAft>
              <a:defRPr sz="2300">
                <a:solidFill>
                  <a:schemeClr val="tx1"/>
                </a:solidFill>
                <a:latin typeface="Arial" charset="0"/>
                <a:ea typeface="ＭＳ Ｐゴシック" charset="0"/>
              </a:defRPr>
            </a:lvl7pPr>
            <a:lvl8pPr marL="3429000" indent="-228600" eaLnBrk="0" fontAlgn="base" hangingPunct="0">
              <a:spcBef>
                <a:spcPct val="0"/>
              </a:spcBef>
              <a:spcAft>
                <a:spcPct val="0"/>
              </a:spcAft>
              <a:defRPr sz="2300">
                <a:solidFill>
                  <a:schemeClr val="tx1"/>
                </a:solidFill>
                <a:latin typeface="Arial" charset="0"/>
                <a:ea typeface="ＭＳ Ｐゴシック" charset="0"/>
              </a:defRPr>
            </a:lvl8pPr>
            <a:lvl9pPr marL="3886200" indent="-228600" eaLnBrk="0" fontAlgn="base" hangingPunct="0">
              <a:spcBef>
                <a:spcPct val="0"/>
              </a:spcBef>
              <a:spcAft>
                <a:spcPct val="0"/>
              </a:spcAft>
              <a:defRPr sz="2300">
                <a:solidFill>
                  <a:schemeClr val="tx1"/>
                </a:solidFill>
                <a:latin typeface="Arial" charset="0"/>
                <a:ea typeface="ＭＳ Ｐゴシック" charset="0"/>
              </a:defRPr>
            </a:lvl9pPr>
          </a:lstStyle>
          <a:p>
            <a:pPr algn="ctr"/>
            <a:r>
              <a:rPr lang="es-ES" sz="2800" u="none" dirty="0">
                <a:solidFill>
                  <a:srgbClr val="000000"/>
                </a:solidFill>
                <a:latin typeface="Calibri" charset="0"/>
              </a:rPr>
              <a:t>Anti-HER2</a:t>
            </a:r>
          </a:p>
          <a:p>
            <a:pPr algn="ctr"/>
            <a:r>
              <a:rPr lang="es-ES" sz="2800" u="none" dirty="0" err="1">
                <a:solidFill>
                  <a:srgbClr val="000000"/>
                </a:solidFill>
                <a:latin typeface="Calibri" charset="0"/>
              </a:rPr>
              <a:t>therapy</a:t>
            </a:r>
            <a:endParaRPr lang="es-ES" sz="2800" u="none" dirty="0">
              <a:solidFill>
                <a:srgbClr val="000000"/>
              </a:solidFill>
              <a:latin typeface="Calibri" charset="0"/>
            </a:endParaRPr>
          </a:p>
        </p:txBody>
      </p:sp>
      <p:sp>
        <p:nvSpPr>
          <p:cNvPr id="28675" name="Text Box 8"/>
          <p:cNvSpPr txBox="1">
            <a:spLocks noChangeArrowheads="1"/>
          </p:cNvSpPr>
          <p:nvPr/>
        </p:nvSpPr>
        <p:spPr bwMode="auto">
          <a:xfrm>
            <a:off x="3492501" y="2071688"/>
            <a:ext cx="1107920"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300">
                <a:solidFill>
                  <a:schemeClr val="tx1"/>
                </a:solidFill>
                <a:latin typeface="Arial" charset="0"/>
                <a:ea typeface="ＭＳ Ｐゴシック" charset="0"/>
                <a:cs typeface="ＭＳ Ｐゴシック" charset="0"/>
              </a:defRPr>
            </a:lvl1pPr>
            <a:lvl2pPr marL="742950" indent="-285750">
              <a:defRPr sz="2300">
                <a:solidFill>
                  <a:schemeClr val="tx1"/>
                </a:solidFill>
                <a:latin typeface="Arial" charset="0"/>
                <a:ea typeface="ＭＳ Ｐゴシック" charset="0"/>
              </a:defRPr>
            </a:lvl2pPr>
            <a:lvl3pPr marL="1143000" indent="-228600">
              <a:defRPr sz="2300">
                <a:solidFill>
                  <a:schemeClr val="tx1"/>
                </a:solidFill>
                <a:latin typeface="Arial" charset="0"/>
                <a:ea typeface="ＭＳ Ｐゴシック" charset="0"/>
              </a:defRPr>
            </a:lvl3pPr>
            <a:lvl4pPr marL="1600200" indent="-228600">
              <a:defRPr sz="2300">
                <a:solidFill>
                  <a:schemeClr val="tx1"/>
                </a:solidFill>
                <a:latin typeface="Arial" charset="0"/>
                <a:ea typeface="ＭＳ Ｐゴシック" charset="0"/>
              </a:defRPr>
            </a:lvl4pPr>
            <a:lvl5pPr marL="2057400" indent="-228600">
              <a:defRPr sz="2300">
                <a:solidFill>
                  <a:schemeClr val="tx1"/>
                </a:solidFill>
                <a:latin typeface="Arial" charset="0"/>
                <a:ea typeface="ＭＳ Ｐゴシック" charset="0"/>
              </a:defRPr>
            </a:lvl5pPr>
            <a:lvl6pPr marL="2514600" indent="-228600" eaLnBrk="0" fontAlgn="base" hangingPunct="0">
              <a:spcBef>
                <a:spcPct val="0"/>
              </a:spcBef>
              <a:spcAft>
                <a:spcPct val="0"/>
              </a:spcAft>
              <a:defRPr sz="2300">
                <a:solidFill>
                  <a:schemeClr val="tx1"/>
                </a:solidFill>
                <a:latin typeface="Arial" charset="0"/>
                <a:ea typeface="ＭＳ Ｐゴシック" charset="0"/>
              </a:defRPr>
            </a:lvl6pPr>
            <a:lvl7pPr marL="2971800" indent="-228600" eaLnBrk="0" fontAlgn="base" hangingPunct="0">
              <a:spcBef>
                <a:spcPct val="0"/>
              </a:spcBef>
              <a:spcAft>
                <a:spcPct val="0"/>
              </a:spcAft>
              <a:defRPr sz="2300">
                <a:solidFill>
                  <a:schemeClr val="tx1"/>
                </a:solidFill>
                <a:latin typeface="Arial" charset="0"/>
                <a:ea typeface="ＭＳ Ｐゴシック" charset="0"/>
              </a:defRPr>
            </a:lvl7pPr>
            <a:lvl8pPr marL="3429000" indent="-228600" eaLnBrk="0" fontAlgn="base" hangingPunct="0">
              <a:spcBef>
                <a:spcPct val="0"/>
              </a:spcBef>
              <a:spcAft>
                <a:spcPct val="0"/>
              </a:spcAft>
              <a:defRPr sz="2300">
                <a:solidFill>
                  <a:schemeClr val="tx1"/>
                </a:solidFill>
                <a:latin typeface="Arial" charset="0"/>
                <a:ea typeface="ＭＳ Ｐゴシック" charset="0"/>
              </a:defRPr>
            </a:lvl8pPr>
            <a:lvl9pPr marL="3886200" indent="-228600" eaLnBrk="0" fontAlgn="base" hangingPunct="0">
              <a:spcBef>
                <a:spcPct val="0"/>
              </a:spcBef>
              <a:spcAft>
                <a:spcPct val="0"/>
              </a:spcAft>
              <a:defRPr sz="2300">
                <a:solidFill>
                  <a:schemeClr val="tx1"/>
                </a:solidFill>
                <a:latin typeface="Arial" charset="0"/>
                <a:ea typeface="ＭＳ Ｐゴシック" charset="0"/>
              </a:defRPr>
            </a:lvl9pPr>
          </a:lstStyle>
          <a:p>
            <a:r>
              <a:rPr lang="es-ES" sz="2200" u="none" dirty="0">
                <a:latin typeface="Calibri" charset="0"/>
              </a:rPr>
              <a:t>HER2[+]</a:t>
            </a:r>
          </a:p>
        </p:txBody>
      </p:sp>
      <p:sp>
        <p:nvSpPr>
          <p:cNvPr id="28676" name="Text Box 11"/>
          <p:cNvSpPr txBox="1">
            <a:spLocks noChangeArrowheads="1"/>
          </p:cNvSpPr>
          <p:nvPr/>
        </p:nvSpPr>
        <p:spPr bwMode="auto">
          <a:xfrm>
            <a:off x="2817772" y="4058842"/>
            <a:ext cx="2676609" cy="954107"/>
          </a:xfrm>
          <a:prstGeom prst="rect">
            <a:avLst/>
          </a:prstGeom>
          <a:solidFill>
            <a:srgbClr val="FF7C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300">
                <a:solidFill>
                  <a:schemeClr val="tx1"/>
                </a:solidFill>
                <a:latin typeface="Arial" charset="0"/>
                <a:ea typeface="ＭＳ Ｐゴシック" charset="0"/>
                <a:cs typeface="ＭＳ Ｐゴシック" charset="0"/>
              </a:defRPr>
            </a:lvl1pPr>
            <a:lvl2pPr marL="742950" indent="-285750">
              <a:defRPr sz="2300">
                <a:solidFill>
                  <a:schemeClr val="tx1"/>
                </a:solidFill>
                <a:latin typeface="Arial" charset="0"/>
                <a:ea typeface="ＭＳ Ｐゴシック" charset="0"/>
              </a:defRPr>
            </a:lvl2pPr>
            <a:lvl3pPr marL="1143000" indent="-228600">
              <a:defRPr sz="2300">
                <a:solidFill>
                  <a:schemeClr val="tx1"/>
                </a:solidFill>
                <a:latin typeface="Arial" charset="0"/>
                <a:ea typeface="ＭＳ Ｐゴシック" charset="0"/>
              </a:defRPr>
            </a:lvl3pPr>
            <a:lvl4pPr marL="1600200" indent="-228600">
              <a:defRPr sz="2300">
                <a:solidFill>
                  <a:schemeClr val="tx1"/>
                </a:solidFill>
                <a:latin typeface="Arial" charset="0"/>
                <a:ea typeface="ＭＳ Ｐゴシック" charset="0"/>
              </a:defRPr>
            </a:lvl4pPr>
            <a:lvl5pPr marL="2057400" indent="-228600">
              <a:defRPr sz="2300">
                <a:solidFill>
                  <a:schemeClr val="tx1"/>
                </a:solidFill>
                <a:latin typeface="Arial" charset="0"/>
                <a:ea typeface="ＭＳ Ｐゴシック" charset="0"/>
              </a:defRPr>
            </a:lvl5pPr>
            <a:lvl6pPr marL="2514600" indent="-228600" eaLnBrk="0" fontAlgn="base" hangingPunct="0">
              <a:spcBef>
                <a:spcPct val="0"/>
              </a:spcBef>
              <a:spcAft>
                <a:spcPct val="0"/>
              </a:spcAft>
              <a:defRPr sz="2300">
                <a:solidFill>
                  <a:schemeClr val="tx1"/>
                </a:solidFill>
                <a:latin typeface="Arial" charset="0"/>
                <a:ea typeface="ＭＳ Ｐゴシック" charset="0"/>
              </a:defRPr>
            </a:lvl6pPr>
            <a:lvl7pPr marL="2971800" indent="-228600" eaLnBrk="0" fontAlgn="base" hangingPunct="0">
              <a:spcBef>
                <a:spcPct val="0"/>
              </a:spcBef>
              <a:spcAft>
                <a:spcPct val="0"/>
              </a:spcAft>
              <a:defRPr sz="2300">
                <a:solidFill>
                  <a:schemeClr val="tx1"/>
                </a:solidFill>
                <a:latin typeface="Arial" charset="0"/>
                <a:ea typeface="ＭＳ Ｐゴシック" charset="0"/>
              </a:defRPr>
            </a:lvl7pPr>
            <a:lvl8pPr marL="3429000" indent="-228600" eaLnBrk="0" fontAlgn="base" hangingPunct="0">
              <a:spcBef>
                <a:spcPct val="0"/>
              </a:spcBef>
              <a:spcAft>
                <a:spcPct val="0"/>
              </a:spcAft>
              <a:defRPr sz="2300">
                <a:solidFill>
                  <a:schemeClr val="tx1"/>
                </a:solidFill>
                <a:latin typeface="Arial" charset="0"/>
                <a:ea typeface="ＭＳ Ｐゴシック" charset="0"/>
              </a:defRPr>
            </a:lvl8pPr>
            <a:lvl9pPr marL="3886200" indent="-228600" eaLnBrk="0" fontAlgn="base" hangingPunct="0">
              <a:spcBef>
                <a:spcPct val="0"/>
              </a:spcBef>
              <a:spcAft>
                <a:spcPct val="0"/>
              </a:spcAft>
              <a:defRPr sz="2300">
                <a:solidFill>
                  <a:schemeClr val="tx1"/>
                </a:solidFill>
                <a:latin typeface="Arial" charset="0"/>
                <a:ea typeface="ＭＳ Ｐゴシック" charset="0"/>
              </a:defRPr>
            </a:lvl9pPr>
          </a:lstStyle>
          <a:p>
            <a:pPr algn="ctr"/>
            <a:r>
              <a:rPr lang="es-ES" sz="2800" u="none" dirty="0" err="1">
                <a:solidFill>
                  <a:srgbClr val="000000"/>
                </a:solidFill>
                <a:latin typeface="Calibri" charset="0"/>
              </a:rPr>
              <a:t>Bisphosphonates</a:t>
            </a:r>
            <a:endParaRPr lang="es-ES" sz="2800" u="none" dirty="0">
              <a:solidFill>
                <a:srgbClr val="000000"/>
              </a:solidFill>
              <a:latin typeface="Calibri" charset="0"/>
            </a:endParaRPr>
          </a:p>
          <a:p>
            <a:pPr algn="ctr"/>
            <a:r>
              <a:rPr lang="es-ES" sz="2800" u="none" dirty="0" err="1">
                <a:solidFill>
                  <a:srgbClr val="000000"/>
                </a:solidFill>
                <a:latin typeface="Calibri" charset="0"/>
              </a:rPr>
              <a:t>Denosumab</a:t>
            </a:r>
            <a:endParaRPr lang="es-ES" sz="2800" u="none" dirty="0">
              <a:solidFill>
                <a:srgbClr val="000000"/>
              </a:solidFill>
              <a:latin typeface="Calibri" charset="0"/>
            </a:endParaRPr>
          </a:p>
        </p:txBody>
      </p:sp>
      <p:sp>
        <p:nvSpPr>
          <p:cNvPr id="28677" name="Text Box 12"/>
          <p:cNvSpPr txBox="1">
            <a:spLocks noChangeArrowheads="1"/>
          </p:cNvSpPr>
          <p:nvPr/>
        </p:nvSpPr>
        <p:spPr bwMode="auto">
          <a:xfrm>
            <a:off x="3222625" y="3549253"/>
            <a:ext cx="1655763"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300">
                <a:solidFill>
                  <a:schemeClr val="tx1"/>
                </a:solidFill>
                <a:latin typeface="Arial" charset="0"/>
                <a:ea typeface="ＭＳ Ｐゴシック" charset="0"/>
                <a:cs typeface="ＭＳ Ｐゴシック" charset="0"/>
              </a:defRPr>
            </a:lvl1pPr>
            <a:lvl2pPr marL="742950" indent="-285750">
              <a:defRPr sz="2300">
                <a:solidFill>
                  <a:schemeClr val="tx1"/>
                </a:solidFill>
                <a:latin typeface="Arial" charset="0"/>
                <a:ea typeface="ＭＳ Ｐゴシック" charset="0"/>
              </a:defRPr>
            </a:lvl2pPr>
            <a:lvl3pPr marL="1143000" indent="-228600">
              <a:defRPr sz="2300">
                <a:solidFill>
                  <a:schemeClr val="tx1"/>
                </a:solidFill>
                <a:latin typeface="Arial" charset="0"/>
                <a:ea typeface="ＭＳ Ｐゴシック" charset="0"/>
              </a:defRPr>
            </a:lvl3pPr>
            <a:lvl4pPr marL="1600200" indent="-228600">
              <a:defRPr sz="2300">
                <a:solidFill>
                  <a:schemeClr val="tx1"/>
                </a:solidFill>
                <a:latin typeface="Arial" charset="0"/>
                <a:ea typeface="ＭＳ Ｐゴシック" charset="0"/>
              </a:defRPr>
            </a:lvl4pPr>
            <a:lvl5pPr marL="2057400" indent="-228600">
              <a:defRPr sz="2300">
                <a:solidFill>
                  <a:schemeClr val="tx1"/>
                </a:solidFill>
                <a:latin typeface="Arial" charset="0"/>
                <a:ea typeface="ＭＳ Ｐゴシック" charset="0"/>
              </a:defRPr>
            </a:lvl5pPr>
            <a:lvl6pPr marL="2514600" indent="-228600" eaLnBrk="0" fontAlgn="base" hangingPunct="0">
              <a:spcBef>
                <a:spcPct val="0"/>
              </a:spcBef>
              <a:spcAft>
                <a:spcPct val="0"/>
              </a:spcAft>
              <a:defRPr sz="2300">
                <a:solidFill>
                  <a:schemeClr val="tx1"/>
                </a:solidFill>
                <a:latin typeface="Arial" charset="0"/>
                <a:ea typeface="ＭＳ Ｐゴシック" charset="0"/>
              </a:defRPr>
            </a:lvl6pPr>
            <a:lvl7pPr marL="2971800" indent="-228600" eaLnBrk="0" fontAlgn="base" hangingPunct="0">
              <a:spcBef>
                <a:spcPct val="0"/>
              </a:spcBef>
              <a:spcAft>
                <a:spcPct val="0"/>
              </a:spcAft>
              <a:defRPr sz="2300">
                <a:solidFill>
                  <a:schemeClr val="tx1"/>
                </a:solidFill>
                <a:latin typeface="Arial" charset="0"/>
                <a:ea typeface="ＭＳ Ｐゴシック" charset="0"/>
              </a:defRPr>
            </a:lvl7pPr>
            <a:lvl8pPr marL="3429000" indent="-228600" eaLnBrk="0" fontAlgn="base" hangingPunct="0">
              <a:spcBef>
                <a:spcPct val="0"/>
              </a:spcBef>
              <a:spcAft>
                <a:spcPct val="0"/>
              </a:spcAft>
              <a:defRPr sz="2300">
                <a:solidFill>
                  <a:schemeClr val="tx1"/>
                </a:solidFill>
                <a:latin typeface="Arial" charset="0"/>
                <a:ea typeface="ＭＳ Ｐゴシック" charset="0"/>
              </a:defRPr>
            </a:lvl8pPr>
            <a:lvl9pPr marL="3886200" indent="-228600" eaLnBrk="0" fontAlgn="base" hangingPunct="0">
              <a:spcBef>
                <a:spcPct val="0"/>
              </a:spcBef>
              <a:spcAft>
                <a:spcPct val="0"/>
              </a:spcAft>
              <a:defRPr sz="2300">
                <a:solidFill>
                  <a:schemeClr val="tx1"/>
                </a:solidFill>
                <a:latin typeface="Arial" charset="0"/>
                <a:ea typeface="ＭＳ Ｐゴシック" charset="0"/>
              </a:defRPr>
            </a:lvl9pPr>
          </a:lstStyle>
          <a:p>
            <a:pPr algn="ctr"/>
            <a:r>
              <a:rPr lang="es-ES" sz="2200" u="none" dirty="0" err="1">
                <a:latin typeface="Calibri" charset="0"/>
              </a:rPr>
              <a:t>Bone</a:t>
            </a:r>
            <a:r>
              <a:rPr lang="es-ES" sz="2200" u="none" dirty="0">
                <a:latin typeface="Calibri" charset="0"/>
              </a:rPr>
              <a:t> </a:t>
            </a:r>
            <a:r>
              <a:rPr lang="es-ES" sz="2200" u="none" dirty="0" err="1">
                <a:latin typeface="Calibri" charset="0"/>
              </a:rPr>
              <a:t>Mets</a:t>
            </a:r>
            <a:endParaRPr lang="es-ES" sz="2200" u="none" dirty="0">
              <a:latin typeface="Calibri" charset="0"/>
            </a:endParaRPr>
          </a:p>
        </p:txBody>
      </p:sp>
      <p:sp>
        <p:nvSpPr>
          <p:cNvPr id="28678" name="Text Box 14"/>
          <p:cNvSpPr txBox="1">
            <a:spLocks noChangeArrowheads="1"/>
          </p:cNvSpPr>
          <p:nvPr/>
        </p:nvSpPr>
        <p:spPr bwMode="auto">
          <a:xfrm>
            <a:off x="694512" y="2920892"/>
            <a:ext cx="1711920" cy="830997"/>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300">
                <a:solidFill>
                  <a:schemeClr val="tx1"/>
                </a:solidFill>
                <a:latin typeface="Arial" charset="0"/>
                <a:ea typeface="ＭＳ Ｐゴシック" charset="0"/>
                <a:cs typeface="ＭＳ Ｐゴシック" charset="0"/>
              </a:defRPr>
            </a:lvl1pPr>
            <a:lvl2pPr marL="742950" indent="-285750">
              <a:defRPr sz="2300">
                <a:solidFill>
                  <a:schemeClr val="tx1"/>
                </a:solidFill>
                <a:latin typeface="Arial" charset="0"/>
                <a:ea typeface="ＭＳ Ｐゴシック" charset="0"/>
              </a:defRPr>
            </a:lvl2pPr>
            <a:lvl3pPr marL="1143000" indent="-228600">
              <a:defRPr sz="2300">
                <a:solidFill>
                  <a:schemeClr val="tx1"/>
                </a:solidFill>
                <a:latin typeface="Arial" charset="0"/>
                <a:ea typeface="ＭＳ Ｐゴシック" charset="0"/>
              </a:defRPr>
            </a:lvl3pPr>
            <a:lvl4pPr marL="1600200" indent="-228600">
              <a:defRPr sz="2300">
                <a:solidFill>
                  <a:schemeClr val="tx1"/>
                </a:solidFill>
                <a:latin typeface="Arial" charset="0"/>
                <a:ea typeface="ＭＳ Ｐゴシック" charset="0"/>
              </a:defRPr>
            </a:lvl4pPr>
            <a:lvl5pPr marL="2057400" indent="-228600">
              <a:defRPr sz="2300">
                <a:solidFill>
                  <a:schemeClr val="tx1"/>
                </a:solidFill>
                <a:latin typeface="Arial" charset="0"/>
                <a:ea typeface="ＭＳ Ｐゴシック" charset="0"/>
              </a:defRPr>
            </a:lvl5pPr>
            <a:lvl6pPr marL="2514600" indent="-228600" eaLnBrk="0" fontAlgn="base" hangingPunct="0">
              <a:spcBef>
                <a:spcPct val="0"/>
              </a:spcBef>
              <a:spcAft>
                <a:spcPct val="0"/>
              </a:spcAft>
              <a:defRPr sz="2300">
                <a:solidFill>
                  <a:schemeClr val="tx1"/>
                </a:solidFill>
                <a:latin typeface="Arial" charset="0"/>
                <a:ea typeface="ＭＳ Ｐゴシック" charset="0"/>
              </a:defRPr>
            </a:lvl6pPr>
            <a:lvl7pPr marL="2971800" indent="-228600" eaLnBrk="0" fontAlgn="base" hangingPunct="0">
              <a:spcBef>
                <a:spcPct val="0"/>
              </a:spcBef>
              <a:spcAft>
                <a:spcPct val="0"/>
              </a:spcAft>
              <a:defRPr sz="2300">
                <a:solidFill>
                  <a:schemeClr val="tx1"/>
                </a:solidFill>
                <a:latin typeface="Arial" charset="0"/>
                <a:ea typeface="ＭＳ Ｐゴシック" charset="0"/>
              </a:defRPr>
            </a:lvl7pPr>
            <a:lvl8pPr marL="3429000" indent="-228600" eaLnBrk="0" fontAlgn="base" hangingPunct="0">
              <a:spcBef>
                <a:spcPct val="0"/>
              </a:spcBef>
              <a:spcAft>
                <a:spcPct val="0"/>
              </a:spcAft>
              <a:defRPr sz="2300">
                <a:solidFill>
                  <a:schemeClr val="tx1"/>
                </a:solidFill>
                <a:latin typeface="Arial" charset="0"/>
                <a:ea typeface="ＭＳ Ｐゴシック" charset="0"/>
              </a:defRPr>
            </a:lvl8pPr>
            <a:lvl9pPr marL="3886200" indent="-228600" eaLnBrk="0" fontAlgn="base" hangingPunct="0">
              <a:spcBef>
                <a:spcPct val="0"/>
              </a:spcBef>
              <a:spcAft>
                <a:spcPct val="0"/>
              </a:spcAft>
              <a:defRPr sz="2300">
                <a:solidFill>
                  <a:schemeClr val="tx1"/>
                </a:solidFill>
                <a:latin typeface="Arial" charset="0"/>
                <a:ea typeface="ＭＳ Ｐゴシック" charset="0"/>
              </a:defRPr>
            </a:lvl9pPr>
          </a:lstStyle>
          <a:p>
            <a:pPr algn="ctr"/>
            <a:r>
              <a:rPr lang="es-ES" sz="2400" u="none" dirty="0" err="1">
                <a:solidFill>
                  <a:schemeClr val="bg1"/>
                </a:solidFill>
                <a:latin typeface="Calibri" charset="0"/>
              </a:rPr>
              <a:t>Endocrine</a:t>
            </a:r>
            <a:endParaRPr lang="es-ES" sz="2400" u="none" dirty="0">
              <a:solidFill>
                <a:schemeClr val="bg1"/>
              </a:solidFill>
              <a:latin typeface="Calibri" charset="0"/>
            </a:endParaRPr>
          </a:p>
          <a:p>
            <a:pPr algn="ctr"/>
            <a:r>
              <a:rPr lang="es-ES" sz="2400" u="none" dirty="0" err="1">
                <a:solidFill>
                  <a:schemeClr val="bg1"/>
                </a:solidFill>
                <a:latin typeface="Calibri" charset="0"/>
              </a:rPr>
              <a:t>Therapy</a:t>
            </a:r>
            <a:endParaRPr lang="es-ES" sz="2400" u="none" dirty="0">
              <a:solidFill>
                <a:schemeClr val="bg1"/>
              </a:solidFill>
              <a:latin typeface="Calibri" charset="0"/>
            </a:endParaRPr>
          </a:p>
        </p:txBody>
      </p:sp>
      <p:sp>
        <p:nvSpPr>
          <p:cNvPr id="27655" name="Line 15"/>
          <p:cNvSpPr>
            <a:spLocks noChangeShapeType="1"/>
          </p:cNvSpPr>
          <p:nvPr/>
        </p:nvSpPr>
        <p:spPr bwMode="auto">
          <a:xfrm flipH="1">
            <a:off x="1720850" y="1600200"/>
            <a:ext cx="2274888" cy="1559719"/>
          </a:xfrm>
          <a:prstGeom prst="line">
            <a:avLst/>
          </a:prstGeom>
          <a:noFill/>
          <a:ln w="38100">
            <a:solidFill>
              <a:schemeClr val="accent1">
                <a:lumMod val="75000"/>
              </a:schemeClr>
            </a:solidFill>
            <a:round/>
            <a:headEnd/>
            <a:tailEnd type="triangle" w="med" len="med"/>
          </a:ln>
        </p:spPr>
        <p:txBody>
          <a:bodyPr/>
          <a:lstStyle/>
          <a:p>
            <a:pPr>
              <a:defRPr/>
            </a:pPr>
            <a:endParaRPr lang="es-ES">
              <a:latin typeface="Arial" pitchFamily="34" charset="0"/>
            </a:endParaRPr>
          </a:p>
        </p:txBody>
      </p:sp>
      <p:sp>
        <p:nvSpPr>
          <p:cNvPr id="28680" name="Text Box 18"/>
          <p:cNvSpPr txBox="1">
            <a:spLocks noChangeArrowheads="1"/>
          </p:cNvSpPr>
          <p:nvPr/>
        </p:nvSpPr>
        <p:spPr bwMode="auto">
          <a:xfrm>
            <a:off x="5742516" y="3234081"/>
            <a:ext cx="1547669" cy="954107"/>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300">
                <a:solidFill>
                  <a:schemeClr val="tx1"/>
                </a:solidFill>
                <a:latin typeface="Arial" charset="0"/>
                <a:ea typeface="ＭＳ Ｐゴシック" charset="0"/>
                <a:cs typeface="ＭＳ Ｐゴシック" charset="0"/>
              </a:defRPr>
            </a:lvl1pPr>
            <a:lvl2pPr marL="742950" indent="-285750">
              <a:defRPr sz="2300">
                <a:solidFill>
                  <a:schemeClr val="tx1"/>
                </a:solidFill>
                <a:latin typeface="Arial" charset="0"/>
                <a:ea typeface="ＭＳ Ｐゴシック" charset="0"/>
              </a:defRPr>
            </a:lvl2pPr>
            <a:lvl3pPr marL="1143000" indent="-228600">
              <a:defRPr sz="2300">
                <a:solidFill>
                  <a:schemeClr val="tx1"/>
                </a:solidFill>
                <a:latin typeface="Arial" charset="0"/>
                <a:ea typeface="ＭＳ Ｐゴシック" charset="0"/>
              </a:defRPr>
            </a:lvl3pPr>
            <a:lvl4pPr marL="1600200" indent="-228600">
              <a:defRPr sz="2300">
                <a:solidFill>
                  <a:schemeClr val="tx1"/>
                </a:solidFill>
                <a:latin typeface="Arial" charset="0"/>
                <a:ea typeface="ＭＳ Ｐゴシック" charset="0"/>
              </a:defRPr>
            </a:lvl4pPr>
            <a:lvl5pPr marL="2057400" indent="-228600">
              <a:defRPr sz="2300">
                <a:solidFill>
                  <a:schemeClr val="tx1"/>
                </a:solidFill>
                <a:latin typeface="Arial" charset="0"/>
                <a:ea typeface="ＭＳ Ｐゴシック" charset="0"/>
              </a:defRPr>
            </a:lvl5pPr>
            <a:lvl6pPr marL="2514600" indent="-228600" eaLnBrk="0" fontAlgn="base" hangingPunct="0">
              <a:spcBef>
                <a:spcPct val="0"/>
              </a:spcBef>
              <a:spcAft>
                <a:spcPct val="0"/>
              </a:spcAft>
              <a:defRPr sz="2300">
                <a:solidFill>
                  <a:schemeClr val="tx1"/>
                </a:solidFill>
                <a:latin typeface="Arial" charset="0"/>
                <a:ea typeface="ＭＳ Ｐゴシック" charset="0"/>
              </a:defRPr>
            </a:lvl6pPr>
            <a:lvl7pPr marL="2971800" indent="-228600" eaLnBrk="0" fontAlgn="base" hangingPunct="0">
              <a:spcBef>
                <a:spcPct val="0"/>
              </a:spcBef>
              <a:spcAft>
                <a:spcPct val="0"/>
              </a:spcAft>
              <a:defRPr sz="2300">
                <a:solidFill>
                  <a:schemeClr val="tx1"/>
                </a:solidFill>
                <a:latin typeface="Arial" charset="0"/>
                <a:ea typeface="ＭＳ Ｐゴシック" charset="0"/>
              </a:defRPr>
            </a:lvl7pPr>
            <a:lvl8pPr marL="3429000" indent="-228600" eaLnBrk="0" fontAlgn="base" hangingPunct="0">
              <a:spcBef>
                <a:spcPct val="0"/>
              </a:spcBef>
              <a:spcAft>
                <a:spcPct val="0"/>
              </a:spcAft>
              <a:defRPr sz="2300">
                <a:solidFill>
                  <a:schemeClr val="tx1"/>
                </a:solidFill>
                <a:latin typeface="Arial" charset="0"/>
                <a:ea typeface="ＭＳ Ｐゴシック" charset="0"/>
              </a:defRPr>
            </a:lvl8pPr>
            <a:lvl9pPr marL="3886200" indent="-228600" eaLnBrk="0" fontAlgn="base" hangingPunct="0">
              <a:spcBef>
                <a:spcPct val="0"/>
              </a:spcBef>
              <a:spcAft>
                <a:spcPct val="0"/>
              </a:spcAft>
              <a:defRPr sz="2300">
                <a:solidFill>
                  <a:schemeClr val="tx1"/>
                </a:solidFill>
                <a:latin typeface="Arial" charset="0"/>
                <a:ea typeface="ＭＳ Ｐゴシック" charset="0"/>
              </a:defRPr>
            </a:lvl9pPr>
          </a:lstStyle>
          <a:p>
            <a:pPr algn="ctr"/>
            <a:r>
              <a:rPr lang="es-ES" sz="2800" u="none" dirty="0" err="1">
                <a:solidFill>
                  <a:srgbClr val="FFFFFF"/>
                </a:solidFill>
                <a:latin typeface="Calibri" charset="0"/>
              </a:rPr>
              <a:t>Cytotoxic</a:t>
            </a:r>
            <a:endParaRPr lang="es-ES" sz="2800" u="none" dirty="0">
              <a:solidFill>
                <a:srgbClr val="FFFFFF"/>
              </a:solidFill>
              <a:latin typeface="Calibri" charset="0"/>
            </a:endParaRPr>
          </a:p>
          <a:p>
            <a:pPr algn="ctr"/>
            <a:r>
              <a:rPr lang="es-ES" sz="2800" u="none" dirty="0" err="1">
                <a:solidFill>
                  <a:srgbClr val="FFFFFF"/>
                </a:solidFill>
                <a:latin typeface="Calibri" charset="0"/>
              </a:rPr>
              <a:t>therapy</a:t>
            </a:r>
            <a:endParaRPr lang="es-ES" sz="2800" u="none" dirty="0">
              <a:solidFill>
                <a:srgbClr val="FFFFFF"/>
              </a:solidFill>
              <a:latin typeface="Calibri" charset="0"/>
            </a:endParaRPr>
          </a:p>
        </p:txBody>
      </p:sp>
      <p:sp>
        <p:nvSpPr>
          <p:cNvPr id="27658" name="Line 19"/>
          <p:cNvSpPr>
            <a:spLocks noChangeShapeType="1"/>
          </p:cNvSpPr>
          <p:nvPr/>
        </p:nvSpPr>
        <p:spPr bwMode="auto">
          <a:xfrm>
            <a:off x="3962400" y="1608535"/>
            <a:ext cx="2279650" cy="1558528"/>
          </a:xfrm>
          <a:prstGeom prst="line">
            <a:avLst/>
          </a:prstGeom>
          <a:noFill/>
          <a:ln w="38100">
            <a:solidFill>
              <a:schemeClr val="accent1">
                <a:lumMod val="75000"/>
              </a:schemeClr>
            </a:solidFill>
            <a:round/>
            <a:headEnd/>
            <a:tailEnd type="triangle" w="med" len="med"/>
          </a:ln>
        </p:spPr>
        <p:txBody>
          <a:bodyPr/>
          <a:lstStyle/>
          <a:p>
            <a:pPr>
              <a:defRPr/>
            </a:pPr>
            <a:endParaRPr lang="es-ES">
              <a:latin typeface="Arial" pitchFamily="34" charset="0"/>
            </a:endParaRPr>
          </a:p>
        </p:txBody>
      </p:sp>
      <p:sp>
        <p:nvSpPr>
          <p:cNvPr id="27660" name="Line 23"/>
          <p:cNvSpPr>
            <a:spLocks noChangeShapeType="1"/>
          </p:cNvSpPr>
          <p:nvPr/>
        </p:nvSpPr>
        <p:spPr bwMode="auto">
          <a:xfrm rot="-5400000">
            <a:off x="2673152" y="3122812"/>
            <a:ext cx="270272" cy="358775"/>
          </a:xfrm>
          <a:prstGeom prst="line">
            <a:avLst/>
          </a:prstGeom>
          <a:noFill/>
          <a:ln w="38100">
            <a:solidFill>
              <a:schemeClr val="accent1">
                <a:lumMod val="75000"/>
              </a:schemeClr>
            </a:solidFill>
            <a:round/>
            <a:headEnd/>
            <a:tailEnd type="triangle" w="med" len="med"/>
          </a:ln>
        </p:spPr>
        <p:txBody>
          <a:bodyPr/>
          <a:lstStyle/>
          <a:p>
            <a:pPr>
              <a:defRPr/>
            </a:pPr>
            <a:endParaRPr lang="es-ES">
              <a:latin typeface="Arial" pitchFamily="34" charset="0"/>
            </a:endParaRPr>
          </a:p>
        </p:txBody>
      </p:sp>
      <p:sp>
        <p:nvSpPr>
          <p:cNvPr id="27661" name="Line 24"/>
          <p:cNvSpPr>
            <a:spLocks noChangeShapeType="1"/>
          </p:cNvSpPr>
          <p:nvPr/>
        </p:nvSpPr>
        <p:spPr bwMode="auto">
          <a:xfrm rot="10800000">
            <a:off x="5435601" y="3117057"/>
            <a:ext cx="360363" cy="269081"/>
          </a:xfrm>
          <a:prstGeom prst="line">
            <a:avLst/>
          </a:prstGeom>
          <a:noFill/>
          <a:ln w="38100">
            <a:solidFill>
              <a:schemeClr val="accent1">
                <a:lumMod val="75000"/>
              </a:schemeClr>
            </a:solidFill>
            <a:round/>
            <a:headEnd/>
            <a:tailEnd type="triangle" w="med" len="med"/>
          </a:ln>
        </p:spPr>
        <p:txBody>
          <a:bodyPr/>
          <a:lstStyle/>
          <a:p>
            <a:pPr>
              <a:defRPr/>
            </a:pPr>
            <a:endParaRPr lang="es-ES">
              <a:latin typeface="Arial" pitchFamily="34" charset="0"/>
            </a:endParaRPr>
          </a:p>
        </p:txBody>
      </p:sp>
      <p:sp>
        <p:nvSpPr>
          <p:cNvPr id="27662" name="Line 25"/>
          <p:cNvSpPr>
            <a:spLocks noChangeShapeType="1"/>
          </p:cNvSpPr>
          <p:nvPr/>
        </p:nvSpPr>
        <p:spPr bwMode="auto">
          <a:xfrm>
            <a:off x="2627313" y="3652838"/>
            <a:ext cx="360362" cy="269081"/>
          </a:xfrm>
          <a:prstGeom prst="line">
            <a:avLst/>
          </a:prstGeom>
          <a:noFill/>
          <a:ln w="38100">
            <a:solidFill>
              <a:schemeClr val="accent1">
                <a:lumMod val="75000"/>
              </a:schemeClr>
            </a:solidFill>
            <a:round/>
            <a:headEnd/>
            <a:tailEnd type="triangle" w="med" len="med"/>
          </a:ln>
        </p:spPr>
        <p:txBody>
          <a:bodyPr/>
          <a:lstStyle/>
          <a:p>
            <a:pPr>
              <a:defRPr/>
            </a:pPr>
            <a:endParaRPr lang="es-ES">
              <a:latin typeface="Arial" pitchFamily="34" charset="0"/>
            </a:endParaRPr>
          </a:p>
        </p:txBody>
      </p:sp>
      <p:sp>
        <p:nvSpPr>
          <p:cNvPr id="27663" name="Line 26"/>
          <p:cNvSpPr>
            <a:spLocks noChangeShapeType="1"/>
          </p:cNvSpPr>
          <p:nvPr/>
        </p:nvSpPr>
        <p:spPr bwMode="auto">
          <a:xfrm flipH="1">
            <a:off x="5435601" y="3671888"/>
            <a:ext cx="360363" cy="269081"/>
          </a:xfrm>
          <a:prstGeom prst="line">
            <a:avLst/>
          </a:prstGeom>
          <a:noFill/>
          <a:ln w="38100">
            <a:solidFill>
              <a:schemeClr val="accent1">
                <a:lumMod val="75000"/>
              </a:schemeClr>
            </a:solidFill>
            <a:round/>
            <a:headEnd/>
            <a:tailEnd type="triangle" w="med" len="med"/>
          </a:ln>
        </p:spPr>
        <p:txBody>
          <a:bodyPr/>
          <a:lstStyle/>
          <a:p>
            <a:pPr>
              <a:defRPr/>
            </a:pPr>
            <a:endParaRPr lang="es-ES">
              <a:latin typeface="Arial" pitchFamily="34" charset="0"/>
            </a:endParaRPr>
          </a:p>
        </p:txBody>
      </p:sp>
      <p:sp>
        <p:nvSpPr>
          <p:cNvPr id="28686" name="Rectangle 2"/>
          <p:cNvSpPr>
            <a:spLocks noGrp="1" noChangeArrowheads="1"/>
          </p:cNvSpPr>
          <p:nvPr>
            <p:ph type="title" idx="4294967295"/>
          </p:nvPr>
        </p:nvSpPr>
        <p:spPr>
          <a:xfrm>
            <a:off x="304800" y="95250"/>
            <a:ext cx="7921625" cy="495300"/>
          </a:xfrm>
          <a:noFill/>
          <a:ln w="9525">
            <a:noFill/>
            <a:miter lim="800000"/>
            <a:headEnd/>
            <a:tailEnd/>
          </a:ln>
          <a:effectLst>
            <a:outerShdw dist="12700" dir="2700000" rotWithShape="0">
              <a:srgbClr val="808080">
                <a:alpha val="17998"/>
              </a:srgbClr>
            </a:outerShdw>
          </a:effectLst>
        </p:spPr>
        <p:txBody>
          <a:bodyPr vert="horz" wrap="square" lIns="91440" tIns="45720" rIns="91440" bIns="45720" numCol="1" anchor="ctr" anchorCtr="0" compatLnSpc="1">
            <a:prstTxWarp prst="textNoShape">
              <a:avLst/>
            </a:prstTxWarp>
            <a:noAutofit/>
          </a:bodyPr>
          <a:lstStyle/>
          <a:p>
            <a:r>
              <a:rPr lang="en-US" sz="2800" b="0" dirty="0">
                <a:solidFill>
                  <a:srgbClr val="800000"/>
                </a:solidFill>
                <a:latin typeface="Calibri"/>
                <a:cs typeface="Calibri"/>
              </a:rPr>
              <a:t>Treatment Algorithms for Advanced Breast Cancer</a:t>
            </a:r>
          </a:p>
        </p:txBody>
      </p:sp>
      <p:grpSp>
        <p:nvGrpSpPr>
          <p:cNvPr id="21" name="20 Grupo"/>
          <p:cNvGrpSpPr/>
          <p:nvPr/>
        </p:nvGrpSpPr>
        <p:grpSpPr>
          <a:xfrm>
            <a:off x="562628" y="1101704"/>
            <a:ext cx="2118006" cy="1908199"/>
            <a:chOff x="171450" y="1565910"/>
            <a:chExt cx="2125980" cy="2717438"/>
          </a:xfrm>
          <a:effectLst>
            <a:glow rad="228600">
              <a:schemeClr val="accent4">
                <a:satMod val="175000"/>
                <a:alpha val="40000"/>
              </a:schemeClr>
            </a:glow>
          </a:effectLst>
        </p:grpSpPr>
        <p:sp>
          <p:nvSpPr>
            <p:cNvPr id="22" name="21 Rectángulo redondeado"/>
            <p:cNvSpPr/>
            <p:nvPr/>
          </p:nvSpPr>
          <p:spPr bwMode="auto">
            <a:xfrm>
              <a:off x="171450" y="1565910"/>
              <a:ext cx="2125980" cy="2068830"/>
            </a:xfrm>
            <a:prstGeom prst="roundRect">
              <a:avLst/>
            </a:prstGeom>
            <a:solidFill>
              <a:schemeClr val="bg1"/>
            </a:solidFill>
            <a:ln w="28575">
              <a:solidFill>
                <a:srgbClr val="FFFF99"/>
              </a:solidFill>
              <a:round/>
              <a:headEnd/>
              <a:tailEnd/>
            </a:ln>
            <a:effectLst>
              <a:glow rad="139700">
                <a:schemeClr val="accent1">
                  <a:satMod val="175000"/>
                  <a:alpha val="40000"/>
                </a:schemeClr>
              </a:glow>
            </a:effectLst>
          </p:spPr>
          <p:txBody>
            <a:bodyPr wrap="none" anchor="ctr"/>
            <a:lstStyle/>
            <a:p>
              <a:pPr algn="ctr">
                <a:lnSpc>
                  <a:spcPct val="90000"/>
                </a:lnSpc>
                <a:buClr>
                  <a:srgbClr val="FFFFFF"/>
                </a:buClr>
                <a:buSzPct val="100000"/>
                <a:buFont typeface="Times New Roman" pitchFamily="18" charset="0"/>
                <a:buNone/>
                <a:defRPr/>
              </a:pPr>
              <a:endParaRPr lang="es-ES" sz="1600" dirty="0">
                <a:latin typeface="+mn-lt"/>
                <a:ea typeface="SimSun" pitchFamily="2" charset="-122"/>
              </a:endParaRPr>
            </a:p>
          </p:txBody>
        </p:sp>
        <p:sp>
          <p:nvSpPr>
            <p:cNvPr id="23" name="Text Box 16"/>
            <p:cNvSpPr txBox="1">
              <a:spLocks noChangeArrowheads="1"/>
            </p:cNvSpPr>
            <p:nvPr/>
          </p:nvSpPr>
          <p:spPr bwMode="auto">
            <a:xfrm>
              <a:off x="334987" y="1632439"/>
              <a:ext cx="1810887" cy="2650909"/>
            </a:xfrm>
            <a:prstGeom prst="rect">
              <a:avLst/>
            </a:prstGeom>
            <a:solidFill>
              <a:schemeClr val="bg1"/>
            </a:solidFill>
            <a:ln w="9525">
              <a:noFill/>
              <a:miter lim="800000"/>
              <a:headEnd/>
              <a:tailEnd/>
            </a:ln>
          </p:spPr>
          <p:txBody>
            <a:bodyPr>
              <a:spAutoFit/>
            </a:bodyPr>
            <a:lstStyle/>
            <a:p>
              <a:pPr algn="ctr">
                <a:defRPr/>
              </a:pPr>
              <a:r>
                <a:rPr lang="en-US" sz="2200" b="1" u="none" dirty="0">
                  <a:solidFill>
                    <a:srgbClr val="000000"/>
                  </a:solidFill>
                  <a:latin typeface="Calibri" pitchFamily="34" charset="0"/>
                </a:rPr>
                <a:t>ER/PR[+] </a:t>
              </a:r>
              <a:r>
                <a:rPr lang="en-US" sz="2200" i="1" u="none" dirty="0">
                  <a:solidFill>
                    <a:srgbClr val="000000"/>
                  </a:solidFill>
                  <a:latin typeface="Calibri" pitchFamily="34" charset="0"/>
                </a:rPr>
                <a:t>and</a:t>
              </a:r>
            </a:p>
            <a:p>
              <a:pPr algn="ctr">
                <a:defRPr/>
              </a:pPr>
              <a:r>
                <a:rPr lang="en-US" sz="2200" u="none" dirty="0">
                  <a:solidFill>
                    <a:srgbClr val="000000"/>
                  </a:solidFill>
                  <a:latin typeface="Calibri" pitchFamily="34" charset="0"/>
                </a:rPr>
                <a:t>Long DFI</a:t>
              </a:r>
            </a:p>
            <a:p>
              <a:pPr algn="ctr">
                <a:defRPr/>
              </a:pPr>
              <a:r>
                <a:rPr lang="en-US" sz="2200" u="none" dirty="0">
                  <a:solidFill>
                    <a:srgbClr val="000000"/>
                  </a:solidFill>
                  <a:latin typeface="Calibri" pitchFamily="34" charset="0"/>
                </a:rPr>
                <a:t>CB to prior ET</a:t>
              </a:r>
            </a:p>
            <a:p>
              <a:pPr algn="ctr">
                <a:defRPr/>
              </a:pPr>
              <a:r>
                <a:rPr lang="en-US" sz="2200" u="none" dirty="0">
                  <a:solidFill>
                    <a:srgbClr val="000000"/>
                  </a:solidFill>
                  <a:latin typeface="Calibri" pitchFamily="34" charset="0"/>
                </a:rPr>
                <a:t>No/Low symptoms</a:t>
              </a:r>
            </a:p>
          </p:txBody>
        </p:sp>
      </p:grpSp>
      <p:grpSp>
        <p:nvGrpSpPr>
          <p:cNvPr id="2" name="1 Grupo"/>
          <p:cNvGrpSpPr/>
          <p:nvPr/>
        </p:nvGrpSpPr>
        <p:grpSpPr>
          <a:xfrm>
            <a:off x="5562600" y="1352550"/>
            <a:ext cx="3059530" cy="1847509"/>
            <a:chOff x="9306135" y="1981222"/>
            <a:chExt cx="3059530" cy="2463347"/>
          </a:xfrm>
          <a:effectLst>
            <a:glow rad="139700">
              <a:schemeClr val="accent4">
                <a:satMod val="175000"/>
                <a:alpha val="40000"/>
              </a:schemeClr>
            </a:glow>
          </a:effectLst>
        </p:grpSpPr>
        <p:sp>
          <p:nvSpPr>
            <p:cNvPr id="25" name="24 Rectángulo redondeado"/>
            <p:cNvSpPr/>
            <p:nvPr/>
          </p:nvSpPr>
          <p:spPr bwMode="auto">
            <a:xfrm>
              <a:off x="9306135" y="1981222"/>
              <a:ext cx="3059530" cy="1926167"/>
            </a:xfrm>
            <a:prstGeom prst="roundRect">
              <a:avLst/>
            </a:prstGeom>
            <a:solidFill>
              <a:schemeClr val="bg1"/>
            </a:solidFill>
            <a:ln w="28575">
              <a:solidFill>
                <a:srgbClr val="FFFF99"/>
              </a:solidFill>
              <a:round/>
              <a:headEnd/>
              <a:tailEnd/>
            </a:ln>
            <a:effectLst>
              <a:glow rad="139700">
                <a:schemeClr val="accent1">
                  <a:satMod val="175000"/>
                  <a:alpha val="40000"/>
                </a:schemeClr>
              </a:glow>
            </a:effectLst>
          </p:spPr>
          <p:txBody>
            <a:bodyPr wrap="none" anchor="ctr"/>
            <a:lstStyle/>
            <a:p>
              <a:pPr algn="ctr">
                <a:lnSpc>
                  <a:spcPct val="90000"/>
                </a:lnSpc>
                <a:buClr>
                  <a:srgbClr val="FFFFFF"/>
                </a:buClr>
                <a:buSzPct val="100000"/>
                <a:buFont typeface="Times New Roman" pitchFamily="18" charset="0"/>
                <a:buNone/>
                <a:defRPr/>
              </a:pPr>
              <a:endParaRPr lang="es-ES" sz="1600" dirty="0">
                <a:latin typeface="+mn-lt"/>
                <a:ea typeface="SimSun" pitchFamily="2" charset="-122"/>
              </a:endParaRPr>
            </a:p>
          </p:txBody>
        </p:sp>
        <p:sp>
          <p:nvSpPr>
            <p:cNvPr id="26" name="Text Box 16"/>
            <p:cNvSpPr txBox="1">
              <a:spLocks noChangeArrowheads="1"/>
            </p:cNvSpPr>
            <p:nvPr/>
          </p:nvSpPr>
          <p:spPr bwMode="auto">
            <a:xfrm>
              <a:off x="9441708" y="2064429"/>
              <a:ext cx="2753833" cy="2380140"/>
            </a:xfrm>
            <a:prstGeom prst="rect">
              <a:avLst/>
            </a:prstGeom>
            <a:solidFill>
              <a:schemeClr val="bg1"/>
            </a:solidFill>
            <a:ln w="9525">
              <a:noFill/>
              <a:miter lim="800000"/>
              <a:headEnd/>
              <a:tailEnd/>
            </a:ln>
          </p:spPr>
          <p:txBody>
            <a:bodyPr>
              <a:spAutoFit/>
            </a:bodyPr>
            <a:lstStyle/>
            <a:p>
              <a:pPr algn="ctr">
                <a:defRPr/>
              </a:pPr>
              <a:r>
                <a:rPr lang="en-US" sz="2200" b="1" u="none" dirty="0">
                  <a:solidFill>
                    <a:srgbClr val="000000"/>
                  </a:solidFill>
                  <a:latin typeface="Calibri" pitchFamily="34" charset="0"/>
                </a:rPr>
                <a:t>ER/PR[-]</a:t>
              </a:r>
              <a:endParaRPr lang="en-US" sz="2200" i="1" u="none" dirty="0">
                <a:solidFill>
                  <a:srgbClr val="000000"/>
                </a:solidFill>
                <a:latin typeface="Calibri" pitchFamily="34" charset="0"/>
              </a:endParaRPr>
            </a:p>
            <a:p>
              <a:pPr algn="ctr">
                <a:defRPr/>
              </a:pPr>
              <a:r>
                <a:rPr lang="en-US" sz="2200" u="none" dirty="0">
                  <a:solidFill>
                    <a:srgbClr val="000000"/>
                  </a:solidFill>
                  <a:latin typeface="Calibri" pitchFamily="34" charset="0"/>
                </a:rPr>
                <a:t>Rapidly progressing</a:t>
              </a:r>
            </a:p>
            <a:p>
              <a:pPr algn="ctr">
                <a:defRPr/>
              </a:pPr>
              <a:r>
                <a:rPr lang="en-US" sz="2200" u="none" dirty="0">
                  <a:solidFill>
                    <a:srgbClr val="000000"/>
                  </a:solidFill>
                  <a:latin typeface="Calibri" pitchFamily="34" charset="0"/>
                </a:rPr>
                <a:t>Extensive Visceral disease</a:t>
              </a:r>
            </a:p>
            <a:p>
              <a:pPr algn="ctr">
                <a:defRPr/>
              </a:pPr>
              <a:r>
                <a:rPr lang="en-US" sz="2200" u="none" dirty="0">
                  <a:solidFill>
                    <a:srgbClr val="000000"/>
                  </a:solidFill>
                  <a:latin typeface="Calibri" pitchFamily="34" charset="0"/>
                </a:rPr>
                <a:t>Refractory to ET</a:t>
              </a:r>
            </a:p>
          </p:txBody>
        </p:sp>
      </p:grpSp>
      <p:sp>
        <p:nvSpPr>
          <p:cNvPr id="28" name="Line 19"/>
          <p:cNvSpPr>
            <a:spLocks noChangeShapeType="1"/>
          </p:cNvSpPr>
          <p:nvPr/>
        </p:nvSpPr>
        <p:spPr bwMode="auto">
          <a:xfrm>
            <a:off x="2627314" y="3544491"/>
            <a:ext cx="3273425" cy="4763"/>
          </a:xfrm>
          <a:prstGeom prst="line">
            <a:avLst/>
          </a:prstGeom>
          <a:noFill/>
          <a:ln w="38100">
            <a:solidFill>
              <a:schemeClr val="accent1">
                <a:lumMod val="75000"/>
              </a:schemeClr>
            </a:solidFill>
            <a:prstDash val="dash"/>
            <a:round/>
            <a:headEnd type="triangle" w="med" len="med"/>
            <a:tailEnd type="triangle" w="med" len="med"/>
          </a:ln>
        </p:spPr>
        <p:txBody>
          <a:bodyPr/>
          <a:lstStyle/>
          <a:p>
            <a:pPr>
              <a:defRPr/>
            </a:pPr>
            <a:endParaRPr lang="es-ES">
              <a:latin typeface="Arial" pitchFamily="34" charset="0"/>
            </a:endParaRPr>
          </a:p>
        </p:txBody>
      </p:sp>
      <p:sp>
        <p:nvSpPr>
          <p:cNvPr id="3" name="TextBox 2">
            <a:extLst>
              <a:ext uri="{FF2B5EF4-FFF2-40B4-BE49-F238E27FC236}">
                <a16:creationId xmlns:a16="http://schemas.microsoft.com/office/drawing/2014/main" id="{7F54BCC1-2053-0F43-B9A6-FF81074B9B58}"/>
              </a:ext>
            </a:extLst>
          </p:cNvPr>
          <p:cNvSpPr txBox="1"/>
          <p:nvPr/>
        </p:nvSpPr>
        <p:spPr>
          <a:xfrm>
            <a:off x="5805134" y="4662233"/>
            <a:ext cx="2676609" cy="369332"/>
          </a:xfrm>
          <a:prstGeom prst="rect">
            <a:avLst/>
          </a:prstGeom>
          <a:solidFill>
            <a:srgbClr val="FFFF00"/>
          </a:solidFill>
        </p:spPr>
        <p:txBody>
          <a:bodyPr wrap="square" rtlCol="0">
            <a:spAutoFit/>
          </a:bodyPr>
          <a:lstStyle/>
          <a:p>
            <a:r>
              <a:rPr lang="en-US" b="1" dirty="0"/>
              <a:t>PARP inhibitors in </a:t>
            </a:r>
            <a:r>
              <a:rPr lang="en-US" b="1" dirty="0" err="1"/>
              <a:t>gBRCA</a:t>
            </a:r>
            <a:endParaRPr lang="en-US" b="1" dirty="0"/>
          </a:p>
        </p:txBody>
      </p:sp>
      <p:sp>
        <p:nvSpPr>
          <p:cNvPr id="4" name="TextBox 3">
            <a:extLst>
              <a:ext uri="{FF2B5EF4-FFF2-40B4-BE49-F238E27FC236}">
                <a16:creationId xmlns:a16="http://schemas.microsoft.com/office/drawing/2014/main" id="{1B049B6E-71FC-174F-8402-464EE79A6148}"/>
              </a:ext>
            </a:extLst>
          </p:cNvPr>
          <p:cNvSpPr txBox="1"/>
          <p:nvPr/>
        </p:nvSpPr>
        <p:spPr>
          <a:xfrm>
            <a:off x="509307" y="3787378"/>
            <a:ext cx="2118006" cy="923330"/>
          </a:xfrm>
          <a:prstGeom prst="rect">
            <a:avLst/>
          </a:prstGeom>
          <a:solidFill>
            <a:schemeClr val="accent3"/>
          </a:solidFill>
        </p:spPr>
        <p:txBody>
          <a:bodyPr wrap="square" rtlCol="0">
            <a:spAutoFit/>
          </a:bodyPr>
          <a:lstStyle/>
          <a:p>
            <a:r>
              <a:rPr lang="en-US" b="1" dirty="0"/>
              <a:t>CDK 4/6 inhibitors</a:t>
            </a:r>
          </a:p>
          <a:p>
            <a:r>
              <a:rPr lang="en-US" b="1" dirty="0"/>
              <a:t>PI3Ki, AKT </a:t>
            </a:r>
            <a:r>
              <a:rPr lang="en-US" b="1" dirty="0" err="1"/>
              <a:t>ihibitors</a:t>
            </a:r>
            <a:endParaRPr lang="en-US" b="1" dirty="0"/>
          </a:p>
          <a:p>
            <a:r>
              <a:rPr lang="en-US" b="1" dirty="0"/>
              <a:t>SERDs </a:t>
            </a:r>
          </a:p>
        </p:txBody>
      </p:sp>
      <p:sp>
        <p:nvSpPr>
          <p:cNvPr id="5" name="TextBox 4">
            <a:extLst>
              <a:ext uri="{FF2B5EF4-FFF2-40B4-BE49-F238E27FC236}">
                <a16:creationId xmlns:a16="http://schemas.microsoft.com/office/drawing/2014/main" id="{3F555E5E-DF67-2E62-BC47-20D1A5264330}"/>
              </a:ext>
            </a:extLst>
          </p:cNvPr>
          <p:cNvSpPr txBox="1"/>
          <p:nvPr/>
        </p:nvSpPr>
        <p:spPr>
          <a:xfrm>
            <a:off x="6012160" y="4257212"/>
            <a:ext cx="1849982" cy="369332"/>
          </a:xfrm>
          <a:prstGeom prst="rect">
            <a:avLst/>
          </a:prstGeom>
          <a:solidFill>
            <a:srgbClr val="FFC000"/>
          </a:solidFill>
        </p:spPr>
        <p:txBody>
          <a:bodyPr wrap="square" rtlCol="0">
            <a:spAutoFit/>
          </a:bodyPr>
          <a:lstStyle/>
          <a:p>
            <a:r>
              <a:rPr lang="en-US" dirty="0"/>
              <a:t>Immunotherapy</a:t>
            </a:r>
          </a:p>
        </p:txBody>
      </p:sp>
      <p:sp>
        <p:nvSpPr>
          <p:cNvPr id="6" name="TextBox 5">
            <a:extLst>
              <a:ext uri="{FF2B5EF4-FFF2-40B4-BE49-F238E27FC236}">
                <a16:creationId xmlns:a16="http://schemas.microsoft.com/office/drawing/2014/main" id="{7C8C0A14-6AB9-BC5C-8E47-4D95DA6CE02F}"/>
              </a:ext>
            </a:extLst>
          </p:cNvPr>
          <p:cNvSpPr txBox="1"/>
          <p:nvPr/>
        </p:nvSpPr>
        <p:spPr>
          <a:xfrm>
            <a:off x="7290185" y="3263503"/>
            <a:ext cx="1853815" cy="923330"/>
          </a:xfrm>
          <a:prstGeom prst="rect">
            <a:avLst/>
          </a:prstGeom>
          <a:solidFill>
            <a:schemeClr val="accent3"/>
          </a:solidFill>
        </p:spPr>
        <p:txBody>
          <a:bodyPr wrap="square" rtlCol="0">
            <a:spAutoFit/>
          </a:bodyPr>
          <a:lstStyle/>
          <a:p>
            <a:r>
              <a:rPr lang="en-US" dirty="0"/>
              <a:t>ADCs including</a:t>
            </a:r>
          </a:p>
          <a:p>
            <a:r>
              <a:rPr lang="en-US" dirty="0"/>
              <a:t>TDX-D (</a:t>
            </a:r>
            <a:r>
              <a:rPr lang="en-US" dirty="0" err="1"/>
              <a:t>enhertu</a:t>
            </a:r>
            <a:r>
              <a:rPr lang="en-US" dirty="0"/>
              <a:t>)</a:t>
            </a:r>
          </a:p>
          <a:p>
            <a:r>
              <a:rPr lang="en-US" dirty="0"/>
              <a:t>Sacituzumab G</a:t>
            </a:r>
          </a:p>
        </p:txBody>
      </p:sp>
      <p:sp>
        <p:nvSpPr>
          <p:cNvPr id="7" name="TextBox 6">
            <a:extLst>
              <a:ext uri="{FF2B5EF4-FFF2-40B4-BE49-F238E27FC236}">
                <a16:creationId xmlns:a16="http://schemas.microsoft.com/office/drawing/2014/main" id="{661831E9-8D9D-3B76-0F56-9E65D99B311F}"/>
              </a:ext>
            </a:extLst>
          </p:cNvPr>
          <p:cNvSpPr txBox="1"/>
          <p:nvPr/>
        </p:nvSpPr>
        <p:spPr>
          <a:xfrm>
            <a:off x="130885" y="4708166"/>
            <a:ext cx="2676609" cy="369332"/>
          </a:xfrm>
          <a:prstGeom prst="rect">
            <a:avLst/>
          </a:prstGeom>
          <a:solidFill>
            <a:srgbClr val="FFFF00"/>
          </a:solidFill>
        </p:spPr>
        <p:txBody>
          <a:bodyPr wrap="square" rtlCol="0">
            <a:spAutoFit/>
          </a:bodyPr>
          <a:lstStyle/>
          <a:p>
            <a:r>
              <a:rPr lang="en-US" b="1" dirty="0"/>
              <a:t>PARP inhibitors in </a:t>
            </a:r>
            <a:r>
              <a:rPr lang="en-US" b="1" dirty="0" err="1"/>
              <a:t>gBRCA</a:t>
            </a:r>
            <a:endParaRPr lang="en-US" b="1" dirty="0"/>
          </a:p>
        </p:txBody>
      </p:sp>
    </p:spTree>
    <p:custDataLst>
      <p:tags r:id="rId1"/>
    </p:custDataLst>
    <p:extLst>
      <p:ext uri="{BB962C8B-B14F-4D97-AF65-F5344CB8AC3E}">
        <p14:creationId xmlns:p14="http://schemas.microsoft.com/office/powerpoint/2010/main" val="142218328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50825" y="108348"/>
            <a:ext cx="9036050" cy="1491853"/>
          </a:xfrm>
          <a:noFill/>
          <a:ln w="9525">
            <a:noFill/>
            <a:miter lim="800000"/>
            <a:headEnd/>
            <a:tailEnd/>
          </a:ln>
          <a:effectLst>
            <a:outerShdw dist="12700" dir="2700000" rotWithShape="0">
              <a:srgbClr val="808080">
                <a:alpha val="17998"/>
              </a:srgbClr>
            </a:outerShdw>
          </a:effectLst>
        </p:spPr>
        <p:txBody>
          <a:bodyPr vert="horz" wrap="square" lIns="91440" tIns="45720" rIns="91440" bIns="45720" numCol="1" anchor="ctr" anchorCtr="0" compatLnSpc="1">
            <a:prstTxWarp prst="textNoShape">
              <a:avLst/>
            </a:prstTxWarp>
            <a:normAutofit fontScale="90000"/>
          </a:bodyPr>
          <a:lstStyle/>
          <a:p>
            <a:r>
              <a:rPr lang="en-AU" altLang="en-US" sz="2800" b="0" dirty="0">
                <a:solidFill>
                  <a:srgbClr val="800000"/>
                </a:solidFill>
                <a:latin typeface="Calibri"/>
                <a:cs typeface="Calibri"/>
              </a:rPr>
              <a:t>Interplay of standard factors to individualize and tailor sequence of systemic therapies </a:t>
            </a:r>
            <a:br>
              <a:rPr lang="en-AU" altLang="en-US" sz="2800" b="0" dirty="0">
                <a:solidFill>
                  <a:srgbClr val="800000"/>
                </a:solidFill>
                <a:latin typeface="Calibri"/>
                <a:cs typeface="Calibri"/>
              </a:rPr>
            </a:br>
            <a:r>
              <a:rPr lang="en-AU" altLang="en-US" sz="2800" b="0" dirty="0">
                <a:solidFill>
                  <a:schemeClr val="tx1"/>
                </a:solidFill>
                <a:latin typeface="Calibri"/>
                <a:cs typeface="Calibri"/>
              </a:rPr>
              <a:t> </a:t>
            </a:r>
            <a:br>
              <a:rPr lang="en-AU" altLang="en-US" sz="2800" b="0" dirty="0">
                <a:solidFill>
                  <a:schemeClr val="tx1"/>
                </a:solidFill>
                <a:latin typeface="Calibri"/>
                <a:cs typeface="Calibri"/>
              </a:rPr>
            </a:br>
            <a:endParaRPr lang="en-AU" altLang="en-US" sz="2800" b="0" dirty="0">
              <a:solidFill>
                <a:schemeClr val="tx1"/>
              </a:solidFill>
              <a:latin typeface="Calibri"/>
              <a:cs typeface="Calibri"/>
            </a:endParaRPr>
          </a:p>
        </p:txBody>
      </p:sp>
      <p:graphicFrame>
        <p:nvGraphicFramePr>
          <p:cNvPr id="3" name="Content Placeholder 2"/>
          <p:cNvGraphicFramePr>
            <a:graphicFrameLocks noGrp="1"/>
          </p:cNvGraphicFramePr>
          <p:nvPr>
            <p:ph idx="1"/>
          </p:nvPr>
        </p:nvGraphicFramePr>
        <p:xfrm>
          <a:off x="250825" y="1168004"/>
          <a:ext cx="8712200" cy="3780235"/>
        </p:xfrm>
        <a:graphic>
          <a:graphicData uri="http://schemas.openxmlformats.org/drawingml/2006/table">
            <a:tbl>
              <a:tblPr firstRow="1" bandRow="1">
                <a:tableStyleId>{5C22544A-7EE6-4342-B048-85BDC9FD1C3A}</a:tableStyleId>
              </a:tblPr>
              <a:tblGrid>
                <a:gridCol w="2232248">
                  <a:extLst>
                    <a:ext uri="{9D8B030D-6E8A-4147-A177-3AD203B41FA5}">
                      <a16:colId xmlns:a16="http://schemas.microsoft.com/office/drawing/2014/main" val="20000"/>
                    </a:ext>
                  </a:extLst>
                </a:gridCol>
                <a:gridCol w="2304257">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gridCol w="2015455">
                  <a:extLst>
                    <a:ext uri="{9D8B030D-6E8A-4147-A177-3AD203B41FA5}">
                      <a16:colId xmlns:a16="http://schemas.microsoft.com/office/drawing/2014/main" val="20003"/>
                    </a:ext>
                  </a:extLst>
                </a:gridCol>
              </a:tblGrid>
              <a:tr h="434468">
                <a:tc>
                  <a:txBody>
                    <a:bodyPr/>
                    <a:lstStyle/>
                    <a:p>
                      <a:r>
                        <a:rPr lang="en-AU" sz="1600" dirty="0">
                          <a:latin typeface="Calibri"/>
                          <a:cs typeface="Calibri"/>
                        </a:rPr>
                        <a:t>Tumour</a:t>
                      </a:r>
                      <a:r>
                        <a:rPr lang="en-AU" sz="1600" baseline="0" dirty="0">
                          <a:latin typeface="Calibri"/>
                          <a:cs typeface="Calibri"/>
                        </a:rPr>
                        <a:t> Factors</a:t>
                      </a:r>
                      <a:endParaRPr lang="en-AU" sz="1600" dirty="0">
                        <a:latin typeface="Calibri"/>
                        <a:cs typeface="Calibri"/>
                      </a:endParaRPr>
                    </a:p>
                  </a:txBody>
                  <a:tcPr marL="91434" marR="91434" marT="34307" marB="34307"/>
                </a:tc>
                <a:tc>
                  <a:txBody>
                    <a:bodyPr/>
                    <a:lstStyle/>
                    <a:p>
                      <a:r>
                        <a:rPr lang="en-AU" sz="1600" dirty="0">
                          <a:latin typeface="Calibri"/>
                          <a:cs typeface="Calibri"/>
                        </a:rPr>
                        <a:t>Patient Factors</a:t>
                      </a:r>
                    </a:p>
                  </a:txBody>
                  <a:tcPr marL="91434" marR="91434" marT="34307" marB="34307"/>
                </a:tc>
                <a:tc>
                  <a:txBody>
                    <a:bodyPr/>
                    <a:lstStyle/>
                    <a:p>
                      <a:r>
                        <a:rPr lang="en-AU" sz="1600" dirty="0">
                          <a:latin typeface="Calibri"/>
                          <a:cs typeface="Calibri"/>
                        </a:rPr>
                        <a:t>Disease Factors</a:t>
                      </a:r>
                    </a:p>
                  </a:txBody>
                  <a:tcPr marL="91434" marR="91434" marT="34307" marB="34307"/>
                </a:tc>
                <a:tc>
                  <a:txBody>
                    <a:bodyPr/>
                    <a:lstStyle/>
                    <a:p>
                      <a:r>
                        <a:rPr lang="en-AU" sz="1600" dirty="0">
                          <a:latin typeface="Calibri"/>
                          <a:cs typeface="Calibri"/>
                        </a:rPr>
                        <a:t>Rx</a:t>
                      </a:r>
                      <a:r>
                        <a:rPr lang="en-AU" sz="1600" baseline="0" dirty="0">
                          <a:latin typeface="Calibri"/>
                          <a:cs typeface="Calibri"/>
                        </a:rPr>
                        <a:t> History</a:t>
                      </a:r>
                      <a:endParaRPr lang="en-AU" sz="1600" dirty="0">
                        <a:latin typeface="Calibri"/>
                        <a:cs typeface="Calibri"/>
                      </a:endParaRPr>
                    </a:p>
                  </a:txBody>
                  <a:tcPr marL="91434" marR="91434" marT="34307" marB="34307"/>
                </a:tc>
                <a:extLst>
                  <a:ext uri="{0D108BD9-81ED-4DB2-BD59-A6C34878D82A}">
                    <a16:rowId xmlns:a16="http://schemas.microsoft.com/office/drawing/2014/main" val="10000"/>
                  </a:ext>
                </a:extLst>
              </a:tr>
              <a:tr h="572204">
                <a:tc>
                  <a:txBody>
                    <a:bodyPr/>
                    <a:lstStyle/>
                    <a:p>
                      <a:r>
                        <a:rPr lang="en-AU" sz="1600" baseline="0" dirty="0">
                          <a:latin typeface="Calibri"/>
                          <a:cs typeface="Calibri"/>
                        </a:rPr>
                        <a:t>ER% and PR%</a:t>
                      </a:r>
                    </a:p>
                    <a:p>
                      <a:r>
                        <a:rPr lang="en-AU" sz="1600" baseline="0" dirty="0">
                          <a:latin typeface="Calibri"/>
                          <a:cs typeface="Calibri"/>
                        </a:rPr>
                        <a:t>in primary cancer</a:t>
                      </a:r>
                      <a:endParaRPr lang="en-AU" sz="1600" dirty="0">
                        <a:latin typeface="Calibri"/>
                        <a:cs typeface="Calibri"/>
                      </a:endParaRPr>
                    </a:p>
                  </a:txBody>
                  <a:tcPr marL="91434" marR="91434" marT="34307" marB="34307"/>
                </a:tc>
                <a:tc>
                  <a:txBody>
                    <a:bodyPr/>
                    <a:lstStyle/>
                    <a:p>
                      <a:r>
                        <a:rPr lang="en-AU" sz="1600" dirty="0">
                          <a:latin typeface="Calibri"/>
                          <a:cs typeface="Calibri"/>
                        </a:rPr>
                        <a:t>Age</a:t>
                      </a:r>
                    </a:p>
                    <a:p>
                      <a:r>
                        <a:rPr lang="en-AU" sz="1600" dirty="0">
                          <a:latin typeface="Calibri"/>
                          <a:cs typeface="Calibri"/>
                        </a:rPr>
                        <a:t>Menopause</a:t>
                      </a:r>
                      <a:r>
                        <a:rPr lang="en-AU" sz="1600" baseline="0" dirty="0">
                          <a:latin typeface="Calibri"/>
                          <a:cs typeface="Calibri"/>
                        </a:rPr>
                        <a:t> status</a:t>
                      </a:r>
                      <a:endParaRPr lang="en-AU" sz="1600" dirty="0">
                        <a:latin typeface="Calibri"/>
                        <a:cs typeface="Calibri"/>
                      </a:endParaRPr>
                    </a:p>
                  </a:txBody>
                  <a:tcPr marL="91434" marR="91434" marT="34307" marB="34307"/>
                </a:tc>
                <a:tc>
                  <a:txBody>
                    <a:bodyPr/>
                    <a:lstStyle/>
                    <a:p>
                      <a:r>
                        <a:rPr lang="en-AU" sz="1600" dirty="0">
                          <a:solidFill>
                            <a:schemeClr val="tx1"/>
                          </a:solidFill>
                          <a:latin typeface="Calibri"/>
                          <a:cs typeface="Calibri"/>
                        </a:rPr>
                        <a:t>DFI</a:t>
                      </a:r>
                    </a:p>
                    <a:p>
                      <a:r>
                        <a:rPr lang="en-AU" sz="1600" dirty="0">
                          <a:solidFill>
                            <a:schemeClr val="tx1"/>
                          </a:solidFill>
                          <a:latin typeface="Calibri"/>
                          <a:cs typeface="Calibri"/>
                        </a:rPr>
                        <a:t>Tempo progression</a:t>
                      </a:r>
                    </a:p>
                  </a:txBody>
                  <a:tcPr marL="91434" marR="91434" marT="34307" marB="34307"/>
                </a:tc>
                <a:tc>
                  <a:txBody>
                    <a:bodyPr/>
                    <a:lstStyle/>
                    <a:p>
                      <a:r>
                        <a:rPr lang="en-AU" sz="1600" dirty="0">
                          <a:latin typeface="Calibri"/>
                          <a:cs typeface="Calibri"/>
                        </a:rPr>
                        <a:t>Type</a:t>
                      </a:r>
                    </a:p>
                    <a:p>
                      <a:r>
                        <a:rPr lang="en-AU" sz="1600" dirty="0">
                          <a:latin typeface="Calibri"/>
                          <a:cs typeface="Calibri"/>
                        </a:rPr>
                        <a:t>Number</a:t>
                      </a:r>
                    </a:p>
                  </a:txBody>
                  <a:tcPr marL="91434" marR="91434" marT="34307" marB="34307"/>
                </a:tc>
                <a:extLst>
                  <a:ext uri="{0D108BD9-81ED-4DB2-BD59-A6C34878D82A}">
                    <a16:rowId xmlns:a16="http://schemas.microsoft.com/office/drawing/2014/main" val="10001"/>
                  </a:ext>
                </a:extLst>
              </a:tr>
              <a:tr h="572204">
                <a:tc>
                  <a:txBody>
                    <a:bodyPr/>
                    <a:lstStyle/>
                    <a:p>
                      <a:r>
                        <a:rPr lang="en-AU" sz="1600" dirty="0">
                          <a:latin typeface="Calibri"/>
                          <a:cs typeface="Calibri"/>
                        </a:rPr>
                        <a:t>ER% and</a:t>
                      </a:r>
                      <a:r>
                        <a:rPr lang="en-AU" sz="1600" baseline="0" dirty="0">
                          <a:latin typeface="Calibri"/>
                          <a:cs typeface="Calibri"/>
                        </a:rPr>
                        <a:t> PR%            in metastatic biopsy</a:t>
                      </a:r>
                      <a:endParaRPr lang="en-AU" sz="1600" dirty="0">
                        <a:latin typeface="Calibri"/>
                        <a:cs typeface="Calibri"/>
                      </a:endParaRPr>
                    </a:p>
                  </a:txBody>
                  <a:tcPr marL="91434" marR="91434" marT="34307" marB="34307"/>
                </a:tc>
                <a:tc>
                  <a:txBody>
                    <a:bodyPr/>
                    <a:lstStyle/>
                    <a:p>
                      <a:r>
                        <a:rPr lang="en-AU" sz="1600" dirty="0">
                          <a:latin typeface="Calibri"/>
                          <a:cs typeface="Calibri"/>
                        </a:rPr>
                        <a:t>Comorbidities</a:t>
                      </a:r>
                    </a:p>
                    <a:p>
                      <a:r>
                        <a:rPr lang="en-AU" sz="1600" dirty="0">
                          <a:latin typeface="Calibri"/>
                          <a:cs typeface="Calibri"/>
                        </a:rPr>
                        <a:t>Organ</a:t>
                      </a:r>
                      <a:r>
                        <a:rPr lang="en-AU" sz="1600" baseline="0" dirty="0">
                          <a:latin typeface="Calibri"/>
                          <a:cs typeface="Calibri"/>
                        </a:rPr>
                        <a:t> function</a:t>
                      </a:r>
                      <a:endParaRPr lang="en-AU" sz="1600" dirty="0">
                        <a:latin typeface="Calibri"/>
                        <a:cs typeface="Calibri"/>
                      </a:endParaRPr>
                    </a:p>
                  </a:txBody>
                  <a:tcPr marL="91434" marR="91434" marT="34307" marB="3430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a:solidFill>
                            <a:schemeClr val="tx1"/>
                          </a:solidFill>
                          <a:latin typeface="Calibri"/>
                          <a:cs typeface="Calibri"/>
                        </a:rPr>
                        <a:t>Visceral burden</a:t>
                      </a:r>
                    </a:p>
                    <a:p>
                      <a:endParaRPr lang="en-AU" sz="1600" dirty="0">
                        <a:solidFill>
                          <a:schemeClr val="tx1"/>
                        </a:solidFill>
                        <a:latin typeface="Calibri"/>
                        <a:cs typeface="Calibri"/>
                      </a:endParaRPr>
                    </a:p>
                  </a:txBody>
                  <a:tcPr marL="91434" marR="91434" marT="34307" marB="34307"/>
                </a:tc>
                <a:tc>
                  <a:txBody>
                    <a:bodyPr/>
                    <a:lstStyle/>
                    <a:p>
                      <a:r>
                        <a:rPr lang="en-AU" sz="1600" dirty="0">
                          <a:solidFill>
                            <a:schemeClr val="tx1"/>
                          </a:solidFill>
                          <a:latin typeface="Calibri"/>
                          <a:cs typeface="Calibri"/>
                        </a:rPr>
                        <a:t>Duration </a:t>
                      </a:r>
                    </a:p>
                    <a:p>
                      <a:endParaRPr lang="en-AU" sz="1600" dirty="0">
                        <a:solidFill>
                          <a:schemeClr val="tx1"/>
                        </a:solidFill>
                        <a:latin typeface="Calibri"/>
                        <a:cs typeface="Calibri"/>
                      </a:endParaRPr>
                    </a:p>
                  </a:txBody>
                  <a:tcPr marL="91434" marR="91434" marT="34307" marB="34307"/>
                </a:tc>
                <a:extLst>
                  <a:ext uri="{0D108BD9-81ED-4DB2-BD59-A6C34878D82A}">
                    <a16:rowId xmlns:a16="http://schemas.microsoft.com/office/drawing/2014/main" val="10002"/>
                  </a:ext>
                </a:extLst>
              </a:tr>
              <a:tr h="572204">
                <a:tc>
                  <a:txBody>
                    <a:bodyPr/>
                    <a:lstStyle/>
                    <a:p>
                      <a:r>
                        <a:rPr lang="en-AU" sz="1600" dirty="0">
                          <a:latin typeface="Calibri"/>
                          <a:cs typeface="Calibri"/>
                        </a:rPr>
                        <a:t>BRCA</a:t>
                      </a:r>
                      <a:r>
                        <a:rPr lang="en-AU" sz="1600" baseline="0" dirty="0">
                          <a:latin typeface="Calibri"/>
                          <a:cs typeface="Calibri"/>
                        </a:rPr>
                        <a:t> mutation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600" dirty="0">
                        <a:latin typeface="Calibri"/>
                        <a:cs typeface="Calibri"/>
                      </a:endParaRPr>
                    </a:p>
                  </a:txBody>
                  <a:tcPr marL="91434" marR="91434" marT="34307" marB="3430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a:latin typeface="Calibri"/>
                          <a:cs typeface="Calibri"/>
                        </a:rPr>
                        <a:t>Preferences</a:t>
                      </a:r>
                    </a:p>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a:latin typeface="Calibri"/>
                          <a:cs typeface="Calibri"/>
                        </a:rPr>
                        <a:t>Performance</a:t>
                      </a:r>
                      <a:r>
                        <a:rPr lang="en-AU" sz="1600" baseline="0" dirty="0">
                          <a:latin typeface="Calibri"/>
                          <a:cs typeface="Calibri"/>
                        </a:rPr>
                        <a:t> status</a:t>
                      </a:r>
                      <a:endParaRPr lang="en-AU" sz="1600" dirty="0">
                        <a:latin typeface="Calibri"/>
                        <a:cs typeface="Calibri"/>
                      </a:endParaRPr>
                    </a:p>
                  </a:txBody>
                  <a:tcPr marL="91434" marR="91434" marT="34307" marB="34307"/>
                </a:tc>
                <a:tc>
                  <a:txBody>
                    <a:bodyPr/>
                    <a:lstStyle/>
                    <a:p>
                      <a:r>
                        <a:rPr lang="en-AU" sz="1600" dirty="0">
                          <a:solidFill>
                            <a:schemeClr val="tx1"/>
                          </a:solidFill>
                          <a:latin typeface="Calibri"/>
                          <a:cs typeface="Calibri"/>
                        </a:rPr>
                        <a:t>Symptom burden</a:t>
                      </a:r>
                    </a:p>
                    <a:p>
                      <a:endParaRPr lang="en-AU" sz="1600" dirty="0">
                        <a:solidFill>
                          <a:schemeClr val="tx1"/>
                        </a:solidFill>
                        <a:latin typeface="Calibri"/>
                        <a:cs typeface="Calibri"/>
                      </a:endParaRPr>
                    </a:p>
                  </a:txBody>
                  <a:tcPr marL="91434" marR="91434" marT="34307" marB="34307"/>
                </a:tc>
                <a:tc>
                  <a:txBody>
                    <a:bodyPr/>
                    <a:lstStyle/>
                    <a:p>
                      <a:r>
                        <a:rPr lang="en-AU" sz="1600" dirty="0">
                          <a:solidFill>
                            <a:schemeClr val="tx1"/>
                          </a:solidFill>
                          <a:latin typeface="Calibri"/>
                          <a:cs typeface="Calibri"/>
                        </a:rPr>
                        <a:t>Prior responses</a:t>
                      </a:r>
                      <a:endParaRPr lang="en-AU" sz="1600" baseline="0" dirty="0">
                        <a:solidFill>
                          <a:schemeClr val="tx1"/>
                        </a:solidFill>
                        <a:latin typeface="Calibri"/>
                        <a:cs typeface="Calibri"/>
                      </a:endParaRPr>
                    </a:p>
                    <a:p>
                      <a:endParaRPr lang="en-AU" sz="1600" dirty="0">
                        <a:solidFill>
                          <a:schemeClr val="tx1"/>
                        </a:solidFill>
                        <a:latin typeface="Calibri"/>
                        <a:cs typeface="Calibri"/>
                      </a:endParaRPr>
                    </a:p>
                  </a:txBody>
                  <a:tcPr marL="91434" marR="91434" marT="34307" marB="34307"/>
                </a:tc>
                <a:extLst>
                  <a:ext uri="{0D108BD9-81ED-4DB2-BD59-A6C34878D82A}">
                    <a16:rowId xmlns:a16="http://schemas.microsoft.com/office/drawing/2014/main" val="10003"/>
                  </a:ext>
                </a:extLst>
              </a:tr>
              <a:tr h="572204">
                <a:tc>
                  <a:txBody>
                    <a:bodyPr/>
                    <a:lstStyle/>
                    <a:p>
                      <a:r>
                        <a:rPr lang="en-AU" sz="1600" baseline="0" dirty="0">
                          <a:latin typeface="Calibri"/>
                          <a:cs typeface="Calibri"/>
                        </a:rPr>
                        <a:t>Targetable mutation</a:t>
                      </a:r>
                    </a:p>
                  </a:txBody>
                  <a:tcPr marL="91434" marR="91434" marT="34307" marB="3430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a:latin typeface="Calibri"/>
                          <a:cs typeface="Calibri"/>
                        </a:rPr>
                        <a:t>Availability</a:t>
                      </a:r>
                      <a:r>
                        <a:rPr lang="en-AU" sz="1600" baseline="0" dirty="0">
                          <a:latin typeface="Calibri"/>
                          <a:cs typeface="Calibri"/>
                        </a:rPr>
                        <a:t> of Rx</a:t>
                      </a:r>
                    </a:p>
                    <a:p>
                      <a:pPr marL="0" marR="0" indent="0" algn="l" defTabSz="914400" rtl="0" eaLnBrk="1" fontAlgn="auto" latinLnBrk="0" hangingPunct="1">
                        <a:lnSpc>
                          <a:spcPct val="100000"/>
                        </a:lnSpc>
                        <a:spcBef>
                          <a:spcPts val="0"/>
                        </a:spcBef>
                        <a:spcAft>
                          <a:spcPts val="0"/>
                        </a:spcAft>
                        <a:buClrTx/>
                        <a:buSzTx/>
                        <a:buFontTx/>
                        <a:buNone/>
                        <a:tabLst/>
                        <a:defRPr/>
                      </a:pPr>
                      <a:r>
                        <a:rPr lang="en-AU" sz="1600" baseline="0" dirty="0">
                          <a:latin typeface="Calibri"/>
                          <a:cs typeface="Calibri"/>
                        </a:rPr>
                        <a:t>Cost Rx for patient</a:t>
                      </a:r>
                    </a:p>
                  </a:txBody>
                  <a:tcPr marL="91434" marR="91434" marT="34307" marB="34307"/>
                </a:tc>
                <a:tc>
                  <a:txBody>
                    <a:bodyPr/>
                    <a:lstStyle/>
                    <a:p>
                      <a:r>
                        <a:rPr lang="en-AU" sz="1600" dirty="0">
                          <a:solidFill>
                            <a:schemeClr val="tx1"/>
                          </a:solidFill>
                          <a:latin typeface="Calibri"/>
                          <a:cs typeface="Calibri"/>
                        </a:rPr>
                        <a:t>Need</a:t>
                      </a:r>
                      <a:r>
                        <a:rPr lang="en-AU" sz="1600" baseline="0" dirty="0">
                          <a:solidFill>
                            <a:schemeClr val="tx1"/>
                          </a:solidFill>
                          <a:latin typeface="Calibri"/>
                          <a:cs typeface="Calibri"/>
                        </a:rPr>
                        <a:t> for rapid response</a:t>
                      </a:r>
                      <a:endParaRPr lang="en-AU" sz="1600" dirty="0">
                        <a:solidFill>
                          <a:schemeClr val="tx1"/>
                        </a:solidFill>
                        <a:latin typeface="Calibri"/>
                        <a:cs typeface="Calibri"/>
                      </a:endParaRPr>
                    </a:p>
                  </a:txBody>
                  <a:tcPr marL="91434" marR="91434" marT="34307" marB="34307"/>
                </a:tc>
                <a:tc>
                  <a:txBody>
                    <a:bodyPr/>
                    <a:lstStyle/>
                    <a:p>
                      <a:r>
                        <a:rPr lang="en-AU" sz="1600" dirty="0">
                          <a:solidFill>
                            <a:schemeClr val="tx1"/>
                          </a:solidFill>
                          <a:latin typeface="Calibri"/>
                          <a:cs typeface="Calibri"/>
                        </a:rPr>
                        <a:t>PFS</a:t>
                      </a:r>
                    </a:p>
                  </a:txBody>
                  <a:tcPr marL="91434" marR="91434" marT="34307" marB="34307"/>
                </a:tc>
                <a:extLst>
                  <a:ext uri="{0D108BD9-81ED-4DB2-BD59-A6C34878D82A}">
                    <a16:rowId xmlns:a16="http://schemas.microsoft.com/office/drawing/2014/main" val="10004"/>
                  </a:ext>
                </a:extLst>
              </a:tr>
              <a:tr h="572204">
                <a:tc>
                  <a:txBody>
                    <a:bodyPr/>
                    <a:lstStyle/>
                    <a:p>
                      <a:r>
                        <a:rPr lang="en-AU" sz="1600" baseline="0" dirty="0">
                          <a:latin typeface="Calibri"/>
                          <a:cs typeface="Calibri"/>
                        </a:rPr>
                        <a:t> </a:t>
                      </a:r>
                      <a:r>
                        <a:rPr lang="en-AU" sz="1600" dirty="0">
                          <a:latin typeface="Calibri"/>
                          <a:cs typeface="Calibri"/>
                        </a:rPr>
                        <a:t>Androgen</a:t>
                      </a:r>
                      <a:r>
                        <a:rPr lang="en-AU" sz="1600" baseline="0" dirty="0">
                          <a:latin typeface="Calibri"/>
                          <a:cs typeface="Calibri"/>
                        </a:rPr>
                        <a:t> receptor</a:t>
                      </a:r>
                      <a:endParaRPr lang="en-AU" sz="1600" dirty="0">
                        <a:latin typeface="Calibri"/>
                        <a:cs typeface="Calibri"/>
                      </a:endParaRPr>
                    </a:p>
                  </a:txBody>
                  <a:tcPr marL="91434" marR="91434" marT="34307" marB="34307"/>
                </a:tc>
                <a:tc>
                  <a:txBody>
                    <a:bodyPr/>
                    <a:lstStyle/>
                    <a:p>
                      <a:r>
                        <a:rPr lang="en-AU" sz="1600" dirty="0">
                          <a:latin typeface="Calibri"/>
                          <a:cs typeface="Calibri"/>
                        </a:rPr>
                        <a:t>Distance</a:t>
                      </a:r>
                      <a:r>
                        <a:rPr lang="en-AU" sz="1600" baseline="0" dirty="0">
                          <a:latin typeface="Calibri"/>
                          <a:cs typeface="Calibri"/>
                        </a:rPr>
                        <a:t> to centre</a:t>
                      </a:r>
                      <a:endParaRPr lang="en-AU" sz="1600" dirty="0">
                        <a:latin typeface="Calibri"/>
                        <a:cs typeface="Calibri"/>
                      </a:endParaRPr>
                    </a:p>
                    <a:p>
                      <a:r>
                        <a:rPr lang="en-AU" sz="1600" dirty="0">
                          <a:latin typeface="Calibri"/>
                          <a:cs typeface="Calibri"/>
                        </a:rPr>
                        <a:t>Venous Access</a:t>
                      </a:r>
                    </a:p>
                  </a:txBody>
                  <a:tcPr marL="91434" marR="91434" marT="34307" marB="34307"/>
                </a:tc>
                <a:tc>
                  <a:txBody>
                    <a:bodyPr/>
                    <a:lstStyle/>
                    <a:p>
                      <a:r>
                        <a:rPr lang="en-AU" sz="1600" dirty="0">
                          <a:solidFill>
                            <a:schemeClr val="tx1"/>
                          </a:solidFill>
                          <a:latin typeface="Calibri"/>
                          <a:cs typeface="Calibri"/>
                        </a:rPr>
                        <a:t>Sites</a:t>
                      </a:r>
                      <a:r>
                        <a:rPr lang="en-AU" sz="1600" baseline="0" dirty="0">
                          <a:solidFill>
                            <a:schemeClr val="tx1"/>
                          </a:solidFill>
                          <a:latin typeface="Calibri"/>
                          <a:cs typeface="Calibri"/>
                        </a:rPr>
                        <a:t> of disease</a:t>
                      </a:r>
                      <a:endParaRPr lang="en-AU" sz="1600" dirty="0">
                        <a:solidFill>
                          <a:schemeClr val="tx1"/>
                        </a:solidFill>
                        <a:latin typeface="Calibri"/>
                        <a:cs typeface="Calibri"/>
                      </a:endParaRPr>
                    </a:p>
                  </a:txBody>
                  <a:tcPr marL="91434" marR="91434" marT="34307" marB="3430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a:solidFill>
                            <a:schemeClr val="tx1"/>
                          </a:solidFill>
                          <a:latin typeface="Calibri"/>
                          <a:cs typeface="Calibri"/>
                        </a:rPr>
                        <a:t>Residual toxicities</a:t>
                      </a:r>
                    </a:p>
                    <a:p>
                      <a:r>
                        <a:rPr lang="en-AU" sz="1600" dirty="0">
                          <a:solidFill>
                            <a:schemeClr val="tx1"/>
                          </a:solidFill>
                          <a:latin typeface="Calibri"/>
                          <a:cs typeface="Calibri"/>
                        </a:rPr>
                        <a:t>Anticipated</a:t>
                      </a:r>
                      <a:r>
                        <a:rPr lang="en-AU" sz="1600" baseline="0" dirty="0">
                          <a:solidFill>
                            <a:schemeClr val="tx1"/>
                          </a:solidFill>
                          <a:latin typeface="Calibri"/>
                          <a:cs typeface="Calibri"/>
                        </a:rPr>
                        <a:t> AEs</a:t>
                      </a:r>
                      <a:endParaRPr lang="en-AU" sz="1600" dirty="0">
                        <a:solidFill>
                          <a:schemeClr val="tx1"/>
                        </a:solidFill>
                        <a:latin typeface="Calibri"/>
                        <a:cs typeface="Calibri"/>
                      </a:endParaRPr>
                    </a:p>
                  </a:txBody>
                  <a:tcPr marL="91434" marR="91434" marT="34307" marB="34307"/>
                </a:tc>
                <a:extLst>
                  <a:ext uri="{0D108BD9-81ED-4DB2-BD59-A6C34878D82A}">
                    <a16:rowId xmlns:a16="http://schemas.microsoft.com/office/drawing/2014/main" val="10005"/>
                  </a:ext>
                </a:extLst>
              </a:tr>
              <a:tr h="484747">
                <a:tc gridSpan="2">
                  <a:txBody>
                    <a:bodyPr/>
                    <a:lstStyle/>
                    <a:p>
                      <a:pPr algn="ctr"/>
                      <a:r>
                        <a:rPr lang="en-AU" sz="1600" dirty="0">
                          <a:latin typeface="Calibri"/>
                          <a:cs typeface="Calibri"/>
                        </a:rPr>
                        <a:t>Eligibility</a:t>
                      </a:r>
                      <a:r>
                        <a:rPr lang="en-AU" sz="1600" baseline="0" dirty="0">
                          <a:latin typeface="Calibri"/>
                          <a:cs typeface="Calibri"/>
                        </a:rPr>
                        <a:t> for</a:t>
                      </a:r>
                      <a:r>
                        <a:rPr lang="en-AU" sz="1600" dirty="0">
                          <a:latin typeface="Calibri"/>
                          <a:cs typeface="Calibri"/>
                        </a:rPr>
                        <a:t> Clinical Trials</a:t>
                      </a:r>
                    </a:p>
                  </a:txBody>
                  <a:tcPr marL="91434" marR="91434" marT="34307" marB="34307"/>
                </a:tc>
                <a:tc hMerge="1">
                  <a:txBody>
                    <a:bodyPr/>
                    <a:lstStyle/>
                    <a:p>
                      <a:endParaRPr lang="en-AU" sz="1800" dirty="0"/>
                    </a:p>
                  </a:txBody>
                  <a:tcPr marL="91434" marR="91434" marT="45744" marB="45744"/>
                </a:tc>
                <a:tc gridSpan="2">
                  <a:txBody>
                    <a:bodyPr/>
                    <a:lstStyle/>
                    <a:p>
                      <a:pPr algn="ctr"/>
                      <a:r>
                        <a:rPr lang="en-AU" sz="1600" dirty="0">
                          <a:solidFill>
                            <a:schemeClr val="tx1"/>
                          </a:solidFill>
                          <a:latin typeface="Calibri"/>
                          <a:cs typeface="Calibri"/>
                        </a:rPr>
                        <a:t>New Data from Clinical Trials</a:t>
                      </a:r>
                    </a:p>
                  </a:txBody>
                  <a:tcPr marL="91434" marR="91434" marT="34307" marB="34307"/>
                </a:tc>
                <a:tc hMerge="1">
                  <a:txBody>
                    <a:bodyPr/>
                    <a:lstStyle/>
                    <a:p>
                      <a:endParaRPr lang="en-AU" sz="1800" dirty="0"/>
                    </a:p>
                  </a:txBody>
                  <a:tcPr marL="91434" marR="91434" marT="45744" marB="45744"/>
                </a:tc>
                <a:extLst>
                  <a:ext uri="{0D108BD9-81ED-4DB2-BD59-A6C34878D82A}">
                    <a16:rowId xmlns:a16="http://schemas.microsoft.com/office/drawing/2014/main" val="10006"/>
                  </a:ext>
                </a:extLst>
              </a:tr>
            </a:tbl>
          </a:graphicData>
        </a:graphic>
      </p:graphicFrame>
      <p:sp>
        <p:nvSpPr>
          <p:cNvPr id="2" name="Rounded Rectangle 1"/>
          <p:cNvSpPr/>
          <p:nvPr/>
        </p:nvSpPr>
        <p:spPr>
          <a:xfrm>
            <a:off x="250826" y="2135982"/>
            <a:ext cx="2233613" cy="59769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5" name="Rounded Rectangle 4"/>
          <p:cNvSpPr/>
          <p:nvPr/>
        </p:nvSpPr>
        <p:spPr>
          <a:xfrm>
            <a:off x="4787901" y="1600200"/>
            <a:ext cx="650875" cy="23574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6" name="Rounded Rectangle 5"/>
          <p:cNvSpPr/>
          <p:nvPr/>
        </p:nvSpPr>
        <p:spPr>
          <a:xfrm>
            <a:off x="6911976" y="1860947"/>
            <a:ext cx="1260475" cy="30003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7" name="Rounded Rectangle 6"/>
          <p:cNvSpPr/>
          <p:nvPr/>
        </p:nvSpPr>
        <p:spPr>
          <a:xfrm>
            <a:off x="6919914" y="2763442"/>
            <a:ext cx="1836737" cy="40243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8" name="Rounded Rectangle 7"/>
          <p:cNvSpPr/>
          <p:nvPr/>
        </p:nvSpPr>
        <p:spPr>
          <a:xfrm>
            <a:off x="2520950" y="2964656"/>
            <a:ext cx="2135188" cy="33932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Tree>
    <p:extLst>
      <p:ext uri="{BB962C8B-B14F-4D97-AF65-F5344CB8AC3E}">
        <p14:creationId xmlns:p14="http://schemas.microsoft.com/office/powerpoint/2010/main" val="29305822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2"/>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02F5E-A817-314E-8947-E6387B9BE531}"/>
              </a:ext>
            </a:extLst>
          </p:cNvPr>
          <p:cNvSpPr>
            <a:spLocks noGrp="1"/>
          </p:cNvSpPr>
          <p:nvPr>
            <p:ph type="title"/>
          </p:nvPr>
        </p:nvSpPr>
        <p:spPr/>
        <p:txBody>
          <a:bodyPr/>
          <a:lstStyle/>
          <a:p>
            <a:r>
              <a:rPr lang="en-US" dirty="0">
                <a:solidFill>
                  <a:srgbClr val="C00000"/>
                </a:solidFill>
              </a:rPr>
              <a:t>Treatment of Advanced Cancer</a:t>
            </a:r>
          </a:p>
        </p:txBody>
      </p:sp>
      <p:sp>
        <p:nvSpPr>
          <p:cNvPr id="3" name="Content Placeholder 2">
            <a:extLst>
              <a:ext uri="{FF2B5EF4-FFF2-40B4-BE49-F238E27FC236}">
                <a16:creationId xmlns:a16="http://schemas.microsoft.com/office/drawing/2014/main" id="{BABE7616-40D8-6047-B574-91F4A5C61E00}"/>
              </a:ext>
            </a:extLst>
          </p:cNvPr>
          <p:cNvSpPr>
            <a:spLocks noGrp="1"/>
          </p:cNvSpPr>
          <p:nvPr>
            <p:ph idx="1"/>
          </p:nvPr>
        </p:nvSpPr>
        <p:spPr/>
        <p:txBody>
          <a:bodyPr>
            <a:normAutofit fontScale="85000" lnSpcReduction="10000"/>
          </a:bodyPr>
          <a:lstStyle/>
          <a:p>
            <a:r>
              <a:rPr lang="en-US" dirty="0"/>
              <a:t>Improved outcomes in a number of different subtypes</a:t>
            </a:r>
          </a:p>
          <a:p>
            <a:r>
              <a:rPr lang="en-US" dirty="0"/>
              <a:t>Significant improved survival for many HER2 positive, ER+ cancers</a:t>
            </a:r>
          </a:p>
          <a:p>
            <a:r>
              <a:rPr lang="en-US" dirty="0"/>
              <a:t>Less improvement with Triple Negative Breast cancers</a:t>
            </a:r>
          </a:p>
          <a:p>
            <a:r>
              <a:rPr lang="en-US" dirty="0"/>
              <a:t>However some advanced breast cancer remains very resistant to treatment and it remains an incurable cancer for all but a very very small minority</a:t>
            </a:r>
          </a:p>
          <a:p>
            <a:r>
              <a:rPr lang="en-US" dirty="0"/>
              <a:t>New treatments are necessary</a:t>
            </a:r>
          </a:p>
        </p:txBody>
      </p:sp>
    </p:spTree>
    <p:extLst>
      <p:ext uri="{BB962C8B-B14F-4D97-AF65-F5344CB8AC3E}">
        <p14:creationId xmlns:p14="http://schemas.microsoft.com/office/powerpoint/2010/main" val="3591146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6C1B38-717B-4973-B140-D30F95CF68F0}"/>
              </a:ext>
            </a:extLst>
          </p:cNvPr>
          <p:cNvPicPr>
            <a:picLocks noChangeAspect="1"/>
          </p:cNvPicPr>
          <p:nvPr/>
        </p:nvPicPr>
        <p:blipFill rotWithShape="1">
          <a:blip r:embed="rId2"/>
          <a:srcRect l="17777" t="25073" r="19505" b="25989"/>
          <a:stretch/>
        </p:blipFill>
        <p:spPr>
          <a:xfrm>
            <a:off x="4500320" y="1019495"/>
            <a:ext cx="4254792" cy="1992310"/>
          </a:xfrm>
          <a:prstGeom prst="rect">
            <a:avLst/>
          </a:prstGeom>
        </p:spPr>
      </p:pic>
      <p:grpSp>
        <p:nvGrpSpPr>
          <p:cNvPr id="4" name="Group 3">
            <a:extLst>
              <a:ext uri="{FF2B5EF4-FFF2-40B4-BE49-F238E27FC236}">
                <a16:creationId xmlns:a16="http://schemas.microsoft.com/office/drawing/2014/main" id="{458380D3-D55A-4139-B7E3-34D094F105F6}"/>
              </a:ext>
            </a:extLst>
          </p:cNvPr>
          <p:cNvGrpSpPr/>
          <p:nvPr/>
        </p:nvGrpSpPr>
        <p:grpSpPr>
          <a:xfrm>
            <a:off x="1" y="2409732"/>
            <a:ext cx="4572000" cy="1608130"/>
            <a:chOff x="40561" y="2175712"/>
            <a:chExt cx="9029274" cy="1675737"/>
          </a:xfrm>
        </p:grpSpPr>
        <p:pic>
          <p:nvPicPr>
            <p:cNvPr id="5" name="Picture 4">
              <a:extLst>
                <a:ext uri="{FF2B5EF4-FFF2-40B4-BE49-F238E27FC236}">
                  <a16:creationId xmlns:a16="http://schemas.microsoft.com/office/drawing/2014/main" id="{7A8CF851-69F5-4854-8FEB-867F1D7F8426}"/>
                </a:ext>
              </a:extLst>
            </p:cNvPr>
            <p:cNvPicPr>
              <a:picLocks noChangeAspect="1"/>
            </p:cNvPicPr>
            <p:nvPr/>
          </p:nvPicPr>
          <p:blipFill rotWithShape="1">
            <a:blip r:embed="rId3"/>
            <a:srcRect t="43236" r="2448"/>
            <a:stretch/>
          </p:blipFill>
          <p:spPr>
            <a:xfrm>
              <a:off x="40561" y="2572544"/>
              <a:ext cx="9029274" cy="1278905"/>
            </a:xfrm>
            <a:prstGeom prst="rect">
              <a:avLst/>
            </a:prstGeom>
          </p:spPr>
        </p:pic>
        <p:pic>
          <p:nvPicPr>
            <p:cNvPr id="6" name="Picture 5">
              <a:extLst>
                <a:ext uri="{FF2B5EF4-FFF2-40B4-BE49-F238E27FC236}">
                  <a16:creationId xmlns:a16="http://schemas.microsoft.com/office/drawing/2014/main" id="{2D153692-FC0A-42F4-B5BB-DC798CA7AC90}"/>
                </a:ext>
              </a:extLst>
            </p:cNvPr>
            <p:cNvPicPr>
              <a:picLocks noChangeAspect="1"/>
            </p:cNvPicPr>
            <p:nvPr/>
          </p:nvPicPr>
          <p:blipFill rotWithShape="1">
            <a:blip r:embed="rId3"/>
            <a:srcRect r="79091" b="80551"/>
            <a:stretch/>
          </p:blipFill>
          <p:spPr>
            <a:xfrm>
              <a:off x="152400" y="2175712"/>
              <a:ext cx="2476141" cy="567488"/>
            </a:xfrm>
            <a:prstGeom prst="rect">
              <a:avLst/>
            </a:prstGeom>
          </p:spPr>
        </p:pic>
      </p:grpSp>
      <p:pic>
        <p:nvPicPr>
          <p:cNvPr id="7" name="Picture 6">
            <a:extLst>
              <a:ext uri="{FF2B5EF4-FFF2-40B4-BE49-F238E27FC236}">
                <a16:creationId xmlns:a16="http://schemas.microsoft.com/office/drawing/2014/main" id="{C30F0C08-4032-1C4C-AD18-8F1EA139FD64}"/>
              </a:ext>
            </a:extLst>
          </p:cNvPr>
          <p:cNvPicPr>
            <a:picLocks noChangeAspect="1"/>
          </p:cNvPicPr>
          <p:nvPr/>
        </p:nvPicPr>
        <p:blipFill rotWithShape="1">
          <a:blip r:embed="rId4"/>
          <a:srcRect l="18707" t="30116" r="20244" b="34798"/>
          <a:stretch/>
        </p:blipFill>
        <p:spPr>
          <a:xfrm>
            <a:off x="224290" y="602514"/>
            <a:ext cx="4079354" cy="1726366"/>
          </a:xfrm>
          <a:prstGeom prst="rect">
            <a:avLst/>
          </a:prstGeom>
        </p:spPr>
      </p:pic>
      <p:sp>
        <p:nvSpPr>
          <p:cNvPr id="8" name="Round Diagonal Corner of Rectangle 7">
            <a:extLst>
              <a:ext uri="{FF2B5EF4-FFF2-40B4-BE49-F238E27FC236}">
                <a16:creationId xmlns:a16="http://schemas.microsoft.com/office/drawing/2014/main" id="{7DE23A13-2A73-48B5-91CC-7A592DEB93A3}"/>
              </a:ext>
            </a:extLst>
          </p:cNvPr>
          <p:cNvSpPr/>
          <p:nvPr/>
        </p:nvSpPr>
        <p:spPr bwMode="auto">
          <a:xfrm>
            <a:off x="5444036" y="2813564"/>
            <a:ext cx="2301911" cy="198240"/>
          </a:xfrm>
          <a:prstGeom prst="round2Diag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GB" sz="1100" b="1" dirty="0">
                <a:solidFill>
                  <a:schemeClr val="bg1"/>
                </a:solidFill>
              </a:rPr>
              <a:t>MONALEESA-7   June 2019</a:t>
            </a:r>
          </a:p>
        </p:txBody>
      </p:sp>
      <p:sp>
        <p:nvSpPr>
          <p:cNvPr id="9" name="Round Diagonal Corner of Rectangle 7">
            <a:extLst>
              <a:ext uri="{FF2B5EF4-FFF2-40B4-BE49-F238E27FC236}">
                <a16:creationId xmlns:a16="http://schemas.microsoft.com/office/drawing/2014/main" id="{7DE23A13-2A73-48B5-91CC-7A592DEB93A3}"/>
              </a:ext>
            </a:extLst>
          </p:cNvPr>
          <p:cNvSpPr/>
          <p:nvPr/>
        </p:nvSpPr>
        <p:spPr bwMode="auto">
          <a:xfrm>
            <a:off x="5605674" y="4306301"/>
            <a:ext cx="1997763" cy="215933"/>
          </a:xfrm>
          <a:prstGeom prst="round2Diag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GB" sz="1100" b="1" dirty="0">
                <a:solidFill>
                  <a:schemeClr val="bg1"/>
                </a:solidFill>
              </a:rPr>
              <a:t>MONALEESA-3  Sept 2019</a:t>
            </a:r>
          </a:p>
        </p:txBody>
      </p:sp>
      <p:sp>
        <p:nvSpPr>
          <p:cNvPr id="10" name="Round Diagonal Corner of Rectangle 7">
            <a:extLst>
              <a:ext uri="{FF2B5EF4-FFF2-40B4-BE49-F238E27FC236}">
                <a16:creationId xmlns:a16="http://schemas.microsoft.com/office/drawing/2014/main" id="{7DE23A13-2A73-48B5-91CC-7A592DEB93A3}"/>
              </a:ext>
            </a:extLst>
          </p:cNvPr>
          <p:cNvSpPr/>
          <p:nvPr/>
        </p:nvSpPr>
        <p:spPr bwMode="auto">
          <a:xfrm>
            <a:off x="5605673" y="3997624"/>
            <a:ext cx="1997764" cy="268933"/>
          </a:xfrm>
          <a:prstGeom prst="round2Diag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GB" sz="1100" b="1" dirty="0">
                <a:solidFill>
                  <a:schemeClr val="bg1"/>
                </a:solidFill>
              </a:rPr>
              <a:t>MONARCH-2  Sept 2019 </a:t>
            </a:r>
          </a:p>
        </p:txBody>
      </p:sp>
      <p:sp>
        <p:nvSpPr>
          <p:cNvPr id="11" name="Round Diagonal Corner of Rectangle 7">
            <a:extLst>
              <a:ext uri="{FF2B5EF4-FFF2-40B4-BE49-F238E27FC236}">
                <a16:creationId xmlns:a16="http://schemas.microsoft.com/office/drawing/2014/main" id="{7DE23A13-2A73-48B5-91CC-7A592DEB93A3}"/>
              </a:ext>
            </a:extLst>
          </p:cNvPr>
          <p:cNvSpPr/>
          <p:nvPr/>
        </p:nvSpPr>
        <p:spPr bwMode="auto">
          <a:xfrm>
            <a:off x="1267432" y="4006893"/>
            <a:ext cx="1731897" cy="215933"/>
          </a:xfrm>
          <a:prstGeom prst="round2Diag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GB" sz="1100" b="1" dirty="0">
                <a:solidFill>
                  <a:schemeClr val="bg1"/>
                </a:solidFill>
              </a:rPr>
              <a:t>SWOG-0226  Mar 2019 </a:t>
            </a:r>
          </a:p>
        </p:txBody>
      </p:sp>
      <p:sp>
        <p:nvSpPr>
          <p:cNvPr id="12" name="Round Diagonal Corner of Rectangle 7">
            <a:extLst>
              <a:ext uri="{FF2B5EF4-FFF2-40B4-BE49-F238E27FC236}">
                <a16:creationId xmlns:a16="http://schemas.microsoft.com/office/drawing/2014/main" id="{7DE23A13-2A73-48B5-91CC-7A592DEB93A3}"/>
              </a:ext>
            </a:extLst>
          </p:cNvPr>
          <p:cNvSpPr/>
          <p:nvPr/>
        </p:nvSpPr>
        <p:spPr bwMode="auto">
          <a:xfrm>
            <a:off x="1292474" y="2290796"/>
            <a:ext cx="1731897" cy="215933"/>
          </a:xfrm>
          <a:prstGeom prst="round2Diag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GB" sz="1100" b="1" dirty="0">
                <a:solidFill>
                  <a:schemeClr val="bg1"/>
                </a:solidFill>
              </a:rPr>
              <a:t>PALOMA-3   Oct 2018 </a:t>
            </a:r>
          </a:p>
        </p:txBody>
      </p:sp>
      <p:pic>
        <p:nvPicPr>
          <p:cNvPr id="13" name="Picture 2" descr="Related image">
            <a:extLst>
              <a:ext uri="{FF2B5EF4-FFF2-40B4-BE49-F238E27FC236}">
                <a16:creationId xmlns:a16="http://schemas.microsoft.com/office/drawing/2014/main" id="{34181ABC-9307-4695-9E80-060B2663217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84401" y="511877"/>
            <a:ext cx="2492490" cy="6666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B63FDB71-CA93-4675-9EC2-3A49227BE0AF}"/>
              </a:ext>
            </a:extLst>
          </p:cNvPr>
          <p:cNvPicPr>
            <a:picLocks noChangeAspect="1"/>
          </p:cNvPicPr>
          <p:nvPr/>
        </p:nvPicPr>
        <p:blipFill>
          <a:blip r:embed="rId6"/>
          <a:stretch>
            <a:fillRect/>
          </a:stretch>
        </p:blipFill>
        <p:spPr>
          <a:xfrm>
            <a:off x="5496341" y="3489746"/>
            <a:ext cx="2189973" cy="426486"/>
          </a:xfrm>
          <a:prstGeom prst="rect">
            <a:avLst/>
          </a:prstGeom>
        </p:spPr>
      </p:pic>
      <p:sp>
        <p:nvSpPr>
          <p:cNvPr id="15" name="Title 4"/>
          <p:cNvSpPr>
            <a:spLocks noGrp="1"/>
          </p:cNvSpPr>
          <p:nvPr>
            <p:ph type="title"/>
          </p:nvPr>
        </p:nvSpPr>
        <p:spPr>
          <a:xfrm>
            <a:off x="251520" y="-39744"/>
            <a:ext cx="8790604" cy="663548"/>
          </a:xfrm>
        </p:spPr>
        <p:txBody>
          <a:bodyPr>
            <a:noAutofit/>
          </a:bodyPr>
          <a:lstStyle/>
          <a:p>
            <a:r>
              <a:rPr lang="en-US" sz="2800" dirty="0">
                <a:solidFill>
                  <a:srgbClr val="800000"/>
                </a:solidFill>
              </a:rPr>
              <a:t>Improving Overall Survival in ER+ Metastatic Breast Cancer</a:t>
            </a:r>
            <a:endParaRPr lang="en-GB" sz="2800" dirty="0">
              <a:solidFill>
                <a:srgbClr val="800000"/>
              </a:solidFill>
            </a:endParaRPr>
          </a:p>
        </p:txBody>
      </p:sp>
      <p:sp>
        <p:nvSpPr>
          <p:cNvPr id="16" name="Footer Placeholder 15">
            <a:extLst>
              <a:ext uri="{FF2B5EF4-FFF2-40B4-BE49-F238E27FC236}">
                <a16:creationId xmlns:a16="http://schemas.microsoft.com/office/drawing/2014/main" id="{1BA3B01B-5752-48B9-8D4F-2A4447CFBB77}"/>
              </a:ext>
            </a:extLst>
          </p:cNvPr>
          <p:cNvSpPr>
            <a:spLocks noGrp="1"/>
          </p:cNvSpPr>
          <p:nvPr>
            <p:ph type="ftr" sz="quarter" idx="10"/>
          </p:nvPr>
        </p:nvSpPr>
        <p:spPr/>
        <p:txBody>
          <a:bodyPr/>
          <a:lstStyle/>
          <a:p>
            <a:r>
              <a:rPr lang="en-GB" dirty="0"/>
              <a:t>Turner N et al. </a:t>
            </a:r>
            <a:r>
              <a:rPr lang="en-GB" i="1" dirty="0"/>
              <a:t>N </a:t>
            </a:r>
            <a:r>
              <a:rPr lang="en-GB" i="1" dirty="0" err="1"/>
              <a:t>Engl</a:t>
            </a:r>
            <a:r>
              <a:rPr lang="en-GB" i="1" dirty="0"/>
              <a:t> J Med </a:t>
            </a:r>
            <a:r>
              <a:rPr lang="en-GB" dirty="0"/>
              <a:t>2015;373:209-19; </a:t>
            </a:r>
            <a:r>
              <a:rPr lang="en-GB" dirty="0" err="1">
                <a:solidFill>
                  <a:srgbClr val="414141"/>
                </a:solidFill>
              </a:rPr>
              <a:t>Im</a:t>
            </a:r>
            <a:r>
              <a:rPr lang="en-GB" dirty="0">
                <a:solidFill>
                  <a:srgbClr val="414141"/>
                </a:solidFill>
              </a:rPr>
              <a:t> SA et al</a:t>
            </a:r>
            <a:r>
              <a:rPr lang="en-GB" i="1" dirty="0">
                <a:solidFill>
                  <a:srgbClr val="414141"/>
                </a:solidFill>
              </a:rPr>
              <a:t>. N </a:t>
            </a:r>
            <a:r>
              <a:rPr lang="en-GB" i="1" dirty="0" err="1">
                <a:solidFill>
                  <a:srgbClr val="414141"/>
                </a:solidFill>
              </a:rPr>
              <a:t>Engl</a:t>
            </a:r>
            <a:r>
              <a:rPr lang="en-GB" i="1" dirty="0">
                <a:solidFill>
                  <a:srgbClr val="414141"/>
                </a:solidFill>
              </a:rPr>
              <a:t> J Med </a:t>
            </a:r>
            <a:r>
              <a:rPr lang="en-GB" dirty="0">
                <a:solidFill>
                  <a:srgbClr val="414141"/>
                </a:solidFill>
              </a:rPr>
              <a:t>2019;381:307-316; Mehta RS et al, </a:t>
            </a:r>
            <a:r>
              <a:rPr lang="pt-BR" i="1" dirty="0"/>
              <a:t>N Engl J Med.</a:t>
            </a:r>
            <a:r>
              <a:rPr lang="pt-BR" dirty="0"/>
              <a:t> 2019 Mar 28;380(13):1226-1234</a:t>
            </a:r>
            <a:r>
              <a:rPr lang="en-GB" dirty="0"/>
              <a:t>. </a:t>
            </a:r>
          </a:p>
        </p:txBody>
      </p:sp>
      <p:pic>
        <p:nvPicPr>
          <p:cNvPr id="17" name="Picture 16"/>
          <p:cNvPicPr>
            <a:picLocks noChangeAspect="1"/>
          </p:cNvPicPr>
          <p:nvPr/>
        </p:nvPicPr>
        <p:blipFill>
          <a:blip r:embed="rId7"/>
          <a:stretch>
            <a:fillRect/>
          </a:stretch>
        </p:blipFill>
        <p:spPr>
          <a:xfrm>
            <a:off x="4860032" y="3057804"/>
            <a:ext cx="3960440" cy="918102"/>
          </a:xfrm>
          <a:prstGeom prst="rect">
            <a:avLst/>
          </a:prstGeom>
        </p:spPr>
      </p:pic>
      <p:pic>
        <p:nvPicPr>
          <p:cNvPr id="18" name="Picture 17">
            <a:extLst>
              <a:ext uri="{FF2B5EF4-FFF2-40B4-BE49-F238E27FC236}">
                <a16:creationId xmlns:a16="http://schemas.microsoft.com/office/drawing/2014/main" id="{B63FDB71-CA93-4675-9EC2-3A49227BE0AF}"/>
              </a:ext>
            </a:extLst>
          </p:cNvPr>
          <p:cNvPicPr>
            <a:picLocks noChangeAspect="1"/>
          </p:cNvPicPr>
          <p:nvPr/>
        </p:nvPicPr>
        <p:blipFill>
          <a:blip r:embed="rId6"/>
          <a:stretch>
            <a:fillRect/>
          </a:stretch>
        </p:blipFill>
        <p:spPr>
          <a:xfrm>
            <a:off x="7734266" y="4245936"/>
            <a:ext cx="1409734" cy="270030"/>
          </a:xfrm>
          <a:prstGeom prst="rect">
            <a:avLst/>
          </a:prstGeom>
        </p:spPr>
      </p:pic>
    </p:spTree>
    <p:extLst>
      <p:ext uri="{BB962C8B-B14F-4D97-AF65-F5344CB8AC3E}">
        <p14:creationId xmlns:p14="http://schemas.microsoft.com/office/powerpoint/2010/main" val="231645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51422" y="126546"/>
            <a:ext cx="7541727" cy="744777"/>
          </a:xfrm>
        </p:spPr>
        <p:txBody>
          <a:bodyPr>
            <a:noAutofit/>
          </a:bodyPr>
          <a:lstStyle/>
          <a:p>
            <a:r>
              <a:rPr lang="en-CA" altLang="en-US" sz="1800" dirty="0">
                <a:solidFill>
                  <a:srgbClr val="7030A0"/>
                </a:solidFill>
                <a:latin typeface="Arial" panose="020B0604020202020204" pitchFamily="34" charset="0"/>
                <a:cs typeface="Arial" panose="020B0604020202020204" pitchFamily="34" charset="0"/>
              </a:rPr>
              <a:t>Four Dedicated 1st-Line Studies CDK 4/6i in ER+, HER2– </a:t>
            </a:r>
            <a:r>
              <a:rPr lang="en-CA" altLang="en-US" sz="1800" dirty="0" err="1">
                <a:solidFill>
                  <a:srgbClr val="7030A0"/>
                </a:solidFill>
                <a:latin typeface="Arial" panose="020B0604020202020204" pitchFamily="34" charset="0"/>
                <a:cs typeface="Arial" panose="020B0604020202020204" pitchFamily="34" charset="0"/>
              </a:rPr>
              <a:t>MBC,consistency</a:t>
            </a:r>
            <a:r>
              <a:rPr lang="en-CA" altLang="en-US" sz="1800" dirty="0">
                <a:solidFill>
                  <a:srgbClr val="7030A0"/>
                </a:solidFill>
                <a:latin typeface="Arial" panose="020B0604020202020204" pitchFamily="34" charset="0"/>
                <a:cs typeface="Arial" panose="020B0604020202020204" pitchFamily="34" charset="0"/>
              </a:rPr>
              <a:t> of Results – Median </a:t>
            </a:r>
            <a:r>
              <a:rPr lang="en-CA" altLang="en-US" sz="2100" dirty="0">
                <a:solidFill>
                  <a:srgbClr val="7030A0"/>
                </a:solidFill>
                <a:latin typeface="Arial" panose="020B0604020202020204" pitchFamily="34" charset="0"/>
                <a:cs typeface="Arial" panose="020B0604020202020204" pitchFamily="34" charset="0"/>
              </a:rPr>
              <a:t>PFS 24-25 months</a:t>
            </a:r>
            <a:endParaRPr lang="en-US" sz="1800" dirty="0">
              <a:solidFill>
                <a:srgbClr val="7030A0"/>
              </a:solidFill>
              <a:latin typeface="Arial" panose="020B0604020202020204" pitchFamily="34" charset="0"/>
              <a:cs typeface="Arial" panose="020B0604020202020204" pitchFamily="34" charset="0"/>
            </a:endParaRPr>
          </a:p>
        </p:txBody>
      </p:sp>
      <p:sp>
        <p:nvSpPr>
          <p:cNvPr id="2" name="Marcador de texto 1">
            <a:extLst>
              <a:ext uri="{FF2B5EF4-FFF2-40B4-BE49-F238E27FC236}">
                <a16:creationId xmlns:a16="http://schemas.microsoft.com/office/drawing/2014/main" id="{F9CB6484-28D2-C033-968F-590C824758AF}"/>
              </a:ext>
            </a:extLst>
          </p:cNvPr>
          <p:cNvSpPr>
            <a:spLocks noGrp="1"/>
          </p:cNvSpPr>
          <p:nvPr>
            <p:ph type="body" idx="1"/>
          </p:nvPr>
        </p:nvSpPr>
        <p:spPr>
          <a:xfrm>
            <a:off x="369870" y="1284685"/>
            <a:ext cx="8048496" cy="3713437"/>
          </a:xfrm>
        </p:spPr>
        <p:txBody>
          <a:bodyPr/>
          <a:lstStyle/>
          <a:p>
            <a:endParaRPr lang="es-CO" dirty="0"/>
          </a:p>
        </p:txBody>
      </p:sp>
      <p:sp>
        <p:nvSpPr>
          <p:cNvPr id="3" name="AutoShape 3">
            <a:extLst>
              <a:ext uri="{FF2B5EF4-FFF2-40B4-BE49-F238E27FC236}">
                <a16:creationId xmlns:a16="http://schemas.microsoft.com/office/drawing/2014/main" id="{023CC65B-AA91-4305-8B65-A8EDB547DBD3}"/>
              </a:ext>
            </a:extLst>
          </p:cNvPr>
          <p:cNvSpPr>
            <a:spLocks noChangeAspect="1" noChangeArrowheads="1" noTextEdit="1"/>
          </p:cNvSpPr>
          <p:nvPr/>
        </p:nvSpPr>
        <p:spPr bwMode="auto">
          <a:xfrm>
            <a:off x="971550" y="1329928"/>
            <a:ext cx="2958704" cy="166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7" name="AutoShape 7">
            <a:extLst>
              <a:ext uri="{FF2B5EF4-FFF2-40B4-BE49-F238E27FC236}">
                <a16:creationId xmlns:a16="http://schemas.microsoft.com/office/drawing/2014/main" id="{0E44E2FB-76F1-4FAD-A7A8-CC69B3EDDFCE}"/>
              </a:ext>
            </a:extLst>
          </p:cNvPr>
          <p:cNvSpPr>
            <a:spLocks noChangeAspect="1" noChangeArrowheads="1" noTextEdit="1"/>
          </p:cNvSpPr>
          <p:nvPr/>
        </p:nvSpPr>
        <p:spPr bwMode="auto">
          <a:xfrm>
            <a:off x="4389835" y="1284685"/>
            <a:ext cx="2745581"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7" name="AutoShape 11">
            <a:extLst>
              <a:ext uri="{FF2B5EF4-FFF2-40B4-BE49-F238E27FC236}">
                <a16:creationId xmlns:a16="http://schemas.microsoft.com/office/drawing/2014/main" id="{1B837E4C-7000-4EF1-B719-80D9BC4F9EC0}"/>
              </a:ext>
            </a:extLst>
          </p:cNvPr>
          <p:cNvSpPr>
            <a:spLocks noChangeAspect="1" noChangeArrowheads="1" noTextEdit="1"/>
          </p:cNvSpPr>
          <p:nvPr/>
        </p:nvSpPr>
        <p:spPr bwMode="auto">
          <a:xfrm>
            <a:off x="4217194" y="3390900"/>
            <a:ext cx="3155156"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9" name="AutoShape 15">
            <a:extLst>
              <a:ext uri="{FF2B5EF4-FFF2-40B4-BE49-F238E27FC236}">
                <a16:creationId xmlns:a16="http://schemas.microsoft.com/office/drawing/2014/main" id="{DCCC85AF-28B8-4849-B627-5EBA6C9BF70A}"/>
              </a:ext>
            </a:extLst>
          </p:cNvPr>
          <p:cNvSpPr>
            <a:spLocks noChangeAspect="1" noChangeArrowheads="1" noTextEdit="1"/>
          </p:cNvSpPr>
          <p:nvPr/>
        </p:nvSpPr>
        <p:spPr bwMode="auto">
          <a:xfrm>
            <a:off x="812007" y="3359944"/>
            <a:ext cx="3150394" cy="1768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grpSp>
        <p:nvGrpSpPr>
          <p:cNvPr id="22" name="Group 21">
            <a:extLst>
              <a:ext uri="{FF2B5EF4-FFF2-40B4-BE49-F238E27FC236}">
                <a16:creationId xmlns:a16="http://schemas.microsoft.com/office/drawing/2014/main" id="{221E617D-3665-4A22-BC1E-F05164D4F095}"/>
              </a:ext>
            </a:extLst>
          </p:cNvPr>
          <p:cNvGrpSpPr/>
          <p:nvPr/>
        </p:nvGrpSpPr>
        <p:grpSpPr>
          <a:xfrm>
            <a:off x="952437" y="985931"/>
            <a:ext cx="7030171" cy="3555489"/>
            <a:chOff x="990600" y="1656300"/>
            <a:chExt cx="8915400" cy="5005318"/>
          </a:xfrm>
        </p:grpSpPr>
        <p:pic>
          <p:nvPicPr>
            <p:cNvPr id="2053" name="Picture 5">
              <a:extLst>
                <a:ext uri="{FF2B5EF4-FFF2-40B4-BE49-F238E27FC236}">
                  <a16:creationId xmlns:a16="http://schemas.microsoft.com/office/drawing/2014/main" id="{2FFAC207-7AF0-40AD-8138-30A1F0C1768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p:blipFill>
          <p:spPr bwMode="auto">
            <a:xfrm>
              <a:off x="1143000" y="1719468"/>
              <a:ext cx="4353560" cy="244910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57" name="Picture 9">
              <a:extLst>
                <a:ext uri="{FF2B5EF4-FFF2-40B4-BE49-F238E27FC236}">
                  <a16:creationId xmlns:a16="http://schemas.microsoft.com/office/drawing/2014/main" id="{07D62DBD-1DFC-4AD3-ADE7-77A5B1EA266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68976" y="1656300"/>
              <a:ext cx="3832224" cy="257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a:extLst>
                <a:ext uri="{FF2B5EF4-FFF2-40B4-BE49-F238E27FC236}">
                  <a16:creationId xmlns:a16="http://schemas.microsoft.com/office/drawing/2014/main" id="{2EC2C413-4FE2-46C1-8F25-D3016EB742C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49900" y="4240468"/>
              <a:ext cx="4356100" cy="24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a:extLst>
                <a:ext uri="{FF2B5EF4-FFF2-40B4-BE49-F238E27FC236}">
                  <a16:creationId xmlns:a16="http://schemas.microsoft.com/office/drawing/2014/main" id="{36A5F185-646D-4527-BC97-56FDEA59F9BC}"/>
                </a:ext>
              </a:extLst>
            </p:cNvPr>
            <p:cNvGrpSpPr/>
            <p:nvPr/>
          </p:nvGrpSpPr>
          <p:grpSpPr>
            <a:xfrm>
              <a:off x="990600" y="4179455"/>
              <a:ext cx="4368690" cy="2461884"/>
              <a:chOff x="990600" y="4419600"/>
              <a:chExt cx="4368690" cy="2461884"/>
            </a:xfrm>
          </p:grpSpPr>
          <p:pic>
            <p:nvPicPr>
              <p:cNvPr id="2065" name="Picture 17">
                <a:extLst>
                  <a:ext uri="{FF2B5EF4-FFF2-40B4-BE49-F238E27FC236}">
                    <a16:creationId xmlns:a16="http://schemas.microsoft.com/office/drawing/2014/main" id="{94944865-BAB3-48AB-BC40-32D4E0C5A53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9760" y="4438980"/>
                <a:ext cx="4349530" cy="2442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7FB566AF-68E1-4DEB-A888-C4ECAD494559}"/>
                  </a:ext>
                </a:extLst>
              </p:cNvPr>
              <p:cNvSpPr/>
              <p:nvPr/>
            </p:nvSpPr>
            <p:spPr>
              <a:xfrm>
                <a:off x="990600" y="4419600"/>
                <a:ext cx="990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sp>
        <p:nvSpPr>
          <p:cNvPr id="12" name="TextBox 2">
            <a:extLst>
              <a:ext uri="{FF2B5EF4-FFF2-40B4-BE49-F238E27FC236}">
                <a16:creationId xmlns:a16="http://schemas.microsoft.com/office/drawing/2014/main" id="{796B1446-0DB0-4515-A7E1-DE43D551776D}"/>
              </a:ext>
            </a:extLst>
          </p:cNvPr>
          <p:cNvSpPr txBox="1">
            <a:spLocks noChangeArrowheads="1"/>
          </p:cNvSpPr>
          <p:nvPr/>
        </p:nvSpPr>
        <p:spPr bwMode="auto">
          <a:xfrm>
            <a:off x="143508" y="1762991"/>
            <a:ext cx="9058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rbel" pitchFamily="34" charset="0"/>
                <a:ea typeface="ＭＳ Ｐゴシック" pitchFamily="34" charset="-128"/>
              </a:defRPr>
            </a:lvl1pPr>
            <a:lvl2pPr marL="742950" indent="-285750">
              <a:defRPr>
                <a:solidFill>
                  <a:schemeClr val="tx1"/>
                </a:solidFill>
                <a:latin typeface="Corbel" pitchFamily="34" charset="0"/>
                <a:ea typeface="ＭＳ Ｐゴシック" pitchFamily="34" charset="-128"/>
              </a:defRPr>
            </a:lvl2pPr>
            <a:lvl3pPr marL="1143000" indent="-228600">
              <a:defRPr>
                <a:solidFill>
                  <a:schemeClr val="tx1"/>
                </a:solidFill>
                <a:latin typeface="Corbel" pitchFamily="34" charset="0"/>
                <a:ea typeface="ＭＳ Ｐゴシック" pitchFamily="34" charset="-128"/>
              </a:defRPr>
            </a:lvl3pPr>
            <a:lvl4pPr marL="1600200" indent="-228600">
              <a:defRPr>
                <a:solidFill>
                  <a:schemeClr val="tx1"/>
                </a:solidFill>
                <a:latin typeface="Corbel" pitchFamily="34" charset="0"/>
                <a:ea typeface="ＭＳ Ｐゴシック" pitchFamily="34" charset="-128"/>
              </a:defRPr>
            </a:lvl4pPr>
            <a:lvl5pPr marL="2057400" indent="-228600">
              <a:defRPr>
                <a:solidFill>
                  <a:schemeClr val="tx1"/>
                </a:solidFill>
                <a:latin typeface="Corbe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orbe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orbe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orbe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orbel" pitchFamily="34" charset="0"/>
                <a:ea typeface="ＭＳ Ｐゴシック" pitchFamily="34" charset="-128"/>
              </a:defRPr>
            </a:lvl9pPr>
          </a:lstStyle>
          <a:p>
            <a:pPr defTabSz="685800" eaLnBrk="0" fontAlgn="base" hangingPunct="0">
              <a:spcBef>
                <a:spcPct val="0"/>
              </a:spcBef>
              <a:spcAft>
                <a:spcPct val="0"/>
              </a:spcAft>
              <a:defRPr/>
            </a:pPr>
            <a:r>
              <a:rPr lang="en-CA" altLang="en-US" sz="1200" b="1" dirty="0">
                <a:solidFill>
                  <a:srgbClr val="C00000"/>
                </a:solidFill>
                <a:latin typeface="Calibri" pitchFamily="34" charset="0"/>
              </a:rPr>
              <a:t>PALOMA 2</a:t>
            </a:r>
            <a:endParaRPr lang="en-US" altLang="en-US" sz="1200" b="1" dirty="0">
              <a:solidFill>
                <a:srgbClr val="C00000"/>
              </a:solidFill>
              <a:latin typeface="Calibri" pitchFamily="34" charset="0"/>
            </a:endParaRPr>
          </a:p>
        </p:txBody>
      </p:sp>
      <p:sp>
        <p:nvSpPr>
          <p:cNvPr id="13" name="TextBox 3">
            <a:extLst>
              <a:ext uri="{FF2B5EF4-FFF2-40B4-BE49-F238E27FC236}">
                <a16:creationId xmlns:a16="http://schemas.microsoft.com/office/drawing/2014/main" id="{C346936D-F1B0-48AC-9F4D-A52869432F0E}"/>
              </a:ext>
            </a:extLst>
          </p:cNvPr>
          <p:cNvSpPr txBox="1">
            <a:spLocks noChangeArrowheads="1"/>
          </p:cNvSpPr>
          <p:nvPr/>
        </p:nvSpPr>
        <p:spPr bwMode="auto">
          <a:xfrm>
            <a:off x="7499957" y="1443727"/>
            <a:ext cx="110947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itchFamily="34" charset="0"/>
                <a:ea typeface="ＭＳ Ｐゴシック" pitchFamily="34" charset="-128"/>
              </a:defRPr>
            </a:lvl1pPr>
            <a:lvl2pPr marL="742950" indent="-285750">
              <a:defRPr>
                <a:solidFill>
                  <a:schemeClr val="tx1"/>
                </a:solidFill>
                <a:latin typeface="Corbel" pitchFamily="34" charset="0"/>
                <a:ea typeface="ＭＳ Ｐゴシック" pitchFamily="34" charset="-128"/>
              </a:defRPr>
            </a:lvl2pPr>
            <a:lvl3pPr marL="1143000" indent="-228600">
              <a:defRPr>
                <a:solidFill>
                  <a:schemeClr val="tx1"/>
                </a:solidFill>
                <a:latin typeface="Corbel" pitchFamily="34" charset="0"/>
                <a:ea typeface="ＭＳ Ｐゴシック" pitchFamily="34" charset="-128"/>
              </a:defRPr>
            </a:lvl3pPr>
            <a:lvl4pPr marL="1600200" indent="-228600">
              <a:defRPr>
                <a:solidFill>
                  <a:schemeClr val="tx1"/>
                </a:solidFill>
                <a:latin typeface="Corbel" pitchFamily="34" charset="0"/>
                <a:ea typeface="ＭＳ Ｐゴシック" pitchFamily="34" charset="-128"/>
              </a:defRPr>
            </a:lvl4pPr>
            <a:lvl5pPr marL="2057400" indent="-228600">
              <a:defRPr>
                <a:solidFill>
                  <a:schemeClr val="tx1"/>
                </a:solidFill>
                <a:latin typeface="Corbe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orbe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orbe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orbe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orbel" pitchFamily="34" charset="0"/>
                <a:ea typeface="ＭＳ Ｐゴシック" pitchFamily="34" charset="-128"/>
              </a:defRPr>
            </a:lvl9pPr>
          </a:lstStyle>
          <a:p>
            <a:pPr defTabSz="685800" eaLnBrk="0" fontAlgn="base" hangingPunct="0">
              <a:spcBef>
                <a:spcPct val="0"/>
              </a:spcBef>
              <a:spcAft>
                <a:spcPct val="0"/>
              </a:spcAft>
              <a:defRPr/>
            </a:pPr>
            <a:r>
              <a:rPr lang="en-CA" altLang="en-US" sz="1200" b="1" dirty="0">
                <a:solidFill>
                  <a:srgbClr val="C00000"/>
                </a:solidFill>
                <a:latin typeface="Calibri" pitchFamily="34" charset="0"/>
              </a:rPr>
              <a:t>MONALEESA 2</a:t>
            </a:r>
            <a:endParaRPr lang="en-US" altLang="en-US" sz="1200" b="1" dirty="0">
              <a:solidFill>
                <a:srgbClr val="C00000"/>
              </a:solidFill>
              <a:latin typeface="Calibri" pitchFamily="34" charset="0"/>
            </a:endParaRPr>
          </a:p>
        </p:txBody>
      </p:sp>
      <p:sp>
        <p:nvSpPr>
          <p:cNvPr id="14" name="TextBox 4">
            <a:extLst>
              <a:ext uri="{FF2B5EF4-FFF2-40B4-BE49-F238E27FC236}">
                <a16:creationId xmlns:a16="http://schemas.microsoft.com/office/drawing/2014/main" id="{BAD4CE54-1092-4CA9-A3AA-A0F0652C1245}"/>
              </a:ext>
            </a:extLst>
          </p:cNvPr>
          <p:cNvSpPr txBox="1">
            <a:spLocks noChangeArrowheads="1"/>
          </p:cNvSpPr>
          <p:nvPr/>
        </p:nvSpPr>
        <p:spPr bwMode="auto">
          <a:xfrm>
            <a:off x="226899" y="3882008"/>
            <a:ext cx="9606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rbel" pitchFamily="34" charset="0"/>
                <a:ea typeface="ＭＳ Ｐゴシック" pitchFamily="34" charset="-128"/>
              </a:defRPr>
            </a:lvl1pPr>
            <a:lvl2pPr marL="742950" indent="-285750">
              <a:defRPr>
                <a:solidFill>
                  <a:schemeClr val="tx1"/>
                </a:solidFill>
                <a:latin typeface="Corbel" pitchFamily="34" charset="0"/>
                <a:ea typeface="ＭＳ Ｐゴシック" pitchFamily="34" charset="-128"/>
              </a:defRPr>
            </a:lvl2pPr>
            <a:lvl3pPr marL="1143000" indent="-228600">
              <a:defRPr>
                <a:solidFill>
                  <a:schemeClr val="tx1"/>
                </a:solidFill>
                <a:latin typeface="Corbel" pitchFamily="34" charset="0"/>
                <a:ea typeface="ＭＳ Ｐゴシック" pitchFamily="34" charset="-128"/>
              </a:defRPr>
            </a:lvl3pPr>
            <a:lvl4pPr marL="1600200" indent="-228600">
              <a:defRPr>
                <a:solidFill>
                  <a:schemeClr val="tx1"/>
                </a:solidFill>
                <a:latin typeface="Corbel" pitchFamily="34" charset="0"/>
                <a:ea typeface="ＭＳ Ｐゴシック" pitchFamily="34" charset="-128"/>
              </a:defRPr>
            </a:lvl4pPr>
            <a:lvl5pPr marL="2057400" indent="-228600">
              <a:defRPr>
                <a:solidFill>
                  <a:schemeClr val="tx1"/>
                </a:solidFill>
                <a:latin typeface="Corbe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orbe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orbe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orbe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orbel" pitchFamily="34" charset="0"/>
                <a:ea typeface="ＭＳ Ｐゴシック" pitchFamily="34" charset="-128"/>
              </a:defRPr>
            </a:lvl9pPr>
          </a:lstStyle>
          <a:p>
            <a:pPr defTabSz="685800" eaLnBrk="0" fontAlgn="base" hangingPunct="0">
              <a:spcBef>
                <a:spcPct val="0"/>
              </a:spcBef>
              <a:spcAft>
                <a:spcPct val="0"/>
              </a:spcAft>
              <a:defRPr/>
            </a:pPr>
            <a:r>
              <a:rPr lang="en-CA" altLang="en-US" sz="1200" b="1" dirty="0">
                <a:solidFill>
                  <a:srgbClr val="C00000"/>
                </a:solidFill>
                <a:latin typeface="Calibri" pitchFamily="34" charset="0"/>
              </a:rPr>
              <a:t>MONARCH 3</a:t>
            </a:r>
            <a:endParaRPr lang="en-US" altLang="en-US" sz="1200" b="1" dirty="0">
              <a:solidFill>
                <a:srgbClr val="C00000"/>
              </a:solidFill>
              <a:latin typeface="Calibri" pitchFamily="34" charset="0"/>
            </a:endParaRPr>
          </a:p>
        </p:txBody>
      </p:sp>
      <p:sp>
        <p:nvSpPr>
          <p:cNvPr id="15" name="TextBox 5">
            <a:extLst>
              <a:ext uri="{FF2B5EF4-FFF2-40B4-BE49-F238E27FC236}">
                <a16:creationId xmlns:a16="http://schemas.microsoft.com/office/drawing/2014/main" id="{9345BC3E-1F28-4DEF-808B-6C77B5485E87}"/>
              </a:ext>
            </a:extLst>
          </p:cNvPr>
          <p:cNvSpPr txBox="1">
            <a:spLocks noChangeArrowheads="1"/>
          </p:cNvSpPr>
          <p:nvPr/>
        </p:nvSpPr>
        <p:spPr bwMode="auto">
          <a:xfrm>
            <a:off x="7644820" y="3532551"/>
            <a:ext cx="110947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itchFamily="34" charset="0"/>
                <a:ea typeface="ＭＳ Ｐゴシック" pitchFamily="34" charset="-128"/>
              </a:defRPr>
            </a:lvl1pPr>
            <a:lvl2pPr marL="742950" indent="-285750">
              <a:defRPr>
                <a:solidFill>
                  <a:schemeClr val="tx1"/>
                </a:solidFill>
                <a:latin typeface="Corbel" pitchFamily="34" charset="0"/>
                <a:ea typeface="ＭＳ Ｐゴシック" pitchFamily="34" charset="-128"/>
              </a:defRPr>
            </a:lvl2pPr>
            <a:lvl3pPr marL="1143000" indent="-228600">
              <a:defRPr>
                <a:solidFill>
                  <a:schemeClr val="tx1"/>
                </a:solidFill>
                <a:latin typeface="Corbel" pitchFamily="34" charset="0"/>
                <a:ea typeface="ＭＳ Ｐゴシック" pitchFamily="34" charset="-128"/>
              </a:defRPr>
            </a:lvl3pPr>
            <a:lvl4pPr marL="1600200" indent="-228600">
              <a:defRPr>
                <a:solidFill>
                  <a:schemeClr val="tx1"/>
                </a:solidFill>
                <a:latin typeface="Corbel" pitchFamily="34" charset="0"/>
                <a:ea typeface="ＭＳ Ｐゴシック" pitchFamily="34" charset="-128"/>
              </a:defRPr>
            </a:lvl4pPr>
            <a:lvl5pPr marL="2057400" indent="-228600">
              <a:defRPr>
                <a:solidFill>
                  <a:schemeClr val="tx1"/>
                </a:solidFill>
                <a:latin typeface="Corbe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orbe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orbe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orbe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orbel" pitchFamily="34" charset="0"/>
                <a:ea typeface="ＭＳ Ｐゴシック" pitchFamily="34" charset="-128"/>
              </a:defRPr>
            </a:lvl9pPr>
          </a:lstStyle>
          <a:p>
            <a:pPr defTabSz="685800" eaLnBrk="0" fontAlgn="base" hangingPunct="0">
              <a:spcBef>
                <a:spcPct val="0"/>
              </a:spcBef>
              <a:spcAft>
                <a:spcPct val="0"/>
              </a:spcAft>
              <a:defRPr/>
            </a:pPr>
            <a:r>
              <a:rPr lang="en-CA" altLang="en-US" sz="1200" b="1" dirty="0">
                <a:solidFill>
                  <a:srgbClr val="C00000"/>
                </a:solidFill>
                <a:latin typeface="Calibri" pitchFamily="34" charset="0"/>
              </a:rPr>
              <a:t>MONALEESA 7</a:t>
            </a:r>
            <a:endParaRPr lang="en-US" altLang="en-US" sz="1200" b="1" dirty="0">
              <a:solidFill>
                <a:srgbClr val="C00000"/>
              </a:solidFill>
              <a:latin typeface="Calibri" pitchFamily="34" charset="0"/>
            </a:endParaRPr>
          </a:p>
        </p:txBody>
      </p:sp>
      <p:sp>
        <p:nvSpPr>
          <p:cNvPr id="23" name="CuadroTexto 22">
            <a:extLst>
              <a:ext uri="{FF2B5EF4-FFF2-40B4-BE49-F238E27FC236}">
                <a16:creationId xmlns:a16="http://schemas.microsoft.com/office/drawing/2014/main" id="{BFE111B4-035A-449F-A74E-5125835AC9B5}"/>
              </a:ext>
            </a:extLst>
          </p:cNvPr>
          <p:cNvSpPr txBox="1"/>
          <p:nvPr/>
        </p:nvSpPr>
        <p:spPr>
          <a:xfrm>
            <a:off x="226899" y="4541421"/>
            <a:ext cx="7534727" cy="594586"/>
          </a:xfrm>
          <a:prstGeom prst="rect">
            <a:avLst/>
          </a:prstGeom>
          <a:noFill/>
        </p:spPr>
        <p:txBody>
          <a:bodyPr wrap="square">
            <a:spAutoFit/>
          </a:bodyPr>
          <a:lstStyle/>
          <a:p>
            <a:pPr marL="171450" indent="-171450">
              <a:buAutoNum type="arabicPeriod"/>
              <a:defRPr/>
            </a:pPr>
            <a:r>
              <a:rPr lang="en-GB" altLang="en-US" sz="788" dirty="0">
                <a:cs typeface="Arial" panose="020B0604020202020204" pitchFamily="34" charset="0"/>
              </a:rPr>
              <a:t>Finn RS et al. </a:t>
            </a:r>
            <a:r>
              <a:rPr lang="en-GB" altLang="en-US" sz="788" i="1" dirty="0">
                <a:cs typeface="Arial" panose="020B0604020202020204" pitchFamily="34" charset="0"/>
              </a:rPr>
              <a:t>N </a:t>
            </a:r>
            <a:r>
              <a:rPr lang="en-GB" altLang="en-US" sz="788" i="1" dirty="0" err="1">
                <a:cs typeface="Arial" panose="020B0604020202020204" pitchFamily="34" charset="0"/>
              </a:rPr>
              <a:t>Engl</a:t>
            </a:r>
            <a:r>
              <a:rPr lang="en-GB" altLang="en-US" sz="788" i="1" dirty="0">
                <a:cs typeface="Arial" panose="020B0604020202020204" pitchFamily="34" charset="0"/>
              </a:rPr>
              <a:t> J Med. </a:t>
            </a:r>
            <a:r>
              <a:rPr lang="en-GB" altLang="en-US" sz="788" dirty="0">
                <a:cs typeface="Arial" panose="020B0604020202020204" pitchFamily="34" charset="0"/>
              </a:rPr>
              <a:t>2016;375:1925-1936.  2. </a:t>
            </a:r>
            <a:r>
              <a:rPr lang="da-DK" altLang="en-US" sz="788" dirty="0">
                <a:cs typeface="Arial" panose="020B0604020202020204" pitchFamily="34" charset="0"/>
              </a:rPr>
              <a:t>Hortobagyi GN et al</a:t>
            </a:r>
            <a:r>
              <a:rPr lang="da-DK" altLang="en-US" sz="788" i="1" dirty="0">
                <a:cs typeface="Arial" panose="020B0604020202020204" pitchFamily="34" charset="0"/>
              </a:rPr>
              <a:t>. N Engl J Med</a:t>
            </a:r>
            <a:r>
              <a:rPr lang="da-DK" altLang="en-US" sz="788" dirty="0">
                <a:cs typeface="Arial" panose="020B0604020202020204" pitchFamily="34" charset="0"/>
              </a:rPr>
              <a:t>. 2016;375:1738-1748.  3. </a:t>
            </a:r>
            <a:r>
              <a:rPr lang="en-US" sz="788" dirty="0">
                <a:cs typeface="Arial" panose="020B0604020202020204" pitchFamily="34" charset="0"/>
              </a:rPr>
              <a:t>O’Shaughnessy J et al. </a:t>
            </a:r>
            <a:r>
              <a:rPr lang="en-US" sz="788" i="1" dirty="0">
                <a:cs typeface="Arial" panose="020B0604020202020204" pitchFamily="34" charset="0"/>
              </a:rPr>
              <a:t>Breast Cancer Res Treat. </a:t>
            </a:r>
            <a:r>
              <a:rPr lang="en-US" sz="788" dirty="0">
                <a:cs typeface="Arial" panose="020B0604020202020204" pitchFamily="34" charset="0"/>
              </a:rPr>
              <a:t>2017;Nov 21: </a:t>
            </a:r>
            <a:r>
              <a:rPr lang="en-US" sz="788" dirty="0" err="1">
                <a:cs typeface="Arial" panose="020B0604020202020204" pitchFamily="34" charset="0"/>
              </a:rPr>
              <a:t>Epub</a:t>
            </a:r>
            <a:r>
              <a:rPr lang="en-US" sz="788" dirty="0">
                <a:cs typeface="Arial" panose="020B0604020202020204" pitchFamily="34" charset="0"/>
              </a:rPr>
              <a:t> ahead of print. 4. </a:t>
            </a:r>
            <a:r>
              <a:rPr lang="en-GB" altLang="en-US" sz="788" dirty="0">
                <a:cs typeface="Arial" panose="020B0604020202020204" pitchFamily="34" charset="0"/>
              </a:rPr>
              <a:t>Di Leo A et al. ESMO 2017: abstract 236O_PR. ,5.</a:t>
            </a:r>
            <a:r>
              <a:rPr lang="en-US" altLang="en-US" sz="788" spc="-5" dirty="0">
                <a:latin typeface="Calibri" panose="020F0502020204030204" pitchFamily="34" charset="0"/>
              </a:rPr>
              <a:t>Finn. Lancet Oncol. 2015;16:25-35. , 6.Goetz. J Clin Oncol. 2017;35:3638.7. Tripathy. Lancet Oncol. 2018;19:904-915,8.Slamon. J Clin Oncol. 2018;36:2465-472. </a:t>
            </a:r>
          </a:p>
          <a:p>
            <a:pPr defTabSz="674100" fontAlgn="base">
              <a:spcBef>
                <a:spcPct val="0"/>
              </a:spcBef>
              <a:spcAft>
                <a:spcPct val="0"/>
              </a:spcAft>
              <a:defRPr/>
            </a:pPr>
            <a:endParaRPr lang="en-GB" altLang="en-US" sz="900" dirty="0">
              <a:solidFill>
                <a:srgbClr val="000000"/>
              </a:solidFill>
              <a:cs typeface="Arial" panose="020B0604020202020204" pitchFamily="34" charset="0"/>
            </a:endParaRPr>
          </a:p>
        </p:txBody>
      </p:sp>
    </p:spTree>
    <p:extLst>
      <p:ext uri="{BB962C8B-B14F-4D97-AF65-F5344CB8AC3E}">
        <p14:creationId xmlns:p14="http://schemas.microsoft.com/office/powerpoint/2010/main" val="381759474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F4E5D4-AE5D-A14B-A8BC-D1125339A099}"/>
              </a:ext>
            </a:extLst>
          </p:cNvPr>
          <p:cNvPicPr>
            <a:picLocks noChangeAspect="1"/>
          </p:cNvPicPr>
          <p:nvPr/>
        </p:nvPicPr>
        <p:blipFill>
          <a:blip r:embed="rId2"/>
          <a:stretch>
            <a:fillRect/>
          </a:stretch>
        </p:blipFill>
        <p:spPr>
          <a:xfrm>
            <a:off x="1521138" y="64452"/>
            <a:ext cx="6252092" cy="2507298"/>
          </a:xfrm>
          <a:prstGeom prst="rect">
            <a:avLst/>
          </a:prstGeom>
        </p:spPr>
      </p:pic>
      <p:sp>
        <p:nvSpPr>
          <p:cNvPr id="6" name="TextBox 5">
            <a:extLst>
              <a:ext uri="{FF2B5EF4-FFF2-40B4-BE49-F238E27FC236}">
                <a16:creationId xmlns:a16="http://schemas.microsoft.com/office/drawing/2014/main" id="{D13E454B-2CC9-704A-A3CA-442711191D98}"/>
              </a:ext>
            </a:extLst>
          </p:cNvPr>
          <p:cNvSpPr txBox="1"/>
          <p:nvPr/>
        </p:nvSpPr>
        <p:spPr>
          <a:xfrm>
            <a:off x="6604434" y="4974175"/>
            <a:ext cx="2452255" cy="169277"/>
          </a:xfrm>
          <a:prstGeom prst="rect">
            <a:avLst/>
          </a:prstGeom>
          <a:noFill/>
          <a:ln>
            <a:noFill/>
          </a:ln>
        </p:spPr>
        <p:txBody>
          <a:bodyPr wrap="square" lIns="0" tIns="0" rIns="0" bIns="0" rtlCol="0" anchor="t" anchorCtr="0">
            <a:spAutoFit/>
          </a:bodyPr>
          <a:lstStyle/>
          <a:p>
            <a:pPr algn="r" defTabSz="457189"/>
            <a:r>
              <a:rPr lang="en-US" sz="1100" kern="600" spc="23" dirty="0">
                <a:solidFill>
                  <a:prstClr val="black"/>
                </a:solidFill>
                <a:latin typeface="Calibri"/>
              </a:rPr>
              <a:t>Cortes J et al. The Lancet 2020</a:t>
            </a:r>
          </a:p>
        </p:txBody>
      </p:sp>
      <p:pic>
        <p:nvPicPr>
          <p:cNvPr id="7" name="Picture 6">
            <a:extLst>
              <a:ext uri="{FF2B5EF4-FFF2-40B4-BE49-F238E27FC236}">
                <a16:creationId xmlns:a16="http://schemas.microsoft.com/office/drawing/2014/main" id="{A32DA573-50F3-4649-8302-2CB488193564}"/>
              </a:ext>
            </a:extLst>
          </p:cNvPr>
          <p:cNvPicPr>
            <a:picLocks noChangeAspect="1"/>
          </p:cNvPicPr>
          <p:nvPr/>
        </p:nvPicPr>
        <p:blipFill>
          <a:blip r:embed="rId3"/>
          <a:stretch>
            <a:fillRect/>
          </a:stretch>
        </p:blipFill>
        <p:spPr>
          <a:xfrm>
            <a:off x="458790" y="2766061"/>
            <a:ext cx="3661300" cy="2065199"/>
          </a:xfrm>
          <a:prstGeom prst="rect">
            <a:avLst/>
          </a:prstGeom>
        </p:spPr>
      </p:pic>
      <p:pic>
        <p:nvPicPr>
          <p:cNvPr id="8" name="Picture 7">
            <a:extLst>
              <a:ext uri="{FF2B5EF4-FFF2-40B4-BE49-F238E27FC236}">
                <a16:creationId xmlns:a16="http://schemas.microsoft.com/office/drawing/2014/main" id="{B0EB4B34-0F6A-0948-9C85-AF9270693494}"/>
              </a:ext>
            </a:extLst>
          </p:cNvPr>
          <p:cNvPicPr>
            <a:picLocks noChangeAspect="1"/>
          </p:cNvPicPr>
          <p:nvPr/>
        </p:nvPicPr>
        <p:blipFill>
          <a:blip r:embed="rId4"/>
          <a:stretch>
            <a:fillRect/>
          </a:stretch>
        </p:blipFill>
        <p:spPr>
          <a:xfrm>
            <a:off x="4836816" y="2766060"/>
            <a:ext cx="3661300" cy="2218415"/>
          </a:xfrm>
          <a:prstGeom prst="rect">
            <a:avLst/>
          </a:prstGeom>
        </p:spPr>
      </p:pic>
    </p:spTree>
    <p:extLst>
      <p:ext uri="{BB962C8B-B14F-4D97-AF65-F5344CB8AC3E}">
        <p14:creationId xmlns:p14="http://schemas.microsoft.com/office/powerpoint/2010/main" val="13862172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A4362-16B7-E041-8549-F16662F7EA0C}"/>
              </a:ext>
            </a:extLst>
          </p:cNvPr>
          <p:cNvSpPr>
            <a:spLocks noGrp="1"/>
          </p:cNvSpPr>
          <p:nvPr>
            <p:ph type="title"/>
          </p:nvPr>
        </p:nvSpPr>
        <p:spPr>
          <a:xfrm>
            <a:off x="2862784" y="-30779"/>
            <a:ext cx="5800867" cy="857250"/>
          </a:xfrm>
        </p:spPr>
        <p:txBody>
          <a:bodyPr>
            <a:noAutofit/>
          </a:bodyPr>
          <a:lstStyle/>
          <a:p>
            <a:pPr algn="r"/>
            <a:r>
              <a:rPr lang="en-US" sz="3200" dirty="0">
                <a:solidFill>
                  <a:srgbClr val="C00000"/>
                </a:solidFill>
              </a:rPr>
              <a:t>ADCs: Sacituzumab Govitecan; 3L</a:t>
            </a:r>
          </a:p>
        </p:txBody>
      </p:sp>
      <p:pic>
        <p:nvPicPr>
          <p:cNvPr id="5" name="Picture 4">
            <a:extLst>
              <a:ext uri="{FF2B5EF4-FFF2-40B4-BE49-F238E27FC236}">
                <a16:creationId xmlns:a16="http://schemas.microsoft.com/office/drawing/2014/main" id="{CE282B78-3589-3349-96E9-127EA7C81416}"/>
              </a:ext>
            </a:extLst>
          </p:cNvPr>
          <p:cNvPicPr>
            <a:picLocks noChangeAspect="1"/>
          </p:cNvPicPr>
          <p:nvPr/>
        </p:nvPicPr>
        <p:blipFill>
          <a:blip r:embed="rId3"/>
          <a:stretch>
            <a:fillRect/>
          </a:stretch>
        </p:blipFill>
        <p:spPr>
          <a:xfrm>
            <a:off x="267347" y="157042"/>
            <a:ext cx="2440983" cy="2175765"/>
          </a:xfrm>
          <a:prstGeom prst="rect">
            <a:avLst/>
          </a:prstGeom>
        </p:spPr>
      </p:pic>
      <p:pic>
        <p:nvPicPr>
          <p:cNvPr id="6" name="Picture 5">
            <a:extLst>
              <a:ext uri="{FF2B5EF4-FFF2-40B4-BE49-F238E27FC236}">
                <a16:creationId xmlns:a16="http://schemas.microsoft.com/office/drawing/2014/main" id="{378268F3-4DDF-9043-9678-F73FDFAAC508}"/>
              </a:ext>
            </a:extLst>
          </p:cNvPr>
          <p:cNvPicPr>
            <a:picLocks noChangeAspect="1"/>
          </p:cNvPicPr>
          <p:nvPr/>
        </p:nvPicPr>
        <p:blipFill>
          <a:blip r:embed="rId4"/>
          <a:stretch>
            <a:fillRect/>
          </a:stretch>
        </p:blipFill>
        <p:spPr>
          <a:xfrm>
            <a:off x="42863" y="2100666"/>
            <a:ext cx="9058275" cy="3124200"/>
          </a:xfrm>
          <a:prstGeom prst="rect">
            <a:avLst/>
          </a:prstGeom>
          <a:ln>
            <a:noFill/>
          </a:ln>
        </p:spPr>
      </p:pic>
      <p:sp>
        <p:nvSpPr>
          <p:cNvPr id="7" name="TextBox 6">
            <a:extLst>
              <a:ext uri="{FF2B5EF4-FFF2-40B4-BE49-F238E27FC236}">
                <a16:creationId xmlns:a16="http://schemas.microsoft.com/office/drawing/2014/main" id="{54A6560B-B823-214A-8D44-ABE678B03390}"/>
              </a:ext>
            </a:extLst>
          </p:cNvPr>
          <p:cNvSpPr txBox="1"/>
          <p:nvPr/>
        </p:nvSpPr>
        <p:spPr>
          <a:xfrm>
            <a:off x="1969987" y="3176808"/>
            <a:ext cx="1476686" cy="507831"/>
          </a:xfrm>
          <a:prstGeom prst="rect">
            <a:avLst/>
          </a:prstGeom>
          <a:noFill/>
        </p:spPr>
        <p:txBody>
          <a:bodyPr wrap="none" rtlCol="0">
            <a:spAutoFit/>
          </a:bodyPr>
          <a:lstStyle/>
          <a:p>
            <a:pPr algn="ctr" defTabSz="685783"/>
            <a:r>
              <a:rPr lang="en-US" sz="1350" dirty="0">
                <a:solidFill>
                  <a:prstClr val="black"/>
                </a:solidFill>
                <a:latin typeface="Calibri"/>
                <a:cs typeface="Arial"/>
                <a:sym typeface="Arial"/>
              </a:rPr>
              <a:t>1.7 vs 5.6 mo</a:t>
            </a:r>
          </a:p>
          <a:p>
            <a:pPr algn="ctr" defTabSz="685783"/>
            <a:r>
              <a:rPr lang="en-US" sz="1350" dirty="0">
                <a:solidFill>
                  <a:prstClr val="black"/>
                </a:solidFill>
                <a:latin typeface="Calibri"/>
                <a:cs typeface="Arial"/>
                <a:sym typeface="Arial"/>
              </a:rPr>
              <a:t>HR 0.46, p&lt;0.0001</a:t>
            </a:r>
          </a:p>
        </p:txBody>
      </p:sp>
      <p:sp>
        <p:nvSpPr>
          <p:cNvPr id="8" name="TextBox 7">
            <a:extLst>
              <a:ext uri="{FF2B5EF4-FFF2-40B4-BE49-F238E27FC236}">
                <a16:creationId xmlns:a16="http://schemas.microsoft.com/office/drawing/2014/main" id="{0CE1E131-9A67-7D46-957D-7C1F96F19833}"/>
              </a:ext>
            </a:extLst>
          </p:cNvPr>
          <p:cNvSpPr txBox="1"/>
          <p:nvPr/>
        </p:nvSpPr>
        <p:spPr>
          <a:xfrm>
            <a:off x="7105407" y="3176808"/>
            <a:ext cx="1476686" cy="507831"/>
          </a:xfrm>
          <a:prstGeom prst="rect">
            <a:avLst/>
          </a:prstGeom>
          <a:noFill/>
        </p:spPr>
        <p:txBody>
          <a:bodyPr wrap="none" rtlCol="0">
            <a:spAutoFit/>
          </a:bodyPr>
          <a:lstStyle/>
          <a:p>
            <a:pPr algn="ctr" defTabSz="685783"/>
            <a:r>
              <a:rPr lang="en-US" sz="1350" dirty="0">
                <a:solidFill>
                  <a:prstClr val="black"/>
                </a:solidFill>
                <a:latin typeface="Calibri"/>
                <a:cs typeface="Arial"/>
                <a:sym typeface="Arial"/>
              </a:rPr>
              <a:t>6.7 vs 12.1 mo</a:t>
            </a:r>
          </a:p>
          <a:p>
            <a:pPr algn="ctr" defTabSz="685783"/>
            <a:r>
              <a:rPr lang="en-US" sz="1350" dirty="0">
                <a:solidFill>
                  <a:prstClr val="black"/>
                </a:solidFill>
                <a:latin typeface="Calibri"/>
                <a:cs typeface="Arial"/>
                <a:sym typeface="Arial"/>
              </a:rPr>
              <a:t>HR 0.48, p&lt;0.0001</a:t>
            </a:r>
          </a:p>
        </p:txBody>
      </p:sp>
      <p:sp>
        <p:nvSpPr>
          <p:cNvPr id="9" name="Rectangle 8">
            <a:extLst>
              <a:ext uri="{FF2B5EF4-FFF2-40B4-BE49-F238E27FC236}">
                <a16:creationId xmlns:a16="http://schemas.microsoft.com/office/drawing/2014/main" id="{8D69026D-B594-B249-98A9-939997F6A861}"/>
              </a:ext>
            </a:extLst>
          </p:cNvPr>
          <p:cNvSpPr/>
          <p:nvPr/>
        </p:nvSpPr>
        <p:spPr>
          <a:xfrm>
            <a:off x="3044328" y="712279"/>
            <a:ext cx="5720812" cy="1131079"/>
          </a:xfrm>
          <a:prstGeom prst="rect">
            <a:avLst/>
          </a:prstGeom>
        </p:spPr>
        <p:txBody>
          <a:bodyPr wrap="square">
            <a:spAutoFit/>
          </a:bodyPr>
          <a:lstStyle/>
          <a:p>
            <a:pPr marL="214308" indent="-214308" defTabSz="685783">
              <a:buFont typeface="Arial" panose="020B0604020202020204" pitchFamily="34" charset="0"/>
              <a:buChar char="•"/>
            </a:pPr>
            <a:r>
              <a:rPr lang="en-US" sz="1350" dirty="0">
                <a:solidFill>
                  <a:prstClr val="black"/>
                </a:solidFill>
                <a:latin typeface="Calibri"/>
                <a:cs typeface="Arial"/>
                <a:sym typeface="Arial"/>
              </a:rPr>
              <a:t>Sensitivity TROPII </a:t>
            </a:r>
            <a:r>
              <a:rPr lang="en-US" sz="1350" dirty="0" err="1">
                <a:solidFill>
                  <a:prstClr val="black"/>
                </a:solidFill>
                <a:latin typeface="Calibri"/>
                <a:cs typeface="Arial"/>
                <a:sym typeface="Arial"/>
              </a:rPr>
              <a:t>exp’n</a:t>
            </a:r>
            <a:r>
              <a:rPr lang="en-US" sz="1350" dirty="0">
                <a:solidFill>
                  <a:prstClr val="black"/>
                </a:solidFill>
                <a:latin typeface="Calibri"/>
                <a:cs typeface="Arial"/>
                <a:sym typeface="Arial"/>
              </a:rPr>
              <a:t>; focal </a:t>
            </a:r>
            <a:r>
              <a:rPr lang="en-US" sz="1350" dirty="0" err="1">
                <a:solidFill>
                  <a:prstClr val="black"/>
                </a:solidFill>
                <a:latin typeface="Calibri"/>
                <a:cs typeface="Arial"/>
                <a:sym typeface="Arial"/>
              </a:rPr>
              <a:t>amp’n</a:t>
            </a:r>
            <a:r>
              <a:rPr lang="en-US" sz="1350" dirty="0">
                <a:solidFill>
                  <a:prstClr val="black"/>
                </a:solidFill>
                <a:latin typeface="Calibri"/>
                <a:cs typeface="Arial"/>
                <a:sym typeface="Arial"/>
              </a:rPr>
              <a:t> </a:t>
            </a:r>
            <a:r>
              <a:rPr lang="en-AU" sz="1350" dirty="0"/>
              <a:t>TACSTD2/TROP2</a:t>
            </a:r>
          </a:p>
          <a:p>
            <a:pPr marL="214308" indent="-214308" defTabSz="685783">
              <a:buFont typeface="Arial" panose="020B0604020202020204" pitchFamily="34" charset="0"/>
              <a:buChar char="•"/>
            </a:pPr>
            <a:r>
              <a:rPr lang="en-AU" sz="1350" dirty="0">
                <a:solidFill>
                  <a:srgbClr val="FF0000"/>
                </a:solidFill>
                <a:latin typeface="Calibri"/>
                <a:cs typeface="Arial"/>
                <a:sym typeface="Arial"/>
              </a:rPr>
              <a:t>Resistance absence TROPII; </a:t>
            </a:r>
            <a:r>
              <a:rPr lang="en-AU" sz="1350" dirty="0">
                <a:solidFill>
                  <a:srgbClr val="FF0000"/>
                </a:solidFill>
              </a:rPr>
              <a:t>TROP2T256R, TOP1E418K &amp; fs* mutations</a:t>
            </a:r>
          </a:p>
          <a:p>
            <a:pPr defTabSz="685783"/>
            <a:endParaRPr lang="en-AU" sz="1350" dirty="0">
              <a:solidFill>
                <a:srgbClr val="FF0000"/>
              </a:solidFill>
            </a:endParaRPr>
          </a:p>
          <a:p>
            <a:pPr algn="ctr" defTabSz="685783"/>
            <a:r>
              <a:rPr lang="en-SG" sz="1350" dirty="0"/>
              <a:t>parallel genomic alterations in both antibody and payload targets associated with resistance to SG</a:t>
            </a:r>
            <a:endParaRPr lang="en-AU" sz="1350" dirty="0">
              <a:solidFill>
                <a:srgbClr val="FF0000"/>
              </a:solidFill>
            </a:endParaRPr>
          </a:p>
        </p:txBody>
      </p:sp>
      <p:sp>
        <p:nvSpPr>
          <p:cNvPr id="3" name="TextBox 2">
            <a:extLst>
              <a:ext uri="{FF2B5EF4-FFF2-40B4-BE49-F238E27FC236}">
                <a16:creationId xmlns:a16="http://schemas.microsoft.com/office/drawing/2014/main" id="{6040B939-644B-9148-BAC4-394A26954890}"/>
              </a:ext>
            </a:extLst>
          </p:cNvPr>
          <p:cNvSpPr txBox="1"/>
          <p:nvPr/>
        </p:nvSpPr>
        <p:spPr>
          <a:xfrm>
            <a:off x="7736681" y="2649359"/>
            <a:ext cx="467985" cy="276999"/>
          </a:xfrm>
          <a:prstGeom prst="rect">
            <a:avLst/>
          </a:prstGeom>
          <a:solidFill>
            <a:schemeClr val="bg1"/>
          </a:solidFill>
        </p:spPr>
        <p:txBody>
          <a:bodyPr wrap="square" rtlCol="0">
            <a:spAutoFit/>
          </a:bodyPr>
          <a:lstStyle/>
          <a:p>
            <a:pPr defTabSz="914378">
              <a:buClr>
                <a:srgbClr val="000000"/>
              </a:buClr>
            </a:pPr>
            <a:r>
              <a:rPr lang="en-US" sz="1200" kern="0" dirty="0">
                <a:solidFill>
                  <a:srgbClr val="000000"/>
                </a:solidFill>
                <a:latin typeface="Arial"/>
                <a:cs typeface="Arial"/>
                <a:sym typeface="Arial"/>
              </a:rPr>
              <a:t>OS</a:t>
            </a:r>
          </a:p>
        </p:txBody>
      </p:sp>
      <p:sp>
        <p:nvSpPr>
          <p:cNvPr id="4" name="TextBox 3">
            <a:extLst>
              <a:ext uri="{FF2B5EF4-FFF2-40B4-BE49-F238E27FC236}">
                <a16:creationId xmlns:a16="http://schemas.microsoft.com/office/drawing/2014/main" id="{00F945C6-B894-1148-8011-DCF98AB395DF}"/>
              </a:ext>
            </a:extLst>
          </p:cNvPr>
          <p:cNvSpPr txBox="1"/>
          <p:nvPr/>
        </p:nvSpPr>
        <p:spPr>
          <a:xfrm>
            <a:off x="6605805" y="4935751"/>
            <a:ext cx="2589170" cy="230832"/>
          </a:xfrm>
          <a:prstGeom prst="rect">
            <a:avLst/>
          </a:prstGeom>
          <a:noFill/>
        </p:spPr>
        <p:txBody>
          <a:bodyPr wrap="none" rtlCol="0">
            <a:spAutoFit/>
          </a:bodyPr>
          <a:lstStyle/>
          <a:p>
            <a:pPr defTabSz="914378">
              <a:buClr>
                <a:srgbClr val="000000"/>
              </a:buClr>
            </a:pPr>
            <a:r>
              <a:rPr lang="en-US" sz="900" kern="0" dirty="0" err="1">
                <a:solidFill>
                  <a:srgbClr val="000000"/>
                </a:solidFill>
                <a:latin typeface="Arial"/>
                <a:cs typeface="Arial"/>
                <a:sym typeface="Arial"/>
              </a:rPr>
              <a:t>Bardia</a:t>
            </a:r>
            <a:r>
              <a:rPr lang="en-US" sz="900" kern="0" dirty="0">
                <a:solidFill>
                  <a:srgbClr val="000000"/>
                </a:solidFill>
                <a:latin typeface="Arial"/>
                <a:cs typeface="Arial"/>
                <a:sym typeface="Arial"/>
              </a:rPr>
              <a:t> et al, NEJM 2021, Coates Ca Disc 2021</a:t>
            </a:r>
          </a:p>
        </p:txBody>
      </p:sp>
      <p:pic>
        <p:nvPicPr>
          <p:cNvPr id="11" name="Picture 10">
            <a:extLst>
              <a:ext uri="{FF2B5EF4-FFF2-40B4-BE49-F238E27FC236}">
                <a16:creationId xmlns:a16="http://schemas.microsoft.com/office/drawing/2014/main" id="{BD155B6A-12D5-FA4A-9F4D-F1BEA766A478}"/>
              </a:ext>
            </a:extLst>
          </p:cNvPr>
          <p:cNvPicPr>
            <a:picLocks noChangeAspect="1"/>
          </p:cNvPicPr>
          <p:nvPr/>
        </p:nvPicPr>
        <p:blipFill>
          <a:blip r:embed="rId5"/>
          <a:stretch>
            <a:fillRect/>
          </a:stretch>
        </p:blipFill>
        <p:spPr>
          <a:xfrm>
            <a:off x="112893" y="1741519"/>
            <a:ext cx="4459107" cy="3244940"/>
          </a:xfrm>
          <a:prstGeom prst="rect">
            <a:avLst/>
          </a:prstGeom>
        </p:spPr>
      </p:pic>
    </p:spTree>
    <p:extLst>
      <p:ext uri="{BB962C8B-B14F-4D97-AF65-F5344CB8AC3E}">
        <p14:creationId xmlns:p14="http://schemas.microsoft.com/office/powerpoint/2010/main" val="375476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id="{504BF600-0065-7768-68BA-C74857DCD2DA}"/>
              </a:ext>
            </a:extLst>
          </p:cNvPr>
          <p:cNvPicPr/>
          <p:nvPr/>
        </p:nvPicPr>
        <p:blipFill rotWithShape="1">
          <a:blip r:embed="rId2" cstate="print"/>
          <a:srcRect l="-1" t="12756" r="24605" b="11205"/>
          <a:stretch/>
        </p:blipFill>
        <p:spPr>
          <a:xfrm>
            <a:off x="0" y="924339"/>
            <a:ext cx="8801100" cy="4133436"/>
          </a:xfrm>
          <a:prstGeom prst="rect">
            <a:avLst/>
          </a:prstGeom>
        </p:spPr>
      </p:pic>
      <p:sp>
        <p:nvSpPr>
          <p:cNvPr id="3" name="Título 2">
            <a:extLst>
              <a:ext uri="{FF2B5EF4-FFF2-40B4-BE49-F238E27FC236}">
                <a16:creationId xmlns:a16="http://schemas.microsoft.com/office/drawing/2014/main" id="{4F0F12F5-F8BB-80C4-6FF2-67BECB1EFB83}"/>
              </a:ext>
            </a:extLst>
          </p:cNvPr>
          <p:cNvSpPr>
            <a:spLocks noGrp="1"/>
          </p:cNvSpPr>
          <p:nvPr>
            <p:ph type="title"/>
          </p:nvPr>
        </p:nvSpPr>
        <p:spPr>
          <a:xfrm>
            <a:off x="1787703" y="269698"/>
            <a:ext cx="6203023" cy="793679"/>
          </a:xfrm>
        </p:spPr>
        <p:txBody>
          <a:bodyPr>
            <a:normAutofit/>
          </a:bodyPr>
          <a:lstStyle/>
          <a:p>
            <a:r>
              <a:rPr lang="es-CO" dirty="0">
                <a:solidFill>
                  <a:srgbClr val="7030A0"/>
                </a:solidFill>
              </a:rPr>
              <a:t>Destiny –Breast 04</a:t>
            </a:r>
          </a:p>
        </p:txBody>
      </p:sp>
    </p:spTree>
    <p:extLst>
      <p:ext uri="{BB962C8B-B14F-4D97-AF65-F5344CB8AC3E}">
        <p14:creationId xmlns:p14="http://schemas.microsoft.com/office/powerpoint/2010/main" val="382491403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4FF9B5-DBC9-1945-888C-0DF77371C8E0}"/>
              </a:ext>
            </a:extLst>
          </p:cNvPr>
          <p:cNvPicPr>
            <a:picLocks noChangeAspect="1"/>
          </p:cNvPicPr>
          <p:nvPr/>
        </p:nvPicPr>
        <p:blipFill>
          <a:blip r:embed="rId2"/>
          <a:stretch>
            <a:fillRect/>
          </a:stretch>
        </p:blipFill>
        <p:spPr>
          <a:xfrm>
            <a:off x="457200" y="1761531"/>
            <a:ext cx="4038600" cy="2271712"/>
          </a:xfrm>
          <a:prstGeom prst="rect">
            <a:avLst/>
          </a:prstGeom>
          <a:noFill/>
        </p:spPr>
      </p:pic>
      <p:pic>
        <p:nvPicPr>
          <p:cNvPr id="4" name="Picture 3">
            <a:extLst>
              <a:ext uri="{FF2B5EF4-FFF2-40B4-BE49-F238E27FC236}">
                <a16:creationId xmlns:a16="http://schemas.microsoft.com/office/drawing/2014/main" id="{60A65C4E-7217-F846-9DAC-C5E4D92FE8EF}"/>
              </a:ext>
            </a:extLst>
          </p:cNvPr>
          <p:cNvPicPr>
            <a:picLocks noChangeAspect="1"/>
          </p:cNvPicPr>
          <p:nvPr/>
        </p:nvPicPr>
        <p:blipFill>
          <a:blip r:embed="rId3"/>
          <a:stretch>
            <a:fillRect/>
          </a:stretch>
        </p:blipFill>
        <p:spPr>
          <a:xfrm>
            <a:off x="4648200" y="1761531"/>
            <a:ext cx="4038600" cy="2110168"/>
          </a:xfrm>
          <a:prstGeom prst="rect">
            <a:avLst/>
          </a:prstGeom>
          <a:noFill/>
        </p:spPr>
      </p:pic>
      <p:sp>
        <p:nvSpPr>
          <p:cNvPr id="14" name="Title 3">
            <a:extLst>
              <a:ext uri="{FF2B5EF4-FFF2-40B4-BE49-F238E27FC236}">
                <a16:creationId xmlns:a16="http://schemas.microsoft.com/office/drawing/2014/main" id="{1D3906B8-4473-4E54-A306-F2883396C6E9}"/>
              </a:ext>
            </a:extLst>
          </p:cNvPr>
          <p:cNvSpPr>
            <a:spLocks noGrp="1"/>
          </p:cNvSpPr>
          <p:nvPr>
            <p:ph type="title"/>
          </p:nvPr>
        </p:nvSpPr>
        <p:spPr>
          <a:xfrm>
            <a:off x="438150" y="141685"/>
            <a:ext cx="8229600" cy="857250"/>
          </a:xfrm>
        </p:spPr>
        <p:txBody>
          <a:bodyPr>
            <a:normAutofit fontScale="90000"/>
          </a:bodyPr>
          <a:lstStyle/>
          <a:p>
            <a:r>
              <a:rPr lang="en-US" dirty="0" err="1">
                <a:solidFill>
                  <a:srgbClr val="C00000"/>
                </a:solidFill>
                <a:latin typeface="+mn-lt"/>
              </a:rPr>
              <a:t>PARPi</a:t>
            </a:r>
            <a:r>
              <a:rPr lang="en-US" dirty="0">
                <a:solidFill>
                  <a:srgbClr val="C00000"/>
                </a:solidFill>
                <a:latin typeface="+mn-lt"/>
              </a:rPr>
              <a:t> PFS results in Advanced Breast Cancer </a:t>
            </a:r>
          </a:p>
        </p:txBody>
      </p:sp>
      <p:graphicFrame>
        <p:nvGraphicFramePr>
          <p:cNvPr id="11" name="Google Shape;715;g8809af034a_0_266">
            <a:extLst>
              <a:ext uri="{FF2B5EF4-FFF2-40B4-BE49-F238E27FC236}">
                <a16:creationId xmlns:a16="http://schemas.microsoft.com/office/drawing/2014/main" id="{963E98D9-EEC3-4E4E-89B5-2E352ECA4F9E}"/>
              </a:ext>
            </a:extLst>
          </p:cNvPr>
          <p:cNvGraphicFramePr/>
          <p:nvPr/>
        </p:nvGraphicFramePr>
        <p:xfrm>
          <a:off x="457201" y="4086127"/>
          <a:ext cx="3038457" cy="709712"/>
        </p:xfrm>
        <a:graphic>
          <a:graphicData uri="http://schemas.openxmlformats.org/drawingml/2006/table">
            <a:tbl>
              <a:tblPr>
                <a:noFill/>
              </a:tblPr>
              <a:tblGrid>
                <a:gridCol w="926138">
                  <a:extLst>
                    <a:ext uri="{9D8B030D-6E8A-4147-A177-3AD203B41FA5}">
                      <a16:colId xmlns:a16="http://schemas.microsoft.com/office/drawing/2014/main" val="20000"/>
                    </a:ext>
                  </a:extLst>
                </a:gridCol>
                <a:gridCol w="1055213">
                  <a:extLst>
                    <a:ext uri="{9D8B030D-6E8A-4147-A177-3AD203B41FA5}">
                      <a16:colId xmlns:a16="http://schemas.microsoft.com/office/drawing/2014/main" val="20001"/>
                    </a:ext>
                  </a:extLst>
                </a:gridCol>
                <a:gridCol w="1057106">
                  <a:extLst>
                    <a:ext uri="{9D8B030D-6E8A-4147-A177-3AD203B41FA5}">
                      <a16:colId xmlns:a16="http://schemas.microsoft.com/office/drawing/2014/main" val="20002"/>
                    </a:ext>
                  </a:extLst>
                </a:gridCol>
              </a:tblGrid>
              <a:tr h="238125">
                <a:tc>
                  <a:txBody>
                    <a:bodyPr/>
                    <a:lstStyle/>
                    <a:p>
                      <a:pPr marL="0" marR="0" lvl="0" indent="0" algn="r" rtl="0">
                        <a:lnSpc>
                          <a:spcPct val="115000"/>
                        </a:lnSpc>
                        <a:spcBef>
                          <a:spcPts val="0"/>
                        </a:spcBef>
                        <a:spcAft>
                          <a:spcPts val="0"/>
                        </a:spcAft>
                        <a:buClr>
                          <a:srgbClr val="000000"/>
                        </a:buClr>
                        <a:buSzPts val="900"/>
                        <a:buFont typeface="Arial"/>
                        <a:buNone/>
                      </a:pPr>
                      <a:r>
                        <a:rPr lang="en-US" sz="700" u="none" strike="noStrike" cap="none">
                          <a:solidFill>
                            <a:schemeClr val="dk1"/>
                          </a:solidFill>
                          <a:latin typeface="Arial"/>
                          <a:ea typeface="Arial"/>
                          <a:cs typeface="Arial"/>
                          <a:sym typeface="Arial"/>
                        </a:rPr>
                        <a:t> </a:t>
                      </a:r>
                      <a:endParaRPr sz="1100" u="none" strike="noStrike" cap="none"/>
                    </a:p>
                  </a:txBody>
                  <a:tcPr marL="24806" marR="24806" marT="0" marB="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900"/>
                        <a:buFont typeface="Arial"/>
                        <a:buNone/>
                      </a:pPr>
                      <a:r>
                        <a:rPr lang="en-US" sz="700" b="1" u="none" strike="noStrike" cap="none">
                          <a:solidFill>
                            <a:schemeClr val="lt1"/>
                          </a:solidFill>
                          <a:latin typeface="Calibri"/>
                          <a:ea typeface="Calibri"/>
                          <a:cs typeface="Calibri"/>
                          <a:sym typeface="Calibri"/>
                        </a:rPr>
                        <a:t>Olaparib </a:t>
                      </a:r>
                      <a:br>
                        <a:rPr lang="en-US" sz="700" b="1" u="none" strike="noStrike" cap="none">
                          <a:solidFill>
                            <a:schemeClr val="lt1"/>
                          </a:solidFill>
                          <a:latin typeface="Calibri"/>
                          <a:ea typeface="Calibri"/>
                          <a:cs typeface="Calibri"/>
                          <a:sym typeface="Calibri"/>
                        </a:rPr>
                      </a:br>
                      <a:r>
                        <a:rPr lang="en-US" sz="700" b="1" u="none" strike="noStrike" cap="none">
                          <a:solidFill>
                            <a:schemeClr val="lt1"/>
                          </a:solidFill>
                          <a:latin typeface="Calibri"/>
                          <a:ea typeface="Calibri"/>
                          <a:cs typeface="Calibri"/>
                          <a:sym typeface="Calibri"/>
                        </a:rPr>
                        <a:t>300 mg bd</a:t>
                      </a:r>
                      <a:endParaRPr sz="700" b="1" u="none" strike="noStrike" cap="none">
                        <a:solidFill>
                          <a:schemeClr val="lt1"/>
                        </a:solidFill>
                        <a:latin typeface="Calibri"/>
                        <a:ea typeface="Calibri"/>
                        <a:cs typeface="Calibri"/>
                        <a:sym typeface="Calibri"/>
                      </a:endParaRPr>
                    </a:p>
                  </a:txBody>
                  <a:tcPr marL="24806" marR="24806"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2"/>
                    </a:solidFill>
                  </a:tcPr>
                </a:tc>
                <a:tc>
                  <a:txBody>
                    <a:bodyPr/>
                    <a:lstStyle/>
                    <a:p>
                      <a:pPr marL="0" marR="0" lvl="0" indent="0" algn="ctr" rtl="0">
                        <a:lnSpc>
                          <a:spcPct val="115000"/>
                        </a:lnSpc>
                        <a:spcBef>
                          <a:spcPts val="0"/>
                        </a:spcBef>
                        <a:spcAft>
                          <a:spcPts val="0"/>
                        </a:spcAft>
                        <a:buClr>
                          <a:srgbClr val="000000"/>
                        </a:buClr>
                        <a:buSzPts val="900"/>
                        <a:buFont typeface="Arial"/>
                        <a:buNone/>
                      </a:pPr>
                      <a:r>
                        <a:rPr lang="en-US" sz="700" b="1" u="none" strike="noStrike" cap="none">
                          <a:solidFill>
                            <a:schemeClr val="dk1"/>
                          </a:solidFill>
                          <a:latin typeface="Calibri"/>
                          <a:ea typeface="Calibri"/>
                          <a:cs typeface="Calibri"/>
                          <a:sym typeface="Calibri"/>
                        </a:rPr>
                        <a:t>Chemotherapy </a:t>
                      </a:r>
                      <a:br>
                        <a:rPr lang="en-US" sz="700" b="1" u="none" strike="noStrike" cap="none">
                          <a:solidFill>
                            <a:schemeClr val="dk1"/>
                          </a:solidFill>
                          <a:latin typeface="Calibri"/>
                          <a:ea typeface="Calibri"/>
                          <a:cs typeface="Calibri"/>
                          <a:sym typeface="Calibri"/>
                        </a:rPr>
                      </a:br>
                      <a:r>
                        <a:rPr lang="en-US" sz="700" b="1" u="none" strike="noStrike" cap="none">
                          <a:solidFill>
                            <a:schemeClr val="dk1"/>
                          </a:solidFill>
                          <a:latin typeface="Calibri"/>
                          <a:ea typeface="Calibri"/>
                          <a:cs typeface="Calibri"/>
                          <a:sym typeface="Calibri"/>
                        </a:rPr>
                        <a:t>TPC</a:t>
                      </a:r>
                      <a:endParaRPr sz="700" b="1" u="none" strike="noStrike" cap="none">
                        <a:solidFill>
                          <a:schemeClr val="dk1"/>
                        </a:solidFill>
                        <a:latin typeface="Calibri"/>
                        <a:ea typeface="Calibri"/>
                        <a:cs typeface="Calibri"/>
                        <a:sym typeface="Calibri"/>
                      </a:endParaRPr>
                    </a:p>
                  </a:txBody>
                  <a:tcPr marL="24806" marR="24806"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9BDD1"/>
                    </a:solidFill>
                  </a:tcPr>
                </a:tc>
                <a:extLst>
                  <a:ext uri="{0D108BD9-81ED-4DB2-BD59-A6C34878D82A}">
                    <a16:rowId xmlns:a16="http://schemas.microsoft.com/office/drawing/2014/main" val="10000"/>
                  </a:ext>
                </a:extLst>
              </a:tr>
              <a:tr h="118350">
                <a:tc>
                  <a:txBody>
                    <a:bodyPr/>
                    <a:lstStyle/>
                    <a:p>
                      <a:pPr marL="0" marR="0" lvl="0" indent="0" algn="r" rtl="0">
                        <a:lnSpc>
                          <a:spcPct val="115000"/>
                        </a:lnSpc>
                        <a:spcBef>
                          <a:spcPts val="0"/>
                        </a:spcBef>
                        <a:spcAft>
                          <a:spcPts val="0"/>
                        </a:spcAft>
                        <a:buClr>
                          <a:srgbClr val="000000"/>
                        </a:buClr>
                        <a:buSzPts val="900"/>
                        <a:buFont typeface="Arial"/>
                        <a:buNone/>
                      </a:pPr>
                      <a:r>
                        <a:rPr lang="en-US" sz="700" b="0" u="none" strike="noStrike" cap="none">
                          <a:solidFill>
                            <a:schemeClr val="dk1"/>
                          </a:solidFill>
                          <a:latin typeface="Arial"/>
                          <a:ea typeface="Arial"/>
                          <a:cs typeface="Arial"/>
                          <a:sym typeface="Arial"/>
                        </a:rPr>
                        <a:t>Events (%)  </a:t>
                      </a:r>
                      <a:endParaRPr sz="1100" u="none" strike="noStrike" cap="none"/>
                    </a:p>
                  </a:txBody>
                  <a:tcPr marL="24806" marR="24806" marT="0" marB="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700" u="none" strike="noStrike" cap="none">
                          <a:solidFill>
                            <a:schemeClr val="dk1"/>
                          </a:solidFill>
                          <a:latin typeface="Calibri"/>
                          <a:ea typeface="Calibri"/>
                          <a:cs typeface="Calibri"/>
                          <a:sym typeface="Calibri"/>
                        </a:rPr>
                        <a:t>163 (79.5)</a:t>
                      </a:r>
                      <a:endParaRPr sz="700" u="none" strike="noStrike" cap="none">
                        <a:solidFill>
                          <a:schemeClr val="dk1"/>
                        </a:solidFill>
                        <a:latin typeface="Calibri"/>
                        <a:ea typeface="Calibri"/>
                        <a:cs typeface="Calibri"/>
                        <a:sym typeface="Calibri"/>
                      </a:endParaRPr>
                    </a:p>
                  </a:txBody>
                  <a:tcPr marL="24806" marR="24806"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700" u="none" strike="noStrike" cap="none">
                          <a:solidFill>
                            <a:schemeClr val="dk1"/>
                          </a:solidFill>
                          <a:latin typeface="Calibri"/>
                          <a:ea typeface="Calibri"/>
                          <a:cs typeface="Calibri"/>
                          <a:sym typeface="Calibri"/>
                        </a:rPr>
                        <a:t>71 (73.2)</a:t>
                      </a:r>
                      <a:endParaRPr sz="700" u="none" strike="noStrike" cap="none">
                        <a:solidFill>
                          <a:schemeClr val="dk1"/>
                        </a:solidFill>
                        <a:latin typeface="Calibri"/>
                        <a:ea typeface="Calibri"/>
                        <a:cs typeface="Calibri"/>
                        <a:sym typeface="Calibri"/>
                      </a:endParaRPr>
                    </a:p>
                  </a:txBody>
                  <a:tcPr marL="24806" marR="24806"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solidFill>
                  </a:tcPr>
                </a:tc>
                <a:extLst>
                  <a:ext uri="{0D108BD9-81ED-4DB2-BD59-A6C34878D82A}">
                    <a16:rowId xmlns:a16="http://schemas.microsoft.com/office/drawing/2014/main" val="10001"/>
                  </a:ext>
                </a:extLst>
              </a:tr>
              <a:tr h="234887">
                <a:tc>
                  <a:txBody>
                    <a:bodyPr/>
                    <a:lstStyle/>
                    <a:p>
                      <a:pPr marL="0" marR="0" lvl="0" indent="0" algn="r" rtl="0">
                        <a:lnSpc>
                          <a:spcPct val="115000"/>
                        </a:lnSpc>
                        <a:spcBef>
                          <a:spcPts val="0"/>
                        </a:spcBef>
                        <a:spcAft>
                          <a:spcPts val="0"/>
                        </a:spcAft>
                        <a:buClr>
                          <a:schemeClr val="dk1"/>
                        </a:buClr>
                        <a:buSzPts val="900"/>
                        <a:buFont typeface="Arial"/>
                        <a:buNone/>
                      </a:pPr>
                      <a:r>
                        <a:rPr lang="en-US" sz="700" b="0" u="none" strike="noStrike" cap="none">
                          <a:solidFill>
                            <a:schemeClr val="dk1"/>
                          </a:solidFill>
                          <a:latin typeface="Arial"/>
                          <a:ea typeface="Arial"/>
                          <a:cs typeface="Arial"/>
                          <a:sym typeface="Arial"/>
                        </a:rPr>
                        <a:t>  Median PFS, months </a:t>
                      </a:r>
                      <a:endParaRPr sz="700" b="0" u="none" strike="noStrike" cap="none">
                        <a:solidFill>
                          <a:schemeClr val="dk1"/>
                        </a:solidFill>
                        <a:latin typeface="Arial"/>
                        <a:ea typeface="Arial"/>
                        <a:cs typeface="Arial"/>
                        <a:sym typeface="Arial"/>
                      </a:endParaRPr>
                    </a:p>
                  </a:txBody>
                  <a:tcPr marL="24806" marR="24806" marT="0" marB="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636668"/>
                        </a:buClr>
                        <a:buSzPts val="900"/>
                        <a:buFont typeface="Calibri"/>
                        <a:buNone/>
                      </a:pPr>
                      <a:r>
                        <a:rPr lang="en-US" sz="700" b="1" u="none" strike="noStrike" cap="none">
                          <a:solidFill>
                            <a:srgbClr val="636668"/>
                          </a:solidFill>
                          <a:latin typeface="Calibri"/>
                          <a:ea typeface="Calibri"/>
                          <a:cs typeface="Calibri"/>
                          <a:sym typeface="Calibri"/>
                        </a:rPr>
                        <a:t>7.0</a:t>
                      </a:r>
                      <a:endParaRPr sz="1100" u="none" strike="noStrike" cap="none"/>
                    </a:p>
                  </a:txBody>
                  <a:tcPr marL="24806" marR="24806"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solidFill>
                  </a:tcPr>
                </a:tc>
                <a:tc>
                  <a:txBody>
                    <a:bodyPr/>
                    <a:lstStyle/>
                    <a:p>
                      <a:pPr marL="0" marR="0" lvl="0" indent="0" algn="ctr" rtl="0">
                        <a:lnSpc>
                          <a:spcPct val="115000"/>
                        </a:lnSpc>
                        <a:spcBef>
                          <a:spcPts val="0"/>
                        </a:spcBef>
                        <a:spcAft>
                          <a:spcPts val="0"/>
                        </a:spcAft>
                        <a:buClr>
                          <a:srgbClr val="636668"/>
                        </a:buClr>
                        <a:buSzPts val="900"/>
                        <a:buFont typeface="Calibri"/>
                        <a:buNone/>
                      </a:pPr>
                      <a:r>
                        <a:rPr lang="en-US" sz="700" b="1" u="none" strike="noStrike" cap="none">
                          <a:solidFill>
                            <a:srgbClr val="636668"/>
                          </a:solidFill>
                          <a:latin typeface="Calibri"/>
                          <a:ea typeface="Calibri"/>
                          <a:cs typeface="Calibri"/>
                          <a:sym typeface="Calibri"/>
                        </a:rPr>
                        <a:t>4.2</a:t>
                      </a:r>
                      <a:endParaRPr sz="1100" u="none" strike="noStrike" cap="none"/>
                    </a:p>
                  </a:txBody>
                  <a:tcPr marL="24806" marR="24806"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2F2F2"/>
                    </a:solidFill>
                  </a:tcPr>
                </a:tc>
                <a:extLst>
                  <a:ext uri="{0D108BD9-81ED-4DB2-BD59-A6C34878D82A}">
                    <a16:rowId xmlns:a16="http://schemas.microsoft.com/office/drawing/2014/main" val="10002"/>
                  </a:ext>
                </a:extLst>
              </a:tr>
              <a:tr h="118350">
                <a:tc>
                  <a:txBody>
                    <a:bodyPr/>
                    <a:lstStyle/>
                    <a:p>
                      <a:pPr marL="0" marR="0" lvl="0" indent="0" algn="r" rtl="0">
                        <a:lnSpc>
                          <a:spcPct val="115000"/>
                        </a:lnSpc>
                        <a:spcBef>
                          <a:spcPts val="0"/>
                        </a:spcBef>
                        <a:spcAft>
                          <a:spcPts val="0"/>
                        </a:spcAft>
                        <a:buClr>
                          <a:schemeClr val="dk1"/>
                        </a:buClr>
                        <a:buSzPts val="900"/>
                        <a:buFont typeface="Calibri"/>
                        <a:buNone/>
                      </a:pPr>
                      <a:endParaRPr sz="700" b="0" u="none" strike="noStrike" cap="none">
                        <a:solidFill>
                          <a:schemeClr val="lt1"/>
                        </a:solidFill>
                        <a:latin typeface="Arial"/>
                        <a:ea typeface="Arial"/>
                        <a:cs typeface="Arial"/>
                        <a:sym typeface="Arial"/>
                      </a:endParaRPr>
                    </a:p>
                  </a:txBody>
                  <a:tcPr marL="24806" marR="24806" marT="0" marB="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gridSpan="2">
                  <a:txBody>
                    <a:bodyPr/>
                    <a:lstStyle/>
                    <a:p>
                      <a:pPr marL="0" marR="0" lvl="0" indent="0" algn="ctr" rtl="0">
                        <a:lnSpc>
                          <a:spcPct val="115000"/>
                        </a:lnSpc>
                        <a:spcBef>
                          <a:spcPts val="0"/>
                        </a:spcBef>
                        <a:spcAft>
                          <a:spcPts val="0"/>
                        </a:spcAft>
                        <a:buClr>
                          <a:schemeClr val="lt1"/>
                        </a:buClr>
                        <a:buSzPts val="900"/>
                        <a:buFont typeface="Calibri"/>
                        <a:buNone/>
                      </a:pPr>
                      <a:r>
                        <a:rPr lang="en-US" sz="700" b="1" u="none" strike="noStrike" cap="none" dirty="0">
                          <a:solidFill>
                            <a:schemeClr val="lt1"/>
                          </a:solidFill>
                          <a:latin typeface="Calibri"/>
                          <a:ea typeface="Calibri"/>
                          <a:cs typeface="Calibri"/>
                          <a:sym typeface="Calibri"/>
                        </a:rPr>
                        <a:t>HR 0.58 </a:t>
                      </a:r>
                      <a:r>
                        <a:rPr lang="en-US" sz="700" u="none" strike="noStrike" cap="none" dirty="0">
                          <a:solidFill>
                            <a:schemeClr val="lt1"/>
                          </a:solidFill>
                          <a:latin typeface="Calibri"/>
                          <a:ea typeface="Calibri"/>
                          <a:cs typeface="Calibri"/>
                          <a:sym typeface="Calibri"/>
                        </a:rPr>
                        <a:t>95% CI 0.43 to 0.80; </a:t>
                      </a:r>
                      <a:r>
                        <a:rPr lang="en-US" sz="700" i="1" u="none" strike="noStrike" cap="none" dirty="0">
                          <a:solidFill>
                            <a:schemeClr val="lt1"/>
                          </a:solidFill>
                          <a:latin typeface="Calibri"/>
                          <a:ea typeface="Calibri"/>
                          <a:cs typeface="Calibri"/>
                          <a:sym typeface="Calibri"/>
                        </a:rPr>
                        <a:t>P</a:t>
                      </a:r>
                      <a:r>
                        <a:rPr lang="en-US" sz="700" u="none" strike="noStrike" cap="none" dirty="0">
                          <a:solidFill>
                            <a:schemeClr val="lt1"/>
                          </a:solidFill>
                          <a:latin typeface="Calibri"/>
                          <a:ea typeface="Calibri"/>
                          <a:cs typeface="Calibri"/>
                          <a:sym typeface="Calibri"/>
                        </a:rPr>
                        <a:t>=0.0009</a:t>
                      </a:r>
                      <a:endParaRPr sz="700" b="1" u="none" strike="noStrike" cap="none" dirty="0">
                        <a:solidFill>
                          <a:schemeClr val="lt1"/>
                        </a:solidFill>
                        <a:latin typeface="Calibri"/>
                        <a:ea typeface="Calibri"/>
                        <a:cs typeface="Calibri"/>
                        <a:sym typeface="Calibri"/>
                      </a:endParaRPr>
                    </a:p>
                  </a:txBody>
                  <a:tcPr marL="24806" marR="24806"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12" name="Text Box 11">
            <a:extLst>
              <a:ext uri="{FF2B5EF4-FFF2-40B4-BE49-F238E27FC236}">
                <a16:creationId xmlns:a16="http://schemas.microsoft.com/office/drawing/2014/main" id="{5B1BC59C-F2C2-624A-B7F1-E3795F2D77C9}"/>
              </a:ext>
            </a:extLst>
          </p:cNvPr>
          <p:cNvSpPr txBox="1">
            <a:spLocks noChangeArrowheads="1"/>
          </p:cNvSpPr>
          <p:nvPr/>
        </p:nvSpPr>
        <p:spPr bwMode="auto">
          <a:xfrm>
            <a:off x="1452917" y="1983250"/>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9pPr>
          </a:lstStyle>
          <a:p>
            <a:pPr defTabSz="914378" fontAlgn="base">
              <a:lnSpc>
                <a:spcPct val="100000"/>
              </a:lnSpc>
              <a:spcBef>
                <a:spcPct val="0"/>
              </a:spcBef>
              <a:spcAft>
                <a:spcPct val="0"/>
              </a:spcAft>
              <a:buClrTx/>
              <a:buNone/>
              <a:defRPr/>
            </a:pPr>
            <a:r>
              <a:rPr lang="en-US" altLang="en-US" sz="1200" dirty="0">
                <a:solidFill>
                  <a:srgbClr val="455560"/>
                </a:solidFill>
                <a:latin typeface="Calibri" panose="020F0502020204030204" pitchFamily="34" charset="0"/>
              </a:rPr>
              <a:t>Robson et al. NEJM 2017 </a:t>
            </a:r>
          </a:p>
        </p:txBody>
      </p:sp>
      <p:sp>
        <p:nvSpPr>
          <p:cNvPr id="13" name="Text Box 11">
            <a:extLst>
              <a:ext uri="{FF2B5EF4-FFF2-40B4-BE49-F238E27FC236}">
                <a16:creationId xmlns:a16="http://schemas.microsoft.com/office/drawing/2014/main" id="{6F5EDF3F-9F98-3646-8EF3-72A9FC42A50E}"/>
              </a:ext>
            </a:extLst>
          </p:cNvPr>
          <p:cNvSpPr txBox="1">
            <a:spLocks noChangeArrowheads="1"/>
          </p:cNvSpPr>
          <p:nvPr/>
        </p:nvSpPr>
        <p:spPr bwMode="auto">
          <a:xfrm>
            <a:off x="5821716" y="3947628"/>
            <a:ext cx="87820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9pPr>
          </a:lstStyle>
          <a:p>
            <a:pPr defTabSz="457189" fontAlgn="base">
              <a:lnSpc>
                <a:spcPct val="100000"/>
              </a:lnSpc>
              <a:spcBef>
                <a:spcPct val="0"/>
              </a:spcBef>
              <a:spcAft>
                <a:spcPct val="0"/>
              </a:spcAft>
              <a:buClrTx/>
              <a:buNone/>
              <a:defRPr/>
            </a:pPr>
            <a:r>
              <a:rPr lang="en-US" altLang="en-US" sz="1200" dirty="0">
                <a:solidFill>
                  <a:srgbClr val="455560"/>
                </a:solidFill>
                <a:latin typeface="Calibri" panose="020F0502020204030204" pitchFamily="34" charset="0"/>
              </a:rPr>
              <a:t>Litton. NEJM. 2018;379:753</a:t>
            </a:r>
          </a:p>
        </p:txBody>
      </p:sp>
    </p:spTree>
    <p:extLst>
      <p:ext uri="{BB962C8B-B14F-4D97-AF65-F5344CB8AC3E}">
        <p14:creationId xmlns:p14="http://schemas.microsoft.com/office/powerpoint/2010/main" val="4034358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idx="4294967295"/>
          </p:nvPr>
        </p:nvSpPr>
        <p:spPr>
          <a:xfrm>
            <a:off x="614363" y="205979"/>
            <a:ext cx="8229600" cy="857250"/>
          </a:xfrm>
        </p:spPr>
        <p:txBody>
          <a:bodyPr lIns="0" tIns="0" rIns="0" bIns="0" anchor="t"/>
          <a:lstStyle/>
          <a:p>
            <a:pPr algn="l"/>
            <a:r>
              <a:rPr lang="en-US" sz="3200" dirty="0">
                <a:solidFill>
                  <a:srgbClr val="800000"/>
                </a:solidFill>
                <a:latin typeface="Arial" charset="0"/>
                <a:ea typeface="ＭＳ Ｐゴシック" charset="0"/>
                <a:cs typeface="ＭＳ Ｐゴシック" charset="0"/>
              </a:rPr>
              <a:t> </a:t>
            </a:r>
            <a:r>
              <a:rPr lang="en-US" sz="3200" dirty="0">
                <a:solidFill>
                  <a:srgbClr val="800000"/>
                </a:solidFill>
                <a:latin typeface="Calibri" charset="0"/>
                <a:ea typeface="ＭＳ Ｐゴシック" charset="0"/>
                <a:cs typeface="ＭＳ Ｐゴシック" charset="0"/>
              </a:rPr>
              <a:t>       Spectrum of Treatment for the Patient</a:t>
            </a:r>
          </a:p>
        </p:txBody>
      </p:sp>
      <p:sp>
        <p:nvSpPr>
          <p:cNvPr id="6146" name="Oval 5"/>
          <p:cNvSpPr>
            <a:spLocks noChangeArrowheads="1"/>
          </p:cNvSpPr>
          <p:nvPr/>
        </p:nvSpPr>
        <p:spPr bwMode="auto">
          <a:xfrm>
            <a:off x="914400" y="1013223"/>
            <a:ext cx="7772400" cy="3506390"/>
          </a:xfrm>
          <a:prstGeom prst="ellipse">
            <a:avLst/>
          </a:prstGeom>
          <a:solidFill>
            <a:srgbClr val="FFAFA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57200"/>
            <a:endParaRPr lang="en-US" sz="1800">
              <a:cs typeface="Arial" charset="0"/>
            </a:endParaRPr>
          </a:p>
        </p:txBody>
      </p:sp>
      <p:sp>
        <p:nvSpPr>
          <p:cNvPr id="6147" name="Text Box 8"/>
          <p:cNvSpPr txBox="1">
            <a:spLocks noChangeArrowheads="1"/>
          </p:cNvSpPr>
          <p:nvPr/>
        </p:nvSpPr>
        <p:spPr bwMode="auto">
          <a:xfrm>
            <a:off x="3352800" y="1063229"/>
            <a:ext cx="294183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000000"/>
                </a:solidFill>
                <a:cs typeface="Arial" charset="0"/>
              </a:rPr>
              <a:t>Support the Patient Journey</a:t>
            </a:r>
          </a:p>
        </p:txBody>
      </p:sp>
      <p:sp>
        <p:nvSpPr>
          <p:cNvPr id="6148" name="Text Box 9"/>
          <p:cNvSpPr txBox="1">
            <a:spLocks noChangeArrowheads="1"/>
          </p:cNvSpPr>
          <p:nvPr/>
        </p:nvSpPr>
        <p:spPr bwMode="auto">
          <a:xfrm>
            <a:off x="2198689" y="1379935"/>
            <a:ext cx="3856344"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000000"/>
                </a:solidFill>
                <a:cs typeface="Arial" charset="0"/>
              </a:rPr>
              <a:t>Facilitate Prevention / Early Detection</a:t>
            </a:r>
          </a:p>
        </p:txBody>
      </p:sp>
      <p:sp>
        <p:nvSpPr>
          <p:cNvPr id="6149" name="Text Box 10"/>
          <p:cNvSpPr txBox="1">
            <a:spLocks noChangeArrowheads="1"/>
          </p:cNvSpPr>
          <p:nvPr/>
        </p:nvSpPr>
        <p:spPr bwMode="auto">
          <a:xfrm>
            <a:off x="5130800" y="1916906"/>
            <a:ext cx="326323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dirty="0">
                <a:solidFill>
                  <a:srgbClr val="000000"/>
                </a:solidFill>
                <a:cs typeface="Arial" charset="0"/>
              </a:rPr>
              <a:t>  Promote Optimal Performance</a:t>
            </a:r>
          </a:p>
        </p:txBody>
      </p:sp>
      <p:sp>
        <p:nvSpPr>
          <p:cNvPr id="6150" name="Text Box 12"/>
          <p:cNvSpPr txBox="1">
            <a:spLocks noChangeArrowheads="1"/>
          </p:cNvSpPr>
          <p:nvPr/>
        </p:nvSpPr>
        <p:spPr bwMode="auto">
          <a:xfrm>
            <a:off x="4157664" y="1637110"/>
            <a:ext cx="2511024"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dirty="0">
                <a:solidFill>
                  <a:srgbClr val="000000"/>
                </a:solidFill>
                <a:cs typeface="Arial" charset="0"/>
              </a:rPr>
              <a:t>     Encourage Research</a:t>
            </a:r>
          </a:p>
        </p:txBody>
      </p:sp>
      <p:sp>
        <p:nvSpPr>
          <p:cNvPr id="6151" name="Text Box 13"/>
          <p:cNvSpPr txBox="1">
            <a:spLocks noChangeArrowheads="1"/>
          </p:cNvSpPr>
          <p:nvPr/>
        </p:nvSpPr>
        <p:spPr bwMode="auto">
          <a:xfrm>
            <a:off x="4157663" y="3858199"/>
            <a:ext cx="314160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000000"/>
                </a:solidFill>
                <a:cs typeface="Arial" charset="0"/>
              </a:rPr>
              <a:t>Improve Information &amp; Access</a:t>
            </a:r>
            <a:r>
              <a:rPr lang="en-US" sz="1800" b="1">
                <a:solidFill>
                  <a:srgbClr val="000000"/>
                </a:solidFill>
                <a:cs typeface="Arial" charset="0"/>
              </a:rPr>
              <a:t> </a:t>
            </a:r>
          </a:p>
        </p:txBody>
      </p:sp>
      <p:sp>
        <p:nvSpPr>
          <p:cNvPr id="6152" name="Rectangle 20"/>
          <p:cNvSpPr>
            <a:spLocks noChangeArrowheads="1"/>
          </p:cNvSpPr>
          <p:nvPr/>
        </p:nvSpPr>
        <p:spPr bwMode="auto">
          <a:xfrm>
            <a:off x="1657351" y="1854994"/>
            <a:ext cx="2703513" cy="1916906"/>
          </a:xfrm>
          <a:prstGeom prst="rect">
            <a:avLst/>
          </a:prstGeom>
          <a:solidFill>
            <a:srgbClr val="99CCFF"/>
          </a:solidFill>
          <a:ln w="9525">
            <a:solidFill>
              <a:schemeClr val="tx1"/>
            </a:solidFill>
            <a:miter lim="800000"/>
            <a:headEnd/>
            <a:tailEnd/>
          </a:ln>
        </p:spPr>
        <p:txBody>
          <a:bodyPr wrap="none" anchor="ctr"/>
          <a:lstStyle/>
          <a:p>
            <a:pPr defTabSz="457200"/>
            <a:r>
              <a:rPr lang="en-US" sz="1800">
                <a:cs typeface="Arial" charset="0"/>
              </a:rPr>
              <a:t>  </a:t>
            </a:r>
            <a:r>
              <a:rPr lang="en-US" sz="1400" b="1">
                <a:solidFill>
                  <a:srgbClr val="800000"/>
                </a:solidFill>
                <a:cs typeface="Arial" charset="0"/>
              </a:rPr>
              <a:t>Cancer </a:t>
            </a:r>
          </a:p>
          <a:p>
            <a:pPr defTabSz="457200"/>
            <a:r>
              <a:rPr lang="en-US" sz="1400" b="1">
                <a:solidFill>
                  <a:srgbClr val="800000"/>
                </a:solidFill>
                <a:cs typeface="Arial" charset="0"/>
              </a:rPr>
              <a:t>   Prevention </a:t>
            </a:r>
          </a:p>
          <a:p>
            <a:pPr defTabSz="457200"/>
            <a:r>
              <a:rPr lang="en-US" sz="1400" b="1">
                <a:solidFill>
                  <a:srgbClr val="800000"/>
                </a:solidFill>
                <a:cs typeface="Arial" charset="0"/>
              </a:rPr>
              <a:t>   &amp; Healthy</a:t>
            </a:r>
          </a:p>
          <a:p>
            <a:pPr defTabSz="457200"/>
            <a:r>
              <a:rPr lang="en-US" sz="1400" b="1">
                <a:solidFill>
                  <a:srgbClr val="800000"/>
                </a:solidFill>
                <a:cs typeface="Arial" charset="0"/>
              </a:rPr>
              <a:t>   Lifestyle</a:t>
            </a:r>
          </a:p>
        </p:txBody>
      </p:sp>
      <p:sp>
        <p:nvSpPr>
          <p:cNvPr id="6153" name="Rectangle 21"/>
          <p:cNvSpPr>
            <a:spLocks noChangeArrowheads="1"/>
          </p:cNvSpPr>
          <p:nvPr/>
        </p:nvSpPr>
        <p:spPr bwMode="auto">
          <a:xfrm>
            <a:off x="3124201" y="2181225"/>
            <a:ext cx="2365375" cy="1263254"/>
          </a:xfrm>
          <a:prstGeom prst="rect">
            <a:avLst/>
          </a:prstGeom>
          <a:solidFill>
            <a:srgbClr val="3399FF"/>
          </a:solidFill>
          <a:ln w="9525">
            <a:solidFill>
              <a:schemeClr val="tx1"/>
            </a:solidFill>
            <a:miter lim="800000"/>
            <a:headEnd/>
            <a:tailEnd/>
          </a:ln>
        </p:spPr>
        <p:txBody>
          <a:bodyPr wrap="none" anchor="ctr"/>
          <a:lstStyle/>
          <a:p>
            <a:pPr defTabSz="457200"/>
            <a:r>
              <a:rPr lang="en-US" sz="1400" b="1">
                <a:solidFill>
                  <a:schemeClr val="bg1"/>
                </a:solidFill>
                <a:cs typeface="Arial" charset="0"/>
              </a:rPr>
              <a:t>  Cancer </a:t>
            </a:r>
          </a:p>
          <a:p>
            <a:pPr defTabSz="457200"/>
            <a:r>
              <a:rPr lang="en-US" sz="1400" b="1">
                <a:solidFill>
                  <a:schemeClr val="bg1"/>
                </a:solidFill>
                <a:cs typeface="Arial" charset="0"/>
              </a:rPr>
              <a:t>  Screening </a:t>
            </a:r>
          </a:p>
          <a:p>
            <a:pPr defTabSz="457200"/>
            <a:r>
              <a:rPr lang="en-US" sz="1400" b="1">
                <a:solidFill>
                  <a:schemeClr val="bg1"/>
                </a:solidFill>
                <a:cs typeface="Arial" charset="0"/>
              </a:rPr>
              <a:t>     </a:t>
            </a:r>
          </a:p>
        </p:txBody>
      </p:sp>
      <p:sp>
        <p:nvSpPr>
          <p:cNvPr id="6154" name="AutoShape 22"/>
          <p:cNvSpPr>
            <a:spLocks noChangeArrowheads="1"/>
          </p:cNvSpPr>
          <p:nvPr/>
        </p:nvSpPr>
        <p:spPr bwMode="auto">
          <a:xfrm>
            <a:off x="4090988" y="2345531"/>
            <a:ext cx="4595812" cy="934641"/>
          </a:xfrm>
          <a:prstGeom prst="chevron">
            <a:avLst>
              <a:gd name="adj" fmla="val 27813"/>
            </a:avLst>
          </a:prstGeom>
          <a:solidFill>
            <a:srgbClr val="3366FF"/>
          </a:solidFill>
          <a:ln w="9525">
            <a:solidFill>
              <a:schemeClr val="tx1"/>
            </a:solidFill>
            <a:miter lim="800000"/>
            <a:headEnd/>
            <a:tailEnd/>
          </a:ln>
        </p:spPr>
        <p:txBody>
          <a:bodyPr wrap="none" anchor="ctr"/>
          <a:lstStyle/>
          <a:p>
            <a:pPr algn="r" defTabSz="457200"/>
            <a:r>
              <a:rPr lang="en-US" sz="1800">
                <a:cs typeface="Arial" charset="0"/>
              </a:rPr>
              <a:t>      </a:t>
            </a:r>
            <a:r>
              <a:rPr lang="en-US" sz="1400" b="1">
                <a:cs typeface="Arial" charset="0"/>
              </a:rPr>
              <a:t>Quality of Life:  </a:t>
            </a:r>
          </a:p>
          <a:p>
            <a:pPr algn="r" defTabSz="457200"/>
            <a:r>
              <a:rPr lang="en-US" sz="1400" b="1">
                <a:cs typeface="Arial" charset="0"/>
              </a:rPr>
              <a:t>  Survivorship   </a:t>
            </a:r>
          </a:p>
          <a:p>
            <a:pPr algn="r" defTabSz="457200"/>
            <a:r>
              <a:rPr lang="en-US" sz="1400" b="1">
                <a:cs typeface="Arial" charset="0"/>
              </a:rPr>
              <a:t>  Through   </a:t>
            </a:r>
          </a:p>
          <a:p>
            <a:pPr algn="r" defTabSz="457200"/>
            <a:r>
              <a:rPr lang="en-US" sz="1400" b="1">
                <a:cs typeface="Arial" charset="0"/>
              </a:rPr>
              <a:t>      End of Life   </a:t>
            </a:r>
          </a:p>
        </p:txBody>
      </p:sp>
      <p:sp>
        <p:nvSpPr>
          <p:cNvPr id="6155" name="AutoShape 23"/>
          <p:cNvSpPr>
            <a:spLocks noChangeArrowheads="1"/>
          </p:cNvSpPr>
          <p:nvPr/>
        </p:nvSpPr>
        <p:spPr bwMode="auto">
          <a:xfrm>
            <a:off x="4157663" y="2421732"/>
            <a:ext cx="2501900" cy="779860"/>
          </a:xfrm>
          <a:prstGeom prst="chevron">
            <a:avLst>
              <a:gd name="adj" fmla="val 27804"/>
            </a:avLst>
          </a:prstGeom>
          <a:solidFill>
            <a:srgbClr val="0000FF"/>
          </a:solidFill>
          <a:ln w="9525">
            <a:solidFill>
              <a:schemeClr val="tx1"/>
            </a:solidFill>
            <a:miter lim="800000"/>
            <a:headEnd/>
            <a:tailEnd/>
          </a:ln>
        </p:spPr>
        <p:txBody>
          <a:bodyPr wrap="none" anchor="ctr"/>
          <a:lstStyle/>
          <a:p>
            <a:pPr defTabSz="457200"/>
            <a:r>
              <a:rPr lang="en-US" sz="1800">
                <a:cs typeface="Arial" charset="0"/>
              </a:rPr>
              <a:t>   </a:t>
            </a:r>
            <a:r>
              <a:rPr lang="en-US" sz="1400" b="1">
                <a:solidFill>
                  <a:schemeClr val="bg1"/>
                </a:solidFill>
                <a:cs typeface="Arial" charset="0"/>
              </a:rPr>
              <a:t>Cancer Treatment, </a:t>
            </a:r>
          </a:p>
          <a:p>
            <a:pPr defTabSz="457200"/>
            <a:r>
              <a:rPr lang="en-US" sz="1400" b="1">
                <a:solidFill>
                  <a:schemeClr val="bg1"/>
                </a:solidFill>
                <a:cs typeface="Arial" charset="0"/>
              </a:rPr>
              <a:t>    Care Delivery </a:t>
            </a:r>
          </a:p>
          <a:p>
            <a:pPr defTabSz="457200"/>
            <a:r>
              <a:rPr lang="en-US" sz="1400" b="1">
                <a:solidFill>
                  <a:schemeClr val="bg1"/>
                </a:solidFill>
                <a:cs typeface="Arial" charset="0"/>
              </a:rPr>
              <a:t>    and Follow Up</a:t>
            </a:r>
          </a:p>
        </p:txBody>
      </p:sp>
      <p:sp>
        <p:nvSpPr>
          <p:cNvPr id="6156" name="AutoShape 24"/>
          <p:cNvSpPr>
            <a:spLocks noChangeArrowheads="1"/>
          </p:cNvSpPr>
          <p:nvPr/>
        </p:nvSpPr>
        <p:spPr bwMode="auto">
          <a:xfrm>
            <a:off x="1725613" y="3490912"/>
            <a:ext cx="6419850" cy="234554"/>
          </a:xfrm>
          <a:prstGeom prst="leftRightArrow">
            <a:avLst>
              <a:gd name="adj1" fmla="val 81583"/>
              <a:gd name="adj2" fmla="val 166504"/>
            </a:avLst>
          </a:prstGeom>
          <a:solidFill>
            <a:srgbClr val="FF9900"/>
          </a:solidFill>
          <a:ln w="9525">
            <a:solidFill>
              <a:schemeClr val="tx1"/>
            </a:solidFill>
            <a:miter lim="800000"/>
            <a:headEnd/>
            <a:tailEnd/>
          </a:ln>
        </p:spPr>
        <p:txBody>
          <a:bodyPr wrap="none" anchor="ctr"/>
          <a:lstStyle/>
          <a:p>
            <a:pPr defTabSz="457200"/>
            <a:endParaRPr lang="en-US">
              <a:cs typeface="Arial" charset="0"/>
            </a:endParaRPr>
          </a:p>
        </p:txBody>
      </p:sp>
      <p:sp>
        <p:nvSpPr>
          <p:cNvPr id="6157" name="Text Box 25"/>
          <p:cNvSpPr txBox="1">
            <a:spLocks noChangeArrowheads="1"/>
          </p:cNvSpPr>
          <p:nvPr/>
        </p:nvSpPr>
        <p:spPr bwMode="auto">
          <a:xfrm>
            <a:off x="4028382" y="3474839"/>
            <a:ext cx="1793677"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a:solidFill>
                  <a:srgbClr val="000099"/>
                </a:solidFill>
                <a:cs typeface="Arial" charset="0"/>
              </a:rPr>
              <a:t>Well Being</a:t>
            </a:r>
          </a:p>
        </p:txBody>
      </p:sp>
    </p:spTree>
    <p:extLst>
      <p:ext uri="{BB962C8B-B14F-4D97-AF65-F5344CB8AC3E}">
        <p14:creationId xmlns:p14="http://schemas.microsoft.com/office/powerpoint/2010/main" val="4133267957"/>
      </p:ext>
    </p:extLst>
  </p:cSld>
  <p:clrMapOvr>
    <a:masterClrMapping/>
  </p:clrMapOvr>
  <p:transition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39B13-5E2B-FC44-B55F-DEEF8839085A}"/>
              </a:ext>
            </a:extLst>
          </p:cNvPr>
          <p:cNvSpPr>
            <a:spLocks noGrp="1"/>
          </p:cNvSpPr>
          <p:nvPr>
            <p:ph type="title"/>
          </p:nvPr>
        </p:nvSpPr>
        <p:spPr/>
        <p:txBody>
          <a:bodyPr/>
          <a:lstStyle/>
          <a:p>
            <a:r>
              <a:rPr lang="en-US" dirty="0">
                <a:solidFill>
                  <a:srgbClr val="C00000"/>
                </a:solidFill>
              </a:rPr>
              <a:t>New Directions – The Future</a:t>
            </a:r>
          </a:p>
        </p:txBody>
      </p:sp>
      <p:sp>
        <p:nvSpPr>
          <p:cNvPr id="3" name="Content Placeholder 2">
            <a:extLst>
              <a:ext uri="{FF2B5EF4-FFF2-40B4-BE49-F238E27FC236}">
                <a16:creationId xmlns:a16="http://schemas.microsoft.com/office/drawing/2014/main" id="{0D8726B6-EFA6-4447-B7E4-E148C786FA93}"/>
              </a:ext>
            </a:extLst>
          </p:cNvPr>
          <p:cNvSpPr>
            <a:spLocks noGrp="1"/>
          </p:cNvSpPr>
          <p:nvPr>
            <p:ph idx="1"/>
          </p:nvPr>
        </p:nvSpPr>
        <p:spPr/>
        <p:txBody>
          <a:bodyPr>
            <a:normAutofit fontScale="92500" lnSpcReduction="10000"/>
          </a:bodyPr>
          <a:lstStyle/>
          <a:p>
            <a:r>
              <a:rPr lang="en-US" dirty="0"/>
              <a:t>Understanding Resistance to Therapy</a:t>
            </a:r>
          </a:p>
          <a:p>
            <a:r>
              <a:rPr lang="en-US" dirty="0"/>
              <a:t>Immunotherapy in breast cancer – early and advanced</a:t>
            </a:r>
          </a:p>
          <a:p>
            <a:r>
              <a:rPr lang="en-US" dirty="0"/>
              <a:t>Will early detection of residual cancer by circulating </a:t>
            </a:r>
            <a:r>
              <a:rPr lang="en-US" dirty="0" err="1"/>
              <a:t>tumour</a:t>
            </a:r>
            <a:r>
              <a:rPr lang="en-US" dirty="0"/>
              <a:t> DNA improve outcomes</a:t>
            </a:r>
          </a:p>
          <a:p>
            <a:r>
              <a:rPr lang="en-US" dirty="0"/>
              <a:t>Understanding more about </a:t>
            </a:r>
            <a:r>
              <a:rPr lang="en-US" dirty="0" err="1"/>
              <a:t>tumour</a:t>
            </a:r>
            <a:r>
              <a:rPr lang="en-US" dirty="0"/>
              <a:t> heterogeneity and clonal evolution</a:t>
            </a:r>
          </a:p>
        </p:txBody>
      </p:sp>
    </p:spTree>
    <p:extLst>
      <p:ext uri="{BB962C8B-B14F-4D97-AF65-F5344CB8AC3E}">
        <p14:creationId xmlns:p14="http://schemas.microsoft.com/office/powerpoint/2010/main" val="3588157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Rectangle 7"/>
          <p:cNvSpPr txBox="1">
            <a:spLocks noGrp="1"/>
          </p:cNvSpPr>
          <p:nvPr>
            <p:ph type="sldNum" sz="quarter" idx="4294967295"/>
          </p:nvPr>
        </p:nvSpPr>
        <p:spPr>
          <a:xfrm>
            <a:off x="7874554" y="72866"/>
            <a:ext cx="126446" cy="19716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34289" tIns="34289" rIns="34289" bIns="34289" rtlCol="0" anchor="ctr"/>
          <a:lstStyle>
            <a:lvl1pPr algn="r" defTabSz="342900">
              <a:defRPr sz="825">
                <a:solidFill>
                  <a:srgbClr val="888888"/>
                </a:solidFill>
                <a:latin typeface="Calibri"/>
                <a:ea typeface="Calibri"/>
                <a:cs typeface="Calibri"/>
                <a:sym typeface="Calibri"/>
              </a:defRPr>
            </a:lvl1pPr>
          </a:lstStyle>
          <a:p>
            <a:fld id="{86CB4B4D-7CA3-9044-876B-883B54F8677D}" type="slidenum">
              <a:t>21</a:t>
            </a:fld>
            <a:endParaRPr/>
          </a:p>
        </p:txBody>
      </p:sp>
      <p:pic>
        <p:nvPicPr>
          <p:cNvPr id="208" name="Picture 1026" descr="Picture 1026"/>
          <p:cNvPicPr>
            <a:picLocks noChangeAspect="1"/>
          </p:cNvPicPr>
          <p:nvPr/>
        </p:nvPicPr>
        <p:blipFill>
          <a:blip r:embed="rId3"/>
          <a:stretch>
            <a:fillRect/>
          </a:stretch>
        </p:blipFill>
        <p:spPr>
          <a:xfrm>
            <a:off x="0" y="605528"/>
            <a:ext cx="2232248" cy="2197924"/>
          </a:xfrm>
          <a:prstGeom prst="rect">
            <a:avLst/>
          </a:prstGeom>
          <a:ln w="12700">
            <a:miter lim="400000"/>
          </a:ln>
        </p:spPr>
      </p:pic>
      <p:sp>
        <p:nvSpPr>
          <p:cNvPr id="209" name="Text Box 1027"/>
          <p:cNvSpPr txBox="1"/>
          <p:nvPr/>
        </p:nvSpPr>
        <p:spPr>
          <a:xfrm>
            <a:off x="485800" y="105393"/>
            <a:ext cx="8172399" cy="5001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a:spAutoFit/>
          </a:bodyPr>
          <a:lstStyle>
            <a:lvl1pPr algn="l" defTabSz="914400">
              <a:defRPr sz="5300" b="1">
                <a:latin typeface="Arial"/>
                <a:ea typeface="Arial"/>
                <a:cs typeface="Arial"/>
                <a:sym typeface="Arial"/>
              </a:defRPr>
            </a:lvl1pPr>
          </a:lstStyle>
          <a:p>
            <a:r>
              <a:rPr lang="en-CA" sz="2800" b="0" dirty="0">
                <a:solidFill>
                  <a:srgbClr val="C00000"/>
                </a:solidFill>
                <a:latin typeface="+mj-lt"/>
              </a:rPr>
              <a:t>Clonal Evolution and Tumour </a:t>
            </a:r>
            <a:r>
              <a:rPr lang="en-CA" sz="2800" b="0" dirty="0" err="1">
                <a:solidFill>
                  <a:srgbClr val="C00000"/>
                </a:solidFill>
                <a:latin typeface="+mj-lt"/>
              </a:rPr>
              <a:t>Heterogenity</a:t>
            </a:r>
            <a:endParaRPr sz="2800" b="0" dirty="0">
              <a:solidFill>
                <a:srgbClr val="C00000"/>
              </a:solidFill>
              <a:latin typeface="+mj-lt"/>
            </a:endParaRPr>
          </a:p>
        </p:txBody>
      </p:sp>
      <p:pic>
        <p:nvPicPr>
          <p:cNvPr id="8" name="Picture 4" descr="Picture 4">
            <a:extLst>
              <a:ext uri="{FF2B5EF4-FFF2-40B4-BE49-F238E27FC236}">
                <a16:creationId xmlns:a16="http://schemas.microsoft.com/office/drawing/2014/main" id="{4FCE0ED7-9325-BF47-BE5D-0BDAC71502EB}"/>
              </a:ext>
            </a:extLst>
          </p:cNvPr>
          <p:cNvPicPr>
            <a:picLocks noChangeAspect="1"/>
          </p:cNvPicPr>
          <p:nvPr/>
        </p:nvPicPr>
        <p:blipFill>
          <a:blip r:embed="rId4"/>
          <a:stretch>
            <a:fillRect/>
          </a:stretch>
        </p:blipFill>
        <p:spPr>
          <a:xfrm>
            <a:off x="2987824" y="843558"/>
            <a:ext cx="5544616" cy="2041304"/>
          </a:xfrm>
          <a:prstGeom prst="rect">
            <a:avLst/>
          </a:prstGeom>
          <a:ln w="12700">
            <a:miter lim="400000"/>
          </a:ln>
        </p:spPr>
      </p:pic>
      <p:pic>
        <p:nvPicPr>
          <p:cNvPr id="9" name="Image" descr="Image">
            <a:extLst>
              <a:ext uri="{FF2B5EF4-FFF2-40B4-BE49-F238E27FC236}">
                <a16:creationId xmlns:a16="http://schemas.microsoft.com/office/drawing/2014/main" id="{BDEFF8AB-6DCB-E34A-9A24-8F5578D22038}"/>
              </a:ext>
            </a:extLst>
          </p:cNvPr>
          <p:cNvPicPr>
            <a:picLocks noChangeAspect="1"/>
          </p:cNvPicPr>
          <p:nvPr/>
        </p:nvPicPr>
        <p:blipFill>
          <a:blip r:embed="rId5"/>
          <a:stretch>
            <a:fillRect/>
          </a:stretch>
        </p:blipFill>
        <p:spPr>
          <a:xfrm>
            <a:off x="2987825" y="3220356"/>
            <a:ext cx="3888432" cy="1511633"/>
          </a:xfrm>
          <a:prstGeom prst="rect">
            <a:avLst/>
          </a:prstGeom>
          <a:ln w="12700">
            <a:miter lim="400000"/>
          </a:ln>
        </p:spPr>
      </p:pic>
      <p:pic>
        <p:nvPicPr>
          <p:cNvPr id="10" name="unknown.png" descr="unknown.png">
            <a:extLst>
              <a:ext uri="{FF2B5EF4-FFF2-40B4-BE49-F238E27FC236}">
                <a16:creationId xmlns:a16="http://schemas.microsoft.com/office/drawing/2014/main" id="{5167530C-37C8-6D47-930B-2060E8655C9E}"/>
              </a:ext>
            </a:extLst>
          </p:cNvPr>
          <p:cNvPicPr>
            <a:picLocks noChangeAspect="1"/>
          </p:cNvPicPr>
          <p:nvPr/>
        </p:nvPicPr>
        <p:blipFill>
          <a:blip r:embed="rId6"/>
          <a:stretch>
            <a:fillRect/>
          </a:stretch>
        </p:blipFill>
        <p:spPr>
          <a:xfrm>
            <a:off x="7143440" y="3210624"/>
            <a:ext cx="1520071" cy="1453328"/>
          </a:xfrm>
          <a:prstGeom prst="rect">
            <a:avLst/>
          </a:prstGeom>
          <a:ln w="12700">
            <a:miter lim="400000"/>
          </a:ln>
        </p:spPr>
      </p:pic>
      <p:pic>
        <p:nvPicPr>
          <p:cNvPr id="3" name="Picture 2">
            <a:extLst>
              <a:ext uri="{FF2B5EF4-FFF2-40B4-BE49-F238E27FC236}">
                <a16:creationId xmlns:a16="http://schemas.microsoft.com/office/drawing/2014/main" id="{8BB45F61-F11B-5F49-BF6A-11000E541AA9}"/>
              </a:ext>
            </a:extLst>
          </p:cNvPr>
          <p:cNvPicPr>
            <a:picLocks noChangeAspect="1"/>
          </p:cNvPicPr>
          <p:nvPr/>
        </p:nvPicPr>
        <p:blipFill>
          <a:blip r:embed="rId7"/>
          <a:stretch>
            <a:fillRect/>
          </a:stretch>
        </p:blipFill>
        <p:spPr>
          <a:xfrm>
            <a:off x="4093" y="2887670"/>
            <a:ext cx="2553200" cy="2197924"/>
          </a:xfrm>
          <a:prstGeom prst="rect">
            <a:avLst/>
          </a:prstGeom>
        </p:spPr>
      </p:pic>
    </p:spTree>
    <p:extLst>
      <p:ext uri="{BB962C8B-B14F-4D97-AF65-F5344CB8AC3E}">
        <p14:creationId xmlns:p14="http://schemas.microsoft.com/office/powerpoint/2010/main" val="3211889189"/>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09">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0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0" build="p" bldLvl="5"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B44D32-FD20-6A49-A406-C2648F130668}"/>
              </a:ext>
            </a:extLst>
          </p:cNvPr>
          <p:cNvSpPr>
            <a:spLocks noGrp="1"/>
          </p:cNvSpPr>
          <p:nvPr>
            <p:ph type="title"/>
          </p:nvPr>
        </p:nvSpPr>
        <p:spPr/>
        <p:txBody>
          <a:bodyPr>
            <a:normAutofit/>
          </a:bodyPr>
          <a:lstStyle/>
          <a:p>
            <a:r>
              <a:rPr lang="en-US" sz="3200" dirty="0">
                <a:solidFill>
                  <a:srgbClr val="C00000"/>
                </a:solidFill>
              </a:rPr>
              <a:t>Potential of Circulating </a:t>
            </a:r>
            <a:r>
              <a:rPr lang="en-US" sz="3200" dirty="0" err="1">
                <a:solidFill>
                  <a:srgbClr val="C00000"/>
                </a:solidFill>
              </a:rPr>
              <a:t>Tumour</a:t>
            </a:r>
            <a:r>
              <a:rPr lang="en-US" sz="3200" dirty="0">
                <a:solidFill>
                  <a:srgbClr val="C00000"/>
                </a:solidFill>
              </a:rPr>
              <a:t> DNA</a:t>
            </a:r>
          </a:p>
        </p:txBody>
      </p:sp>
      <p:sp>
        <p:nvSpPr>
          <p:cNvPr id="7" name="Text Placeholder 6">
            <a:extLst>
              <a:ext uri="{FF2B5EF4-FFF2-40B4-BE49-F238E27FC236}">
                <a16:creationId xmlns:a16="http://schemas.microsoft.com/office/drawing/2014/main" id="{60E02EFA-5C5A-DE40-81A5-EF8C8BA290A6}"/>
              </a:ext>
            </a:extLst>
          </p:cNvPr>
          <p:cNvSpPr>
            <a:spLocks noGrp="1"/>
          </p:cNvSpPr>
          <p:nvPr>
            <p:ph type="body" sz="quarter" idx="3"/>
          </p:nvPr>
        </p:nvSpPr>
        <p:spPr/>
        <p:txBody>
          <a:bodyPr>
            <a:normAutofit fontScale="77500" lnSpcReduction="20000"/>
          </a:bodyPr>
          <a:lstStyle/>
          <a:p>
            <a:r>
              <a:rPr lang="en-US" b="0" dirty="0"/>
              <a:t>Predicting Risk after treatment in TNBC</a:t>
            </a:r>
          </a:p>
        </p:txBody>
      </p:sp>
      <p:pic>
        <p:nvPicPr>
          <p:cNvPr id="9" name="ctDNA-graphic.pdf" descr="ctDNA-graphic.pdf">
            <a:extLst>
              <a:ext uri="{FF2B5EF4-FFF2-40B4-BE49-F238E27FC236}">
                <a16:creationId xmlns:a16="http://schemas.microsoft.com/office/drawing/2014/main" id="{12135E13-6388-674A-B2BF-981F8E7B9A63}"/>
              </a:ext>
            </a:extLst>
          </p:cNvPr>
          <p:cNvPicPr>
            <a:picLocks noGrp="1" noChangeAspect="1"/>
          </p:cNvPicPr>
          <p:nvPr>
            <p:ph sz="half" idx="2"/>
          </p:nvPr>
        </p:nvPicPr>
        <p:blipFill>
          <a:blip r:embed="rId2"/>
          <a:stretch>
            <a:fillRect/>
          </a:stretch>
        </p:blipFill>
        <p:spPr>
          <a:xfrm>
            <a:off x="323528" y="1063229"/>
            <a:ext cx="3951816" cy="3752303"/>
          </a:xfrm>
          <a:prstGeom prst="rect">
            <a:avLst/>
          </a:prstGeom>
          <a:ln w="12700">
            <a:miter lim="400000"/>
          </a:ln>
        </p:spPr>
      </p:pic>
      <p:pic>
        <p:nvPicPr>
          <p:cNvPr id="10" name="Picture 1" descr="Picture 1">
            <a:extLst>
              <a:ext uri="{FF2B5EF4-FFF2-40B4-BE49-F238E27FC236}">
                <a16:creationId xmlns:a16="http://schemas.microsoft.com/office/drawing/2014/main" id="{8ECEB309-DCBA-2C40-87CF-E2AE496CDDF7}"/>
              </a:ext>
            </a:extLst>
          </p:cNvPr>
          <p:cNvPicPr>
            <a:picLocks noGrp="1" noChangeAspect="1"/>
          </p:cNvPicPr>
          <p:nvPr>
            <p:ph sz="quarter" idx="4"/>
          </p:nvPr>
        </p:nvPicPr>
        <p:blipFill>
          <a:blip r:embed="rId3"/>
          <a:stretch>
            <a:fillRect/>
          </a:stretch>
        </p:blipFill>
        <p:spPr>
          <a:xfrm>
            <a:off x="4645026" y="1851670"/>
            <a:ext cx="3388822" cy="2963862"/>
          </a:xfrm>
          <a:prstGeom prst="rect">
            <a:avLst/>
          </a:prstGeom>
          <a:ln w="12700">
            <a:miter lim="400000"/>
          </a:ln>
        </p:spPr>
      </p:pic>
      <p:sp>
        <p:nvSpPr>
          <p:cNvPr id="11" name="TextBox 10">
            <a:extLst>
              <a:ext uri="{FF2B5EF4-FFF2-40B4-BE49-F238E27FC236}">
                <a16:creationId xmlns:a16="http://schemas.microsoft.com/office/drawing/2014/main" id="{7C861B97-674F-A449-BABE-E5699D883967}"/>
              </a:ext>
            </a:extLst>
          </p:cNvPr>
          <p:cNvSpPr txBox="1"/>
          <p:nvPr/>
        </p:nvSpPr>
        <p:spPr>
          <a:xfrm>
            <a:off x="7596336" y="4774168"/>
            <a:ext cx="1416157" cy="369332"/>
          </a:xfrm>
          <a:prstGeom prst="rect">
            <a:avLst/>
          </a:prstGeom>
          <a:noFill/>
        </p:spPr>
        <p:txBody>
          <a:bodyPr wrap="none" rtlCol="0">
            <a:spAutoFit/>
          </a:bodyPr>
          <a:lstStyle/>
          <a:p>
            <a:r>
              <a:rPr lang="en-US" dirty="0"/>
              <a:t>Aparicio et al</a:t>
            </a:r>
          </a:p>
        </p:txBody>
      </p:sp>
    </p:spTree>
    <p:extLst>
      <p:ext uri="{BB962C8B-B14F-4D97-AF65-F5344CB8AC3E}">
        <p14:creationId xmlns:p14="http://schemas.microsoft.com/office/powerpoint/2010/main" val="9783062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D45C4-FEFE-E741-A4E9-28FB5A8819FF}"/>
              </a:ext>
            </a:extLst>
          </p:cNvPr>
          <p:cNvSpPr>
            <a:spLocks noGrp="1"/>
          </p:cNvSpPr>
          <p:nvPr>
            <p:ph type="title"/>
          </p:nvPr>
        </p:nvSpPr>
        <p:spPr/>
        <p:txBody>
          <a:bodyPr/>
          <a:lstStyle/>
          <a:p>
            <a:r>
              <a:rPr lang="en-US" dirty="0">
                <a:solidFill>
                  <a:srgbClr val="C00000"/>
                </a:solidFill>
              </a:rPr>
              <a:t>Summary</a:t>
            </a:r>
          </a:p>
        </p:txBody>
      </p:sp>
      <p:sp>
        <p:nvSpPr>
          <p:cNvPr id="3" name="Content Placeholder 2">
            <a:extLst>
              <a:ext uri="{FF2B5EF4-FFF2-40B4-BE49-F238E27FC236}">
                <a16:creationId xmlns:a16="http://schemas.microsoft.com/office/drawing/2014/main" id="{12AABBF6-A5FF-8D44-88D6-36212CDF5453}"/>
              </a:ext>
            </a:extLst>
          </p:cNvPr>
          <p:cNvSpPr>
            <a:spLocks noGrp="1"/>
          </p:cNvSpPr>
          <p:nvPr>
            <p:ph idx="1"/>
          </p:nvPr>
        </p:nvSpPr>
        <p:spPr/>
        <p:txBody>
          <a:bodyPr>
            <a:normAutofit fontScale="92500"/>
          </a:bodyPr>
          <a:lstStyle/>
          <a:p>
            <a:r>
              <a:rPr lang="en-US" dirty="0"/>
              <a:t>Outcomes have improved remarkably with a 5 year survival of close to 90%</a:t>
            </a:r>
          </a:p>
          <a:p>
            <a:r>
              <a:rPr lang="en-US" dirty="0"/>
              <a:t>Majority of breast cancer persons are cured</a:t>
            </a:r>
          </a:p>
          <a:p>
            <a:r>
              <a:rPr lang="en-US" dirty="0"/>
              <a:t>HOWEVER too many persons relapsing and dying</a:t>
            </a:r>
          </a:p>
          <a:p>
            <a:r>
              <a:rPr lang="en-US" dirty="0"/>
              <a:t>New interventions are necessary for prevention, diagnosis, treatment and survival </a:t>
            </a:r>
            <a:r>
              <a:rPr lang="en-US"/>
              <a:t>followup</a:t>
            </a:r>
            <a:endParaRPr lang="en-US" dirty="0"/>
          </a:p>
          <a:p>
            <a:endParaRPr lang="en-US" dirty="0"/>
          </a:p>
        </p:txBody>
      </p:sp>
    </p:spTree>
    <p:extLst>
      <p:ext uri="{BB962C8B-B14F-4D97-AF65-F5344CB8AC3E}">
        <p14:creationId xmlns:p14="http://schemas.microsoft.com/office/powerpoint/2010/main" val="1822250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idx="4294967295"/>
          </p:nvPr>
        </p:nvSpPr>
        <p:spPr>
          <a:xfrm>
            <a:off x="614363" y="205979"/>
            <a:ext cx="8229600" cy="857250"/>
          </a:xfrm>
        </p:spPr>
        <p:txBody>
          <a:bodyPr lIns="0" tIns="0" rIns="0" bIns="0" anchor="t"/>
          <a:lstStyle/>
          <a:p>
            <a:pPr algn="l"/>
            <a:r>
              <a:rPr lang="en-US" sz="3200" dirty="0">
                <a:solidFill>
                  <a:srgbClr val="800000"/>
                </a:solidFill>
                <a:latin typeface="Arial" charset="0"/>
                <a:ea typeface="ＭＳ Ｐゴシック" charset="0"/>
                <a:cs typeface="ＭＳ Ｐゴシック" charset="0"/>
              </a:rPr>
              <a:t> </a:t>
            </a:r>
            <a:r>
              <a:rPr lang="en-US" sz="3200" dirty="0">
                <a:solidFill>
                  <a:srgbClr val="800000"/>
                </a:solidFill>
                <a:latin typeface="Calibri" charset="0"/>
                <a:ea typeface="ＭＳ Ｐゴシック" charset="0"/>
                <a:cs typeface="ＭＳ Ｐゴシック" charset="0"/>
              </a:rPr>
              <a:t>       Spectrum of Treatment for the Patient</a:t>
            </a:r>
          </a:p>
        </p:txBody>
      </p:sp>
      <p:sp>
        <p:nvSpPr>
          <p:cNvPr id="6146" name="Oval 5"/>
          <p:cNvSpPr>
            <a:spLocks noChangeArrowheads="1"/>
          </p:cNvSpPr>
          <p:nvPr/>
        </p:nvSpPr>
        <p:spPr bwMode="auto">
          <a:xfrm>
            <a:off x="914400" y="1013223"/>
            <a:ext cx="7772400" cy="3506390"/>
          </a:xfrm>
          <a:prstGeom prst="ellipse">
            <a:avLst/>
          </a:prstGeom>
          <a:solidFill>
            <a:srgbClr val="FFAFA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57200"/>
            <a:endParaRPr lang="en-US" sz="1800">
              <a:cs typeface="Arial" charset="0"/>
            </a:endParaRPr>
          </a:p>
        </p:txBody>
      </p:sp>
      <p:sp>
        <p:nvSpPr>
          <p:cNvPr id="6147" name="Text Box 8"/>
          <p:cNvSpPr txBox="1">
            <a:spLocks noChangeArrowheads="1"/>
          </p:cNvSpPr>
          <p:nvPr/>
        </p:nvSpPr>
        <p:spPr bwMode="auto">
          <a:xfrm>
            <a:off x="3352800" y="1063229"/>
            <a:ext cx="294183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000000"/>
                </a:solidFill>
                <a:cs typeface="Arial" charset="0"/>
              </a:rPr>
              <a:t>Support the Patient Journey</a:t>
            </a:r>
          </a:p>
        </p:txBody>
      </p:sp>
      <p:sp>
        <p:nvSpPr>
          <p:cNvPr id="6148" name="Text Box 9"/>
          <p:cNvSpPr txBox="1">
            <a:spLocks noChangeArrowheads="1"/>
          </p:cNvSpPr>
          <p:nvPr/>
        </p:nvSpPr>
        <p:spPr bwMode="auto">
          <a:xfrm>
            <a:off x="2198689" y="1379935"/>
            <a:ext cx="3856344"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000000"/>
                </a:solidFill>
                <a:cs typeface="Arial" charset="0"/>
              </a:rPr>
              <a:t>Facilitate Prevention / Early Detection</a:t>
            </a:r>
          </a:p>
        </p:txBody>
      </p:sp>
      <p:sp>
        <p:nvSpPr>
          <p:cNvPr id="6149" name="Text Box 10"/>
          <p:cNvSpPr txBox="1">
            <a:spLocks noChangeArrowheads="1"/>
          </p:cNvSpPr>
          <p:nvPr/>
        </p:nvSpPr>
        <p:spPr bwMode="auto">
          <a:xfrm>
            <a:off x="5130800" y="1916906"/>
            <a:ext cx="3149219"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000000"/>
                </a:solidFill>
                <a:cs typeface="Arial" charset="0"/>
              </a:rPr>
              <a:t>Promote Optimal Performance</a:t>
            </a:r>
          </a:p>
        </p:txBody>
      </p:sp>
      <p:sp>
        <p:nvSpPr>
          <p:cNvPr id="6150" name="Text Box 12"/>
          <p:cNvSpPr txBox="1">
            <a:spLocks noChangeArrowheads="1"/>
          </p:cNvSpPr>
          <p:nvPr/>
        </p:nvSpPr>
        <p:spPr bwMode="auto">
          <a:xfrm>
            <a:off x="4157664" y="1637110"/>
            <a:ext cx="222599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000000"/>
                </a:solidFill>
                <a:cs typeface="Arial" charset="0"/>
              </a:rPr>
              <a:t>Encourage Research</a:t>
            </a:r>
          </a:p>
        </p:txBody>
      </p:sp>
      <p:sp>
        <p:nvSpPr>
          <p:cNvPr id="6151" name="Text Box 13"/>
          <p:cNvSpPr txBox="1">
            <a:spLocks noChangeArrowheads="1"/>
          </p:cNvSpPr>
          <p:nvPr/>
        </p:nvSpPr>
        <p:spPr bwMode="auto">
          <a:xfrm>
            <a:off x="4711701" y="3736182"/>
            <a:ext cx="314160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000000"/>
                </a:solidFill>
                <a:cs typeface="Arial" charset="0"/>
              </a:rPr>
              <a:t>Improve Information &amp; Access</a:t>
            </a:r>
            <a:r>
              <a:rPr lang="en-US" sz="1800" b="1">
                <a:solidFill>
                  <a:srgbClr val="000000"/>
                </a:solidFill>
                <a:cs typeface="Arial" charset="0"/>
              </a:rPr>
              <a:t> </a:t>
            </a:r>
          </a:p>
        </p:txBody>
      </p:sp>
      <p:sp>
        <p:nvSpPr>
          <p:cNvPr id="6152" name="Rectangle 20"/>
          <p:cNvSpPr>
            <a:spLocks noChangeArrowheads="1"/>
          </p:cNvSpPr>
          <p:nvPr/>
        </p:nvSpPr>
        <p:spPr bwMode="auto">
          <a:xfrm>
            <a:off x="1657351" y="1854994"/>
            <a:ext cx="2703513" cy="1916906"/>
          </a:xfrm>
          <a:prstGeom prst="rect">
            <a:avLst/>
          </a:prstGeom>
          <a:solidFill>
            <a:srgbClr val="99CCFF"/>
          </a:solidFill>
          <a:ln w="9525">
            <a:solidFill>
              <a:schemeClr val="tx1"/>
            </a:solidFill>
            <a:miter lim="800000"/>
            <a:headEnd/>
            <a:tailEnd/>
          </a:ln>
        </p:spPr>
        <p:txBody>
          <a:bodyPr wrap="none" anchor="ctr"/>
          <a:lstStyle/>
          <a:p>
            <a:pPr defTabSz="457200"/>
            <a:r>
              <a:rPr lang="en-US" sz="1800">
                <a:cs typeface="Arial" charset="0"/>
              </a:rPr>
              <a:t>  </a:t>
            </a:r>
            <a:r>
              <a:rPr lang="en-US" sz="1400" b="1">
                <a:solidFill>
                  <a:srgbClr val="800000"/>
                </a:solidFill>
                <a:cs typeface="Arial" charset="0"/>
              </a:rPr>
              <a:t>Cancer </a:t>
            </a:r>
          </a:p>
          <a:p>
            <a:pPr defTabSz="457200"/>
            <a:r>
              <a:rPr lang="en-US" sz="1400" b="1">
                <a:solidFill>
                  <a:srgbClr val="800000"/>
                </a:solidFill>
                <a:cs typeface="Arial" charset="0"/>
              </a:rPr>
              <a:t>   Prevention </a:t>
            </a:r>
          </a:p>
          <a:p>
            <a:pPr defTabSz="457200"/>
            <a:r>
              <a:rPr lang="en-US" sz="1400" b="1">
                <a:solidFill>
                  <a:srgbClr val="800000"/>
                </a:solidFill>
                <a:cs typeface="Arial" charset="0"/>
              </a:rPr>
              <a:t>   &amp; Healthy</a:t>
            </a:r>
          </a:p>
          <a:p>
            <a:pPr defTabSz="457200"/>
            <a:r>
              <a:rPr lang="en-US" sz="1400" b="1">
                <a:solidFill>
                  <a:srgbClr val="800000"/>
                </a:solidFill>
                <a:cs typeface="Arial" charset="0"/>
              </a:rPr>
              <a:t>   Lifestyle</a:t>
            </a:r>
          </a:p>
        </p:txBody>
      </p:sp>
      <p:sp>
        <p:nvSpPr>
          <p:cNvPr id="6153" name="Rectangle 21"/>
          <p:cNvSpPr>
            <a:spLocks noChangeArrowheads="1"/>
          </p:cNvSpPr>
          <p:nvPr/>
        </p:nvSpPr>
        <p:spPr bwMode="auto">
          <a:xfrm>
            <a:off x="3124201" y="2181225"/>
            <a:ext cx="2365375" cy="1263254"/>
          </a:xfrm>
          <a:prstGeom prst="rect">
            <a:avLst/>
          </a:prstGeom>
          <a:solidFill>
            <a:srgbClr val="3399FF"/>
          </a:solidFill>
          <a:ln w="9525">
            <a:solidFill>
              <a:schemeClr val="tx1"/>
            </a:solidFill>
            <a:miter lim="800000"/>
            <a:headEnd/>
            <a:tailEnd/>
          </a:ln>
        </p:spPr>
        <p:txBody>
          <a:bodyPr wrap="none" anchor="ctr"/>
          <a:lstStyle/>
          <a:p>
            <a:pPr defTabSz="457200"/>
            <a:r>
              <a:rPr lang="en-US" sz="1400" b="1">
                <a:solidFill>
                  <a:schemeClr val="bg1"/>
                </a:solidFill>
                <a:cs typeface="Arial" charset="0"/>
              </a:rPr>
              <a:t>  Cancer </a:t>
            </a:r>
          </a:p>
          <a:p>
            <a:pPr defTabSz="457200"/>
            <a:r>
              <a:rPr lang="en-US" sz="1400" b="1">
                <a:solidFill>
                  <a:schemeClr val="bg1"/>
                </a:solidFill>
                <a:cs typeface="Arial" charset="0"/>
              </a:rPr>
              <a:t>  Screening </a:t>
            </a:r>
          </a:p>
          <a:p>
            <a:pPr defTabSz="457200"/>
            <a:r>
              <a:rPr lang="en-US" sz="1400" b="1">
                <a:solidFill>
                  <a:schemeClr val="bg1"/>
                </a:solidFill>
                <a:cs typeface="Arial" charset="0"/>
              </a:rPr>
              <a:t>     </a:t>
            </a:r>
          </a:p>
        </p:txBody>
      </p:sp>
      <p:sp>
        <p:nvSpPr>
          <p:cNvPr id="6154" name="AutoShape 22"/>
          <p:cNvSpPr>
            <a:spLocks noChangeArrowheads="1"/>
          </p:cNvSpPr>
          <p:nvPr/>
        </p:nvSpPr>
        <p:spPr bwMode="auto">
          <a:xfrm>
            <a:off x="4090988" y="2345531"/>
            <a:ext cx="4595812" cy="934641"/>
          </a:xfrm>
          <a:prstGeom prst="chevron">
            <a:avLst>
              <a:gd name="adj" fmla="val 27813"/>
            </a:avLst>
          </a:prstGeom>
          <a:solidFill>
            <a:srgbClr val="3366FF"/>
          </a:solidFill>
          <a:ln w="9525">
            <a:solidFill>
              <a:schemeClr val="tx1"/>
            </a:solidFill>
            <a:miter lim="800000"/>
            <a:headEnd/>
            <a:tailEnd/>
          </a:ln>
        </p:spPr>
        <p:txBody>
          <a:bodyPr wrap="none" anchor="ctr"/>
          <a:lstStyle/>
          <a:p>
            <a:pPr algn="r" defTabSz="457200"/>
            <a:r>
              <a:rPr lang="en-US" sz="1800">
                <a:cs typeface="Arial" charset="0"/>
              </a:rPr>
              <a:t>      </a:t>
            </a:r>
            <a:r>
              <a:rPr lang="en-US" sz="1400" b="1">
                <a:cs typeface="Arial" charset="0"/>
              </a:rPr>
              <a:t>Quality of Life:  </a:t>
            </a:r>
          </a:p>
          <a:p>
            <a:pPr algn="r" defTabSz="457200"/>
            <a:r>
              <a:rPr lang="en-US" sz="1400" b="1">
                <a:cs typeface="Arial" charset="0"/>
              </a:rPr>
              <a:t>  Survivorship   </a:t>
            </a:r>
          </a:p>
          <a:p>
            <a:pPr algn="r" defTabSz="457200"/>
            <a:r>
              <a:rPr lang="en-US" sz="1400" b="1">
                <a:cs typeface="Arial" charset="0"/>
              </a:rPr>
              <a:t>  Through   </a:t>
            </a:r>
          </a:p>
          <a:p>
            <a:pPr algn="r" defTabSz="457200"/>
            <a:r>
              <a:rPr lang="en-US" sz="1400" b="1">
                <a:cs typeface="Arial" charset="0"/>
              </a:rPr>
              <a:t>      End of Life   </a:t>
            </a:r>
          </a:p>
        </p:txBody>
      </p:sp>
      <p:sp>
        <p:nvSpPr>
          <p:cNvPr id="6155" name="AutoShape 23"/>
          <p:cNvSpPr>
            <a:spLocks noChangeArrowheads="1"/>
          </p:cNvSpPr>
          <p:nvPr/>
        </p:nvSpPr>
        <p:spPr bwMode="auto">
          <a:xfrm>
            <a:off x="4157663" y="2421732"/>
            <a:ext cx="2501900" cy="779860"/>
          </a:xfrm>
          <a:prstGeom prst="chevron">
            <a:avLst>
              <a:gd name="adj" fmla="val 27804"/>
            </a:avLst>
          </a:prstGeom>
          <a:solidFill>
            <a:srgbClr val="0000FF"/>
          </a:solidFill>
          <a:ln w="9525">
            <a:solidFill>
              <a:schemeClr val="tx1"/>
            </a:solidFill>
            <a:miter lim="800000"/>
            <a:headEnd/>
            <a:tailEnd/>
          </a:ln>
        </p:spPr>
        <p:txBody>
          <a:bodyPr wrap="none" anchor="ctr"/>
          <a:lstStyle/>
          <a:p>
            <a:pPr defTabSz="457200"/>
            <a:r>
              <a:rPr lang="en-US" sz="1800">
                <a:cs typeface="Arial" charset="0"/>
              </a:rPr>
              <a:t>   </a:t>
            </a:r>
            <a:r>
              <a:rPr lang="en-US" sz="1400" b="1">
                <a:solidFill>
                  <a:schemeClr val="bg1"/>
                </a:solidFill>
                <a:cs typeface="Arial" charset="0"/>
              </a:rPr>
              <a:t>Cancer Treatment, </a:t>
            </a:r>
          </a:p>
          <a:p>
            <a:pPr defTabSz="457200"/>
            <a:r>
              <a:rPr lang="en-US" sz="1400" b="1">
                <a:solidFill>
                  <a:schemeClr val="bg1"/>
                </a:solidFill>
                <a:cs typeface="Arial" charset="0"/>
              </a:rPr>
              <a:t>    Care Delivery </a:t>
            </a:r>
          </a:p>
          <a:p>
            <a:pPr defTabSz="457200"/>
            <a:r>
              <a:rPr lang="en-US" sz="1400" b="1">
                <a:solidFill>
                  <a:schemeClr val="bg1"/>
                </a:solidFill>
                <a:cs typeface="Arial" charset="0"/>
              </a:rPr>
              <a:t>    and Follow Up</a:t>
            </a:r>
          </a:p>
        </p:txBody>
      </p:sp>
      <p:sp>
        <p:nvSpPr>
          <p:cNvPr id="6156" name="AutoShape 24"/>
          <p:cNvSpPr>
            <a:spLocks noChangeArrowheads="1"/>
          </p:cNvSpPr>
          <p:nvPr/>
        </p:nvSpPr>
        <p:spPr bwMode="auto">
          <a:xfrm>
            <a:off x="1725613" y="3490912"/>
            <a:ext cx="6419850" cy="234554"/>
          </a:xfrm>
          <a:prstGeom prst="leftRightArrow">
            <a:avLst>
              <a:gd name="adj1" fmla="val 81583"/>
              <a:gd name="adj2" fmla="val 166504"/>
            </a:avLst>
          </a:prstGeom>
          <a:solidFill>
            <a:srgbClr val="FF9900"/>
          </a:solidFill>
          <a:ln w="9525">
            <a:solidFill>
              <a:schemeClr val="tx1"/>
            </a:solidFill>
            <a:miter lim="800000"/>
            <a:headEnd/>
            <a:tailEnd/>
          </a:ln>
        </p:spPr>
        <p:txBody>
          <a:bodyPr wrap="none" anchor="ctr"/>
          <a:lstStyle/>
          <a:p>
            <a:pPr defTabSz="457200"/>
            <a:endParaRPr lang="en-US">
              <a:cs typeface="Arial" charset="0"/>
            </a:endParaRPr>
          </a:p>
        </p:txBody>
      </p:sp>
      <p:sp>
        <p:nvSpPr>
          <p:cNvPr id="6157" name="Text Box 25"/>
          <p:cNvSpPr txBox="1">
            <a:spLocks noChangeArrowheads="1"/>
          </p:cNvSpPr>
          <p:nvPr/>
        </p:nvSpPr>
        <p:spPr bwMode="auto">
          <a:xfrm>
            <a:off x="4083050" y="3507582"/>
            <a:ext cx="1099091"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solidFill>
                  <a:srgbClr val="000099"/>
                </a:solidFill>
                <a:cs typeface="Arial" charset="0"/>
              </a:rPr>
              <a:t>Well Being</a:t>
            </a:r>
          </a:p>
        </p:txBody>
      </p:sp>
      <p:sp>
        <p:nvSpPr>
          <p:cNvPr id="2" name="TextBox 1"/>
          <p:cNvSpPr txBox="1"/>
          <p:nvPr/>
        </p:nvSpPr>
        <p:spPr>
          <a:xfrm>
            <a:off x="914400" y="2343201"/>
            <a:ext cx="8072436" cy="1754327"/>
          </a:xfrm>
          <a:prstGeom prst="rect">
            <a:avLst/>
          </a:prstGeom>
          <a:solidFill>
            <a:srgbClr val="FFFF00"/>
          </a:solidFill>
        </p:spPr>
        <p:txBody>
          <a:bodyPr wrap="square" rtlCol="0">
            <a:spAutoFit/>
          </a:bodyPr>
          <a:lstStyle/>
          <a:p>
            <a:r>
              <a:rPr lang="en-US" sz="3600" dirty="0">
                <a:solidFill>
                  <a:schemeClr val="tx1"/>
                </a:solidFill>
                <a:latin typeface="Arial"/>
                <a:cs typeface="Arial"/>
              </a:rPr>
              <a:t>PATIENT RELATED OUTCOMES HAVE BECOME A PRIME CONCERN FOR CARE and CLINICAL TRIALS</a:t>
            </a:r>
          </a:p>
        </p:txBody>
      </p:sp>
    </p:spTree>
    <p:extLst>
      <p:ext uri="{BB962C8B-B14F-4D97-AF65-F5344CB8AC3E}">
        <p14:creationId xmlns:p14="http://schemas.microsoft.com/office/powerpoint/2010/main" val="864457545"/>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533400" y="133350"/>
            <a:ext cx="7943852" cy="856059"/>
          </a:xfrm>
        </p:spPr>
        <p:txBody>
          <a:bodyPr>
            <a:normAutofit/>
          </a:bodyPr>
          <a:lstStyle/>
          <a:p>
            <a:r>
              <a:rPr lang="en-US" sz="3200" dirty="0">
                <a:solidFill>
                  <a:srgbClr val="800000"/>
                </a:solidFill>
                <a:latin typeface="Calibri" charset="0"/>
                <a:ea typeface="ＭＳ Ｐゴシック" charset="0"/>
                <a:cs typeface="ＭＳ Ｐゴシック" charset="0"/>
              </a:rPr>
              <a:t>Measuring Success in Cancer Treatment</a:t>
            </a:r>
          </a:p>
        </p:txBody>
      </p:sp>
      <p:sp>
        <p:nvSpPr>
          <p:cNvPr id="14338" name="Content Placeholder 2"/>
          <p:cNvSpPr>
            <a:spLocks noGrp="1"/>
          </p:cNvSpPr>
          <p:nvPr>
            <p:ph sz="half" idx="1"/>
          </p:nvPr>
        </p:nvSpPr>
        <p:spPr>
          <a:xfrm>
            <a:off x="533400" y="1047750"/>
            <a:ext cx="3825875" cy="3237309"/>
          </a:xfrm>
        </p:spPr>
        <p:txBody>
          <a:bodyPr>
            <a:normAutofit fontScale="92500" lnSpcReduction="10000"/>
          </a:bodyPr>
          <a:lstStyle/>
          <a:p>
            <a:r>
              <a:rPr lang="en-US" sz="2400" dirty="0">
                <a:latin typeface="Calibri" charset="0"/>
                <a:ea typeface="ＭＳ Ｐゴシック" charset="0"/>
                <a:cs typeface="ＭＳ Ｐゴシック" charset="0"/>
              </a:rPr>
              <a:t>Success to the </a:t>
            </a:r>
            <a:r>
              <a:rPr lang="en-US" sz="2400" i="1" dirty="0">
                <a:latin typeface="Calibri" charset="0"/>
                <a:ea typeface="ＭＳ Ｐゴシック" charset="0"/>
                <a:cs typeface="ＭＳ Ｐゴシック" charset="0"/>
              </a:rPr>
              <a:t>Oncologist</a:t>
            </a:r>
          </a:p>
          <a:p>
            <a:pPr lvl="1"/>
            <a:r>
              <a:rPr lang="en-US" sz="1800" dirty="0">
                <a:latin typeface="Calibri" charset="0"/>
                <a:ea typeface="ＭＳ Ｐゴシック" charset="0"/>
              </a:rPr>
              <a:t>Progression Free Survival, Overall Survival, Response Rate</a:t>
            </a:r>
          </a:p>
          <a:p>
            <a:pPr lvl="1"/>
            <a:r>
              <a:rPr lang="en-US" sz="1800" dirty="0">
                <a:latin typeface="Calibri" charset="0"/>
                <a:ea typeface="ＭＳ Ｐゴシック" charset="0"/>
              </a:rPr>
              <a:t>Duration of Effective Treatment</a:t>
            </a:r>
          </a:p>
          <a:p>
            <a:pPr lvl="1"/>
            <a:r>
              <a:rPr lang="en-US" sz="1800" dirty="0">
                <a:latin typeface="Calibri" charset="0"/>
                <a:ea typeface="ＭＳ Ｐゴシック" charset="0"/>
              </a:rPr>
              <a:t>Access to appropriate therapy</a:t>
            </a:r>
          </a:p>
          <a:p>
            <a:r>
              <a:rPr lang="en-US" sz="2400" dirty="0">
                <a:latin typeface="Calibri" charset="0"/>
                <a:ea typeface="ＭＳ Ｐゴシック" charset="0"/>
                <a:cs typeface="ＭＳ Ｐゴシック" charset="0"/>
              </a:rPr>
              <a:t>Success to the </a:t>
            </a:r>
            <a:r>
              <a:rPr lang="en-US" sz="2400" i="1" dirty="0">
                <a:latin typeface="Calibri" charset="0"/>
                <a:ea typeface="ＭＳ Ｐゴシック" charset="0"/>
                <a:cs typeface="ＭＳ Ｐゴシック" charset="0"/>
              </a:rPr>
              <a:t>Family Doctor</a:t>
            </a:r>
          </a:p>
          <a:p>
            <a:pPr lvl="1"/>
            <a:r>
              <a:rPr lang="en-US" sz="1800" dirty="0">
                <a:latin typeface="Calibri" charset="0"/>
                <a:ea typeface="ＭＳ Ｐゴシック" charset="0"/>
                <a:cs typeface="ＭＳ Ｐゴシック" charset="0"/>
              </a:rPr>
              <a:t>Supporting patient</a:t>
            </a:r>
          </a:p>
          <a:p>
            <a:pPr lvl="1"/>
            <a:r>
              <a:rPr lang="en-US" sz="1800" dirty="0">
                <a:latin typeface="Calibri" charset="0"/>
                <a:ea typeface="ＭＳ Ｐゴシック" charset="0"/>
                <a:cs typeface="ＭＳ Ｐゴシック" charset="0"/>
              </a:rPr>
              <a:t>Good quality survival with little or no toxicity</a:t>
            </a:r>
          </a:p>
          <a:p>
            <a:pPr lvl="1"/>
            <a:r>
              <a:rPr lang="en-US" sz="1800" dirty="0">
                <a:latin typeface="Calibri" charset="0"/>
                <a:ea typeface="ＭＳ Ｐゴシック" charset="0"/>
                <a:cs typeface="ＭＳ Ｐゴシック" charset="0"/>
              </a:rPr>
              <a:t>Clear outcome goals</a:t>
            </a:r>
          </a:p>
        </p:txBody>
      </p:sp>
      <p:sp>
        <p:nvSpPr>
          <p:cNvPr id="2" name="Content Placeholder 1"/>
          <p:cNvSpPr>
            <a:spLocks noGrp="1"/>
          </p:cNvSpPr>
          <p:nvPr>
            <p:ph sz="half" idx="2"/>
          </p:nvPr>
        </p:nvSpPr>
        <p:spPr>
          <a:xfrm>
            <a:off x="4572000" y="1047750"/>
            <a:ext cx="3827462" cy="3237309"/>
          </a:xfrm>
        </p:spPr>
        <p:txBody>
          <a:bodyPr>
            <a:normAutofit fontScale="92500" lnSpcReduction="10000"/>
          </a:bodyPr>
          <a:lstStyle/>
          <a:p>
            <a:r>
              <a:rPr lang="en-US" sz="2400" dirty="0">
                <a:latin typeface="Calibri" charset="0"/>
                <a:ea typeface="ＭＳ Ｐゴシック" charset="0"/>
                <a:cs typeface="ＭＳ Ｐゴシック" charset="0"/>
              </a:rPr>
              <a:t>Success to the </a:t>
            </a:r>
            <a:r>
              <a:rPr lang="en-US" sz="2400" i="1" dirty="0">
                <a:latin typeface="Calibri" charset="0"/>
                <a:ea typeface="ＭＳ Ｐゴシック" charset="0"/>
                <a:cs typeface="ＭＳ Ｐゴシック" charset="0"/>
              </a:rPr>
              <a:t>Patient</a:t>
            </a:r>
          </a:p>
          <a:p>
            <a:pPr lvl="1"/>
            <a:r>
              <a:rPr lang="en-US" sz="1800" dirty="0">
                <a:latin typeface="Calibri" charset="0"/>
                <a:ea typeface="ＭＳ Ｐゴシック" charset="0"/>
              </a:rPr>
              <a:t>Decrease in Symptoms/Improvement in Quality of Life</a:t>
            </a:r>
          </a:p>
          <a:p>
            <a:pPr lvl="1"/>
            <a:r>
              <a:rPr lang="en-US" sz="1800" dirty="0">
                <a:latin typeface="Calibri" charset="0"/>
                <a:ea typeface="ＭＳ Ｐゴシック" charset="0"/>
              </a:rPr>
              <a:t>Increased Duration of Survival with GOOD Quality of Life</a:t>
            </a:r>
          </a:p>
          <a:p>
            <a:pPr lvl="1"/>
            <a:r>
              <a:rPr lang="en-US" sz="1800" dirty="0">
                <a:latin typeface="Calibri" charset="0"/>
                <a:ea typeface="ＭＳ Ｐゴシック" charset="0"/>
              </a:rPr>
              <a:t>Treatment with few side effects</a:t>
            </a:r>
          </a:p>
          <a:p>
            <a:pPr lvl="1"/>
            <a:r>
              <a:rPr lang="en-US" sz="1800" dirty="0">
                <a:latin typeface="Calibri" charset="0"/>
                <a:ea typeface="ＭＳ Ｐゴシック" charset="0"/>
              </a:rPr>
              <a:t>Hope and Continued Options for Treatment</a:t>
            </a:r>
          </a:p>
          <a:p>
            <a:pPr lvl="1"/>
            <a:r>
              <a:rPr lang="en-US" sz="1800" dirty="0">
                <a:latin typeface="Calibri" charset="0"/>
                <a:ea typeface="ＭＳ Ｐゴシック" charset="0"/>
              </a:rPr>
              <a:t>Feeling safe and respected/family feeling safe</a:t>
            </a:r>
            <a:r>
              <a:rPr lang="en-US" sz="1800" dirty="0">
                <a:latin typeface="Calibri" charset="0"/>
                <a:ea typeface="ＭＳ Ｐゴシック" charset="0"/>
                <a:cs typeface="ＭＳ Ｐゴシック" charset="0"/>
              </a:rPr>
              <a:t> </a:t>
            </a:r>
          </a:p>
          <a:p>
            <a:endParaRPr lang="en-US" dirty="0"/>
          </a:p>
        </p:txBody>
      </p:sp>
    </p:spTree>
    <p:extLst>
      <p:ext uri="{BB962C8B-B14F-4D97-AF65-F5344CB8AC3E}">
        <p14:creationId xmlns:p14="http://schemas.microsoft.com/office/powerpoint/2010/main" val="1040398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609600" y="133350"/>
            <a:ext cx="7805737" cy="856059"/>
          </a:xfrm>
        </p:spPr>
        <p:txBody>
          <a:bodyPr>
            <a:normAutofit/>
          </a:bodyPr>
          <a:lstStyle/>
          <a:p>
            <a:r>
              <a:rPr lang="en-US" sz="3600" dirty="0">
                <a:solidFill>
                  <a:srgbClr val="800000"/>
                </a:solidFill>
                <a:latin typeface="Calibri" charset="0"/>
                <a:ea typeface="ＭＳ Ｐゴシック" charset="0"/>
                <a:cs typeface="ＭＳ Ｐゴシック" charset="0"/>
              </a:rPr>
              <a:t>Treatment Algorithms In Clinical Care</a:t>
            </a:r>
          </a:p>
        </p:txBody>
      </p:sp>
      <p:graphicFrame>
        <p:nvGraphicFramePr>
          <p:cNvPr id="4" name="Content Placeholder 3" descr="Recurrence&#10;PFS&#10;OS&#10;pCR"/>
          <p:cNvGraphicFramePr>
            <a:graphicFrameLocks noGrp="1"/>
          </p:cNvGraphicFramePr>
          <p:nvPr>
            <p:ph idx="1"/>
            <p:extLst>
              <p:ext uri="{D42A27DB-BD31-4B8C-83A1-F6EECF244321}">
                <p14:modId xmlns:p14="http://schemas.microsoft.com/office/powerpoint/2010/main" val="1324284723"/>
              </p:ext>
            </p:extLst>
          </p:nvPr>
        </p:nvGraphicFramePr>
        <p:xfrm>
          <a:off x="457200" y="1200151"/>
          <a:ext cx="8229600" cy="3394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52807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95250"/>
            <a:ext cx="7715252" cy="914400"/>
          </a:xfrm>
        </p:spPr>
        <p:txBody>
          <a:bodyPr/>
          <a:lstStyle/>
          <a:p>
            <a:r>
              <a:rPr lang="en-US" sz="3600" dirty="0">
                <a:solidFill>
                  <a:srgbClr val="800000"/>
                </a:solidFill>
                <a:latin typeface="Calibri"/>
                <a:cs typeface="Calibri"/>
              </a:rPr>
              <a:t>Advanced Breast Cancer</a:t>
            </a:r>
          </a:p>
        </p:txBody>
      </p:sp>
      <p:sp>
        <p:nvSpPr>
          <p:cNvPr id="3" name="Content Placeholder 2"/>
          <p:cNvSpPr>
            <a:spLocks noGrp="1"/>
          </p:cNvSpPr>
          <p:nvPr>
            <p:ph idx="1"/>
          </p:nvPr>
        </p:nvSpPr>
        <p:spPr>
          <a:xfrm>
            <a:off x="762000" y="895350"/>
            <a:ext cx="7715252" cy="3771901"/>
          </a:xfrm>
        </p:spPr>
        <p:txBody>
          <a:bodyPr/>
          <a:lstStyle/>
          <a:p>
            <a:r>
              <a:rPr lang="en-US" sz="2400" dirty="0">
                <a:latin typeface="Calibri"/>
                <a:cs typeface="Calibri"/>
              </a:rPr>
              <a:t>Increasing focus on ‘GOOD QUALITY of LIFE’ not just prolongation of life</a:t>
            </a:r>
          </a:p>
          <a:p>
            <a:r>
              <a:rPr lang="en-US" sz="2400" dirty="0">
                <a:latin typeface="Calibri"/>
                <a:cs typeface="Calibri"/>
              </a:rPr>
              <a:t>Issues of toxicity </a:t>
            </a:r>
            <a:r>
              <a:rPr lang="en-US" sz="2400" dirty="0" err="1">
                <a:latin typeface="Calibri"/>
                <a:cs typeface="Calibri"/>
              </a:rPr>
              <a:t>vs</a:t>
            </a:r>
            <a:r>
              <a:rPr lang="en-US" sz="2400" dirty="0">
                <a:latin typeface="Calibri"/>
                <a:cs typeface="Calibri"/>
              </a:rPr>
              <a:t> benefit</a:t>
            </a:r>
          </a:p>
          <a:p>
            <a:r>
              <a:rPr lang="en-US" sz="2400" dirty="0">
                <a:latin typeface="Calibri"/>
                <a:cs typeface="Calibri"/>
              </a:rPr>
              <a:t>Treatments must be effective and tolerable providing survival benefit if possible but providing good quality improvement in survival</a:t>
            </a:r>
          </a:p>
          <a:p>
            <a:r>
              <a:rPr lang="en-US" sz="2400" dirty="0">
                <a:latin typeface="Calibri"/>
                <a:cs typeface="Calibri"/>
              </a:rPr>
              <a:t>Toxicity issues must be manageable</a:t>
            </a:r>
          </a:p>
        </p:txBody>
      </p:sp>
    </p:spTree>
    <p:extLst>
      <p:ext uri="{BB962C8B-B14F-4D97-AF65-F5344CB8AC3E}">
        <p14:creationId xmlns:p14="http://schemas.microsoft.com/office/powerpoint/2010/main" val="3158931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773" y="168144"/>
            <a:ext cx="8415338" cy="517921"/>
          </a:xfrm>
        </p:spPr>
        <p:txBody>
          <a:bodyPr>
            <a:normAutofit fontScale="90000"/>
          </a:bodyPr>
          <a:lstStyle/>
          <a:p>
            <a:pPr algn="ctr"/>
            <a:r>
              <a:rPr lang="en-US" sz="3200" b="0" u="none" dirty="0">
                <a:solidFill>
                  <a:srgbClr val="C00000"/>
                </a:solidFill>
              </a:rPr>
              <a:t>Breast Cancer Classification</a:t>
            </a:r>
          </a:p>
        </p:txBody>
      </p:sp>
      <p:pic>
        <p:nvPicPr>
          <p:cNvPr id="3" name="Picture 2"/>
          <p:cNvPicPr>
            <a:picLocks noChangeAspect="1"/>
          </p:cNvPicPr>
          <p:nvPr/>
        </p:nvPicPr>
        <p:blipFill>
          <a:blip r:embed="rId3"/>
          <a:stretch>
            <a:fillRect/>
          </a:stretch>
        </p:blipFill>
        <p:spPr>
          <a:xfrm>
            <a:off x="1979712" y="936193"/>
            <a:ext cx="4864132" cy="3456018"/>
          </a:xfrm>
          <a:prstGeom prst="rect">
            <a:avLst/>
          </a:prstGeom>
        </p:spPr>
      </p:pic>
      <p:sp>
        <p:nvSpPr>
          <p:cNvPr id="4" name="TextBox 3"/>
          <p:cNvSpPr txBox="1"/>
          <p:nvPr/>
        </p:nvSpPr>
        <p:spPr>
          <a:xfrm>
            <a:off x="4572000" y="4642340"/>
            <a:ext cx="1820008" cy="253916"/>
          </a:xfrm>
          <a:prstGeom prst="rect">
            <a:avLst/>
          </a:prstGeom>
          <a:noFill/>
        </p:spPr>
        <p:txBody>
          <a:bodyPr wrap="square" rtlCol="0">
            <a:spAutoFit/>
          </a:bodyPr>
          <a:lstStyle/>
          <a:p>
            <a:r>
              <a:rPr lang="en-US" sz="1050" dirty="0" err="1">
                <a:latin typeface="+mj-lt"/>
              </a:rPr>
              <a:t>Russnes</a:t>
            </a:r>
            <a:r>
              <a:rPr lang="en-US" sz="1050" dirty="0">
                <a:latin typeface="+mj-lt"/>
              </a:rPr>
              <a:t> et al. JCI 2011</a:t>
            </a:r>
          </a:p>
        </p:txBody>
      </p:sp>
    </p:spTree>
    <p:extLst>
      <p:ext uri="{BB962C8B-B14F-4D97-AF65-F5344CB8AC3E}">
        <p14:creationId xmlns:p14="http://schemas.microsoft.com/office/powerpoint/2010/main" val="3181081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Oval 2"/>
          <p:cNvSpPr>
            <a:spLocks noChangeArrowheads="1"/>
          </p:cNvSpPr>
          <p:nvPr/>
        </p:nvSpPr>
        <p:spPr bwMode="auto">
          <a:xfrm>
            <a:off x="1548298" y="1172315"/>
            <a:ext cx="2400300" cy="222885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solidFill>
                  <a:srgbClr val="040000"/>
                </a:solidFill>
                <a:latin typeface="Arial Black" pitchFamily="34" charset="0"/>
                <a:cs typeface="Times New Roman" pitchFamily="18" charset="0"/>
              </a:rPr>
              <a:t>All Breast Cancer</a:t>
            </a:r>
          </a:p>
        </p:txBody>
      </p:sp>
      <p:sp>
        <p:nvSpPr>
          <p:cNvPr id="390147" name="Oval 3"/>
          <p:cNvSpPr>
            <a:spLocks noChangeArrowheads="1"/>
          </p:cNvSpPr>
          <p:nvPr/>
        </p:nvSpPr>
        <p:spPr bwMode="auto">
          <a:xfrm>
            <a:off x="5029200" y="868307"/>
            <a:ext cx="1943100" cy="1771650"/>
          </a:xfrm>
          <a:prstGeom prst="ellipse">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dirty="0">
                <a:solidFill>
                  <a:srgbClr val="040000"/>
                </a:solidFill>
                <a:latin typeface="Arial Black" pitchFamily="34" charset="0"/>
                <a:cs typeface="Times New Roman" pitchFamily="18" charset="0"/>
              </a:rPr>
              <a:t>ER/PR+</a:t>
            </a:r>
          </a:p>
          <a:p>
            <a:pPr algn="ctr"/>
            <a:r>
              <a:rPr lang="en-US" sz="1350" dirty="0">
                <a:solidFill>
                  <a:srgbClr val="040000"/>
                </a:solidFill>
                <a:latin typeface="Arial Black" pitchFamily="34" charset="0"/>
                <a:cs typeface="Times New Roman" pitchFamily="18" charset="0"/>
              </a:rPr>
              <a:t>65-75%</a:t>
            </a:r>
          </a:p>
        </p:txBody>
      </p:sp>
      <p:sp>
        <p:nvSpPr>
          <p:cNvPr id="390148" name="Oval 4"/>
          <p:cNvSpPr>
            <a:spLocks noChangeArrowheads="1"/>
          </p:cNvSpPr>
          <p:nvPr/>
        </p:nvSpPr>
        <p:spPr bwMode="auto">
          <a:xfrm>
            <a:off x="5514975" y="2286740"/>
            <a:ext cx="971550" cy="91440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dirty="0">
                <a:solidFill>
                  <a:srgbClr val="FFFF00"/>
                </a:solidFill>
                <a:latin typeface="Arial Black" pitchFamily="34" charset="0"/>
                <a:cs typeface="Times New Roman" pitchFamily="18" charset="0"/>
              </a:rPr>
              <a:t>HER2+</a:t>
            </a:r>
          </a:p>
          <a:p>
            <a:pPr algn="ctr"/>
            <a:r>
              <a:rPr lang="en-US" sz="1350" dirty="0">
                <a:solidFill>
                  <a:srgbClr val="FFFF00"/>
                </a:solidFill>
                <a:latin typeface="Arial Black" pitchFamily="34" charset="0"/>
                <a:cs typeface="Times New Roman" pitchFamily="18" charset="0"/>
              </a:rPr>
              <a:t>15-20%</a:t>
            </a:r>
          </a:p>
        </p:txBody>
      </p:sp>
      <p:sp>
        <p:nvSpPr>
          <p:cNvPr id="390149" name="Oval 5"/>
          <p:cNvSpPr>
            <a:spLocks noChangeArrowheads="1"/>
          </p:cNvSpPr>
          <p:nvPr/>
        </p:nvSpPr>
        <p:spPr bwMode="auto">
          <a:xfrm>
            <a:off x="5599835" y="3861026"/>
            <a:ext cx="857250" cy="8001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350" dirty="0">
                <a:solidFill>
                  <a:srgbClr val="FF0000"/>
                </a:solidFill>
                <a:latin typeface="Arial Black" pitchFamily="34" charset="0"/>
                <a:cs typeface="Times New Roman" pitchFamily="18" charset="0"/>
              </a:rPr>
              <a:t>Triple Negative</a:t>
            </a:r>
          </a:p>
          <a:p>
            <a:pPr algn="ctr"/>
            <a:r>
              <a:rPr lang="en-US" sz="1350" dirty="0">
                <a:solidFill>
                  <a:srgbClr val="FF0000"/>
                </a:solidFill>
                <a:latin typeface="Arial Black" pitchFamily="34" charset="0"/>
                <a:cs typeface="Times New Roman" pitchFamily="18" charset="0"/>
              </a:rPr>
              <a:t>15-20%</a:t>
            </a:r>
          </a:p>
        </p:txBody>
      </p:sp>
      <p:grpSp>
        <p:nvGrpSpPr>
          <p:cNvPr id="390150" name="Group 6"/>
          <p:cNvGrpSpPr>
            <a:grpSpLocks/>
          </p:cNvGrpSpPr>
          <p:nvPr/>
        </p:nvGrpSpPr>
        <p:grpSpPr bwMode="auto">
          <a:xfrm>
            <a:off x="4107007" y="1601802"/>
            <a:ext cx="628650" cy="1085850"/>
            <a:chOff x="2928" y="1584"/>
            <a:chExt cx="432" cy="576"/>
          </a:xfrm>
        </p:grpSpPr>
        <p:sp>
          <p:nvSpPr>
            <p:cNvPr id="390151" name="Line 7"/>
            <p:cNvSpPr>
              <a:spLocks noChangeShapeType="1"/>
            </p:cNvSpPr>
            <p:nvPr/>
          </p:nvSpPr>
          <p:spPr bwMode="auto">
            <a:xfrm flipV="1">
              <a:off x="2928" y="1584"/>
              <a:ext cx="432" cy="288"/>
            </a:xfrm>
            <a:prstGeom prst="line">
              <a:avLst/>
            </a:prstGeom>
            <a:ln>
              <a:headEnd/>
              <a:tailEnd type="triangle" w="med" len="med"/>
            </a:ln>
          </p:spPr>
          <p:style>
            <a:lnRef idx="1">
              <a:schemeClr val="accent4"/>
            </a:lnRef>
            <a:fillRef idx="0">
              <a:schemeClr val="accent4"/>
            </a:fillRef>
            <a:effectRef idx="0">
              <a:schemeClr val="accent4"/>
            </a:effectRef>
            <a:fontRef idx="minor">
              <a:schemeClr val="tx1"/>
            </a:fontRef>
          </p:style>
          <p:txBody>
            <a:bodyPr/>
            <a:lstStyle/>
            <a:p>
              <a:endParaRPr lang="en-GB"/>
            </a:p>
          </p:txBody>
        </p:sp>
        <p:sp>
          <p:nvSpPr>
            <p:cNvPr id="390152" name="Line 8"/>
            <p:cNvSpPr>
              <a:spLocks noChangeShapeType="1"/>
            </p:cNvSpPr>
            <p:nvPr/>
          </p:nvSpPr>
          <p:spPr bwMode="auto">
            <a:xfrm>
              <a:off x="2928" y="1872"/>
              <a:ext cx="432" cy="288"/>
            </a:xfrm>
            <a:prstGeom prst="line">
              <a:avLst/>
            </a:prstGeom>
            <a:ln>
              <a:headEnd/>
              <a:tailEnd type="triangle" w="med" len="med"/>
            </a:ln>
          </p:spPr>
          <p:style>
            <a:lnRef idx="1">
              <a:schemeClr val="accent4"/>
            </a:lnRef>
            <a:fillRef idx="0">
              <a:schemeClr val="accent4"/>
            </a:fillRef>
            <a:effectRef idx="0">
              <a:schemeClr val="accent4"/>
            </a:effectRef>
            <a:fontRef idx="minor">
              <a:schemeClr val="tx1"/>
            </a:fontRef>
          </p:style>
          <p:txBody>
            <a:bodyPr/>
            <a:lstStyle/>
            <a:p>
              <a:endParaRPr lang="en-GB"/>
            </a:p>
          </p:txBody>
        </p:sp>
      </p:grpSp>
      <p:sp>
        <p:nvSpPr>
          <p:cNvPr id="12" name="TextBox 11"/>
          <p:cNvSpPr txBox="1"/>
          <p:nvPr/>
        </p:nvSpPr>
        <p:spPr>
          <a:xfrm>
            <a:off x="5632747" y="2648314"/>
            <a:ext cx="2236862" cy="369332"/>
          </a:xfrm>
          <a:prstGeom prst="rect">
            <a:avLst/>
          </a:prstGeom>
          <a:noFill/>
        </p:spPr>
        <p:txBody>
          <a:bodyPr wrap="square" rtlCol="0">
            <a:spAutoFit/>
          </a:bodyPr>
          <a:lstStyle/>
          <a:p>
            <a:r>
              <a:rPr lang="en-CA" dirty="0"/>
              <a:t>                     </a:t>
            </a:r>
            <a:r>
              <a:rPr lang="en-CA" sz="1200" dirty="0"/>
              <a:t> </a:t>
            </a:r>
            <a:endParaRPr lang="en-GB" sz="1200" dirty="0"/>
          </a:p>
        </p:txBody>
      </p:sp>
      <p:pic>
        <p:nvPicPr>
          <p:cNvPr id="10" name="Picture 4" descr="breast ca e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9384" y="1028700"/>
            <a:ext cx="1341423" cy="102014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grpSp>
        <p:nvGrpSpPr>
          <p:cNvPr id="11" name="Group 3"/>
          <p:cNvGrpSpPr>
            <a:grpSpLocks/>
          </p:cNvGrpSpPr>
          <p:nvPr/>
        </p:nvGrpSpPr>
        <p:grpSpPr bwMode="auto">
          <a:xfrm>
            <a:off x="6628333" y="3099080"/>
            <a:ext cx="1241276" cy="1015721"/>
            <a:chOff x="4269" y="49"/>
            <a:chExt cx="1108" cy="1207"/>
          </a:xfrm>
        </p:grpSpPr>
        <p:pic>
          <p:nvPicPr>
            <p:cNvPr id="13" name="Picture 4"/>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9" y="49"/>
              <a:ext cx="1108" cy="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5"/>
            <p:cNvSpPr>
              <a:spLocks noChangeArrowheads="1"/>
            </p:cNvSpPr>
            <p:nvPr/>
          </p:nvSpPr>
          <p:spPr bwMode="white">
            <a:xfrm>
              <a:off x="4287" y="77"/>
              <a:ext cx="816"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p>
              <a:pPr eaLnBrk="0" hangingPunct="0"/>
              <a:r>
                <a:rPr lang="en-US" sz="1200" b="1" dirty="0">
                  <a:solidFill>
                    <a:srgbClr val="FFFF00"/>
                  </a:solidFill>
                  <a:latin typeface="Arial" pitchFamily="34" charset="0"/>
                </a:rPr>
                <a:t>FISH</a:t>
              </a:r>
            </a:p>
          </p:txBody>
        </p:sp>
      </p:grpSp>
      <p:pic>
        <p:nvPicPr>
          <p:cNvPr id="15" name="Picture 2" descr="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76756" y="2350306"/>
            <a:ext cx="1144430" cy="735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001625" y="195487"/>
            <a:ext cx="4154727" cy="584775"/>
          </a:xfrm>
          <a:prstGeom prst="rect">
            <a:avLst/>
          </a:prstGeom>
          <a:noFill/>
        </p:spPr>
        <p:txBody>
          <a:bodyPr wrap="none" rtlCol="1">
            <a:spAutoFit/>
          </a:bodyPr>
          <a:lstStyle/>
          <a:p>
            <a:r>
              <a:rPr lang="en-CA" b="1" dirty="0">
                <a:solidFill>
                  <a:schemeClr val="accent1">
                    <a:lumMod val="75000"/>
                  </a:schemeClr>
                </a:solidFill>
              </a:rPr>
              <a:t> </a:t>
            </a:r>
            <a:r>
              <a:rPr lang="en-CA" sz="3200" dirty="0">
                <a:solidFill>
                  <a:srgbClr val="C00000"/>
                </a:solidFill>
                <a:latin typeface="Calibri" panose="020F0502020204030204" pitchFamily="34" charset="0"/>
                <a:cs typeface="Calibri" panose="020F0502020204030204" pitchFamily="34" charset="0"/>
              </a:rPr>
              <a:t>Breast Cancer Subtypes</a:t>
            </a:r>
            <a:endParaRPr lang="he-IL" sz="3200" dirty="0">
              <a:solidFill>
                <a:srgbClr val="C00000"/>
              </a:solidFill>
              <a:latin typeface="Calibri" panose="020F0502020204030204" pitchFamily="34" charset="0"/>
              <a:cs typeface="Calibri" panose="020F0502020204030204" pitchFamily="34" charset="0"/>
            </a:endParaRPr>
          </a:p>
        </p:txBody>
      </p:sp>
      <p:pic>
        <p:nvPicPr>
          <p:cNvPr id="16" name="Picture 28" descr="MOA cell 1.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192" y="3988715"/>
            <a:ext cx="2284808" cy="115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1" descr="nucleus.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34667" y="4690054"/>
            <a:ext cx="1339490" cy="26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905881">
            <a:off x="2055951" y="3493564"/>
            <a:ext cx="361984" cy="76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937868">
            <a:off x="1355601" y="3476264"/>
            <a:ext cx="361984" cy="76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Oval 36"/>
          <p:cNvSpPr>
            <a:spLocks noChangeArrowheads="1"/>
          </p:cNvSpPr>
          <p:nvPr/>
        </p:nvSpPr>
        <p:spPr bwMode="auto">
          <a:xfrm>
            <a:off x="2131852" y="4404934"/>
            <a:ext cx="342305" cy="322349"/>
          </a:xfrm>
          <a:prstGeom prst="ellipse">
            <a:avLst/>
          </a:prstGeom>
          <a:solidFill>
            <a:srgbClr val="FFFF00"/>
          </a:solidFill>
          <a:ln w="9525">
            <a:solidFill>
              <a:schemeClr val="bg2"/>
            </a:solidFill>
            <a:round/>
            <a:headEnd/>
            <a:tailEnd/>
          </a:ln>
          <a:effectLst/>
        </p:spPr>
        <p:txBody>
          <a:bodyPr wrap="none" anchor="ctr"/>
          <a:lstStyle/>
          <a:p>
            <a:pPr algn="ctr"/>
            <a:r>
              <a:rPr lang="fr-BE" sz="1050" b="1" dirty="0"/>
              <a:t>ER</a:t>
            </a:r>
            <a:endParaRPr lang="en-US" sz="1050" b="1" dirty="0"/>
          </a:p>
        </p:txBody>
      </p:sp>
      <p:sp>
        <p:nvSpPr>
          <p:cNvPr id="2" name="TextBox 1"/>
          <p:cNvSpPr txBox="1"/>
          <p:nvPr/>
        </p:nvSpPr>
        <p:spPr>
          <a:xfrm>
            <a:off x="2217787" y="3784772"/>
            <a:ext cx="522900" cy="276999"/>
          </a:xfrm>
          <a:prstGeom prst="rect">
            <a:avLst/>
          </a:prstGeom>
          <a:noFill/>
        </p:spPr>
        <p:txBody>
          <a:bodyPr wrap="none" rtlCol="1">
            <a:spAutoFit/>
          </a:bodyPr>
          <a:lstStyle/>
          <a:p>
            <a:r>
              <a:rPr lang="en-US" sz="1200" b="1" dirty="0"/>
              <a:t>HER2</a:t>
            </a:r>
            <a:endParaRPr lang="he-IL" sz="1200" b="1" dirty="0"/>
          </a:p>
        </p:txBody>
      </p:sp>
      <p:sp>
        <p:nvSpPr>
          <p:cNvPr id="28" name="TextBox 27"/>
          <p:cNvSpPr txBox="1"/>
          <p:nvPr/>
        </p:nvSpPr>
        <p:spPr>
          <a:xfrm>
            <a:off x="1491376" y="3657431"/>
            <a:ext cx="479618" cy="415498"/>
          </a:xfrm>
          <a:prstGeom prst="rect">
            <a:avLst/>
          </a:prstGeom>
          <a:noFill/>
        </p:spPr>
        <p:txBody>
          <a:bodyPr wrap="none" rtlCol="1">
            <a:spAutoFit/>
          </a:bodyPr>
          <a:lstStyle/>
          <a:p>
            <a:r>
              <a:rPr lang="en-US" sz="1050" b="1" dirty="0"/>
              <a:t>HER1</a:t>
            </a:r>
          </a:p>
          <a:p>
            <a:r>
              <a:rPr lang="en-US" sz="1050" b="1" dirty="0"/>
              <a:t>EGFR</a:t>
            </a:r>
            <a:endParaRPr lang="he-IL" sz="1050" b="1" dirty="0"/>
          </a:p>
        </p:txBody>
      </p:sp>
    </p:spTree>
    <p:extLst>
      <p:ext uri="{BB962C8B-B14F-4D97-AF65-F5344CB8AC3E}">
        <p14:creationId xmlns:p14="http://schemas.microsoft.com/office/powerpoint/2010/main" val="3947101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E46D6D6E-F794-5D46-9C0F-0E79684186C0}"/>
              </a:ext>
            </a:extLst>
          </p:cNvPr>
          <p:cNvSpPr>
            <a:spLocks noGrp="1"/>
          </p:cNvSpPr>
          <p:nvPr>
            <p:ph type="title"/>
          </p:nvPr>
        </p:nvSpPr>
        <p:spPr>
          <a:xfrm>
            <a:off x="307448" y="271185"/>
            <a:ext cx="7181419" cy="663548"/>
          </a:xfrm>
        </p:spPr>
        <p:txBody>
          <a:bodyPr>
            <a:noAutofit/>
          </a:bodyPr>
          <a:lstStyle/>
          <a:p>
            <a:r>
              <a:rPr lang="en-GB" sz="2700" dirty="0">
                <a:solidFill>
                  <a:srgbClr val="C00000"/>
                </a:solidFill>
                <a:latin typeface="+mn-lt"/>
              </a:rPr>
              <a:t>Redefining Breast Cancer Biology </a:t>
            </a:r>
            <a:endParaRPr lang="en-US" sz="2700" dirty="0">
              <a:solidFill>
                <a:srgbClr val="C00000"/>
              </a:solidFill>
              <a:latin typeface="+mn-lt"/>
            </a:endParaRPr>
          </a:p>
        </p:txBody>
      </p:sp>
      <p:grpSp>
        <p:nvGrpSpPr>
          <p:cNvPr id="2" name="Group 1">
            <a:extLst>
              <a:ext uri="{FF2B5EF4-FFF2-40B4-BE49-F238E27FC236}">
                <a16:creationId xmlns:a16="http://schemas.microsoft.com/office/drawing/2014/main" id="{7D2D9DE3-4799-2448-A379-14C95DD00B92}"/>
              </a:ext>
            </a:extLst>
          </p:cNvPr>
          <p:cNvGrpSpPr/>
          <p:nvPr/>
        </p:nvGrpSpPr>
        <p:grpSpPr>
          <a:xfrm>
            <a:off x="463999" y="1361277"/>
            <a:ext cx="3056192" cy="2791854"/>
            <a:chOff x="607555" y="2424815"/>
            <a:chExt cx="2635246" cy="3723621"/>
          </a:xfrm>
        </p:grpSpPr>
        <p:sp>
          <p:nvSpPr>
            <p:cNvPr id="77" name="Freeform: Shape 16">
              <a:extLst>
                <a:ext uri="{FF2B5EF4-FFF2-40B4-BE49-F238E27FC236}">
                  <a16:creationId xmlns:a16="http://schemas.microsoft.com/office/drawing/2014/main" id="{C8BBE992-E717-40AC-BD7C-912D8240EAED}"/>
                </a:ext>
              </a:extLst>
            </p:cNvPr>
            <p:cNvSpPr/>
            <p:nvPr/>
          </p:nvSpPr>
          <p:spPr>
            <a:xfrm>
              <a:off x="607557" y="4227390"/>
              <a:ext cx="2635244" cy="0"/>
            </a:xfrm>
            <a:custGeom>
              <a:avLst/>
              <a:gdLst>
                <a:gd name="connsiteX0" fmla="*/ 0 w 2434590"/>
                <a:gd name="connsiteY0" fmla="*/ 0 h 0"/>
                <a:gd name="connsiteX1" fmla="*/ 2434590 w 2434590"/>
                <a:gd name="connsiteY1" fmla="*/ 0 h 0"/>
              </a:gdLst>
              <a:ahLst/>
              <a:cxnLst>
                <a:cxn ang="0">
                  <a:pos x="connsiteX0" y="connsiteY0"/>
                </a:cxn>
                <a:cxn ang="0">
                  <a:pos x="connsiteX1" y="connsiteY1"/>
                </a:cxn>
              </a:cxnLst>
              <a:rect l="l" t="t" r="r" b="b"/>
              <a:pathLst>
                <a:path w="2434590">
                  <a:moveTo>
                    <a:pt x="0" y="0"/>
                  </a:moveTo>
                  <a:cubicBezTo>
                    <a:pt x="1217295" y="0"/>
                    <a:pt x="1217295" y="0"/>
                    <a:pt x="2434590" y="0"/>
                  </a:cubicBezTo>
                </a:path>
              </a:pathLst>
            </a:custGeom>
            <a:solidFill>
              <a:schemeClr val="accent2"/>
            </a:solidFill>
            <a:ln w="1576911" cap="flat">
              <a:solidFill>
                <a:srgbClr val="AEBF2A"/>
              </a:solidFill>
              <a:prstDash val="solid"/>
              <a:miter/>
            </a:ln>
          </p:spPr>
          <p:txBody>
            <a:bodyPr rtlCol="0" anchor="ctr"/>
            <a:lstStyle/>
            <a:p>
              <a:pPr defTabSz="457040">
                <a:defRPr/>
              </a:pPr>
              <a:endParaRPr lang="en-GB" sz="1799" kern="0" dirty="0">
                <a:solidFill>
                  <a:srgbClr val="FFFFFF"/>
                </a:solidFill>
                <a:latin typeface="Arial"/>
              </a:endParaRPr>
            </a:p>
          </p:txBody>
        </p:sp>
        <p:sp>
          <p:nvSpPr>
            <p:cNvPr id="78" name="Freeform: Shape 17">
              <a:extLst>
                <a:ext uri="{FF2B5EF4-FFF2-40B4-BE49-F238E27FC236}">
                  <a16:creationId xmlns:a16="http://schemas.microsoft.com/office/drawing/2014/main" id="{B4BAD677-3322-4FA7-BB34-5065C9D0D5BE}"/>
                </a:ext>
              </a:extLst>
            </p:cNvPr>
            <p:cNvSpPr/>
            <p:nvPr/>
          </p:nvSpPr>
          <p:spPr>
            <a:xfrm>
              <a:off x="607556" y="2588092"/>
              <a:ext cx="2635244" cy="0"/>
            </a:xfrm>
            <a:custGeom>
              <a:avLst/>
              <a:gdLst>
                <a:gd name="connsiteX0" fmla="*/ 0 w 2434590"/>
                <a:gd name="connsiteY0" fmla="*/ 0 h 0"/>
                <a:gd name="connsiteX1" fmla="*/ 2434590 w 2434590"/>
                <a:gd name="connsiteY1" fmla="*/ 0 h 0"/>
              </a:gdLst>
              <a:ahLst/>
              <a:cxnLst>
                <a:cxn ang="0">
                  <a:pos x="connsiteX0" y="connsiteY0"/>
                </a:cxn>
                <a:cxn ang="0">
                  <a:pos x="connsiteX1" y="connsiteY1"/>
                </a:cxn>
              </a:cxnLst>
              <a:rect l="l" t="t" r="r" b="b"/>
              <a:pathLst>
                <a:path w="2434590">
                  <a:moveTo>
                    <a:pt x="0" y="0"/>
                  </a:moveTo>
                  <a:cubicBezTo>
                    <a:pt x="1217295" y="0"/>
                    <a:pt x="1217295" y="0"/>
                    <a:pt x="2434590" y="0"/>
                  </a:cubicBezTo>
                </a:path>
              </a:pathLst>
            </a:custGeom>
            <a:noFill/>
            <a:ln w="485203" cap="flat">
              <a:solidFill>
                <a:srgbClr val="830051"/>
              </a:solidFill>
              <a:prstDash val="solid"/>
              <a:miter/>
            </a:ln>
          </p:spPr>
          <p:txBody>
            <a:bodyPr rtlCol="0" anchor="ctr"/>
            <a:lstStyle/>
            <a:p>
              <a:pPr defTabSz="457040">
                <a:defRPr/>
              </a:pPr>
              <a:endParaRPr lang="en-GB" sz="1799">
                <a:solidFill>
                  <a:srgbClr val="000000"/>
                </a:solidFill>
                <a:latin typeface="Arial"/>
              </a:endParaRPr>
            </a:p>
          </p:txBody>
        </p:sp>
        <p:sp>
          <p:nvSpPr>
            <p:cNvPr id="79" name="Freeform: Shape 18">
              <a:extLst>
                <a:ext uri="{FF2B5EF4-FFF2-40B4-BE49-F238E27FC236}">
                  <a16:creationId xmlns:a16="http://schemas.microsoft.com/office/drawing/2014/main" id="{25393C4A-D932-4412-AA32-E4DBAF95ABCF}"/>
                </a:ext>
              </a:extLst>
            </p:cNvPr>
            <p:cNvSpPr/>
            <p:nvPr/>
          </p:nvSpPr>
          <p:spPr>
            <a:xfrm>
              <a:off x="607555" y="5939885"/>
              <a:ext cx="2635244" cy="0"/>
            </a:xfrm>
            <a:custGeom>
              <a:avLst/>
              <a:gdLst>
                <a:gd name="connsiteX0" fmla="*/ 0 w 2434590"/>
                <a:gd name="connsiteY0" fmla="*/ 0 h 0"/>
                <a:gd name="connsiteX1" fmla="*/ 2434590 w 2434590"/>
                <a:gd name="connsiteY1" fmla="*/ 0 h 0"/>
              </a:gdLst>
              <a:ahLst/>
              <a:cxnLst>
                <a:cxn ang="0">
                  <a:pos x="connsiteX0" y="connsiteY0"/>
                </a:cxn>
                <a:cxn ang="0">
                  <a:pos x="connsiteX1" y="connsiteY1"/>
                </a:cxn>
              </a:cxnLst>
              <a:rect l="l" t="t" r="r" b="b"/>
              <a:pathLst>
                <a:path w="2434590">
                  <a:moveTo>
                    <a:pt x="0" y="0"/>
                  </a:moveTo>
                  <a:cubicBezTo>
                    <a:pt x="1217295" y="0"/>
                    <a:pt x="1217295" y="0"/>
                    <a:pt x="2434590" y="0"/>
                  </a:cubicBezTo>
                </a:path>
              </a:pathLst>
            </a:custGeom>
            <a:solidFill>
              <a:srgbClr val="013765"/>
            </a:solidFill>
            <a:ln w="363903" cap="flat">
              <a:solidFill>
                <a:srgbClr val="013765"/>
              </a:solidFill>
              <a:prstDash val="solid"/>
              <a:miter/>
            </a:ln>
          </p:spPr>
          <p:txBody>
            <a:bodyPr rtlCol="0" anchor="ctr"/>
            <a:lstStyle/>
            <a:p>
              <a:pPr defTabSz="457040">
                <a:defRPr/>
              </a:pPr>
              <a:endParaRPr lang="en-GB" sz="1799" kern="0" dirty="0">
                <a:solidFill>
                  <a:srgbClr val="000000"/>
                </a:solidFill>
                <a:latin typeface="Arial"/>
              </a:endParaRPr>
            </a:p>
          </p:txBody>
        </p:sp>
        <p:sp>
          <p:nvSpPr>
            <p:cNvPr id="115" name="TextBox 114">
              <a:extLst>
                <a:ext uri="{FF2B5EF4-FFF2-40B4-BE49-F238E27FC236}">
                  <a16:creationId xmlns:a16="http://schemas.microsoft.com/office/drawing/2014/main" id="{180DBFC5-9DB0-47E9-826F-A6D05C25ACC1}"/>
                </a:ext>
              </a:extLst>
            </p:cNvPr>
            <p:cNvSpPr txBox="1"/>
            <p:nvPr/>
          </p:nvSpPr>
          <p:spPr>
            <a:xfrm>
              <a:off x="616874" y="2424815"/>
              <a:ext cx="2594151" cy="369275"/>
            </a:xfrm>
            <a:prstGeom prst="rect">
              <a:avLst/>
            </a:prstGeom>
            <a:noFill/>
          </p:spPr>
          <p:txBody>
            <a:bodyPr wrap="square" rtlCol="0">
              <a:spAutoFit/>
            </a:bodyPr>
            <a:lstStyle/>
            <a:p>
              <a:pPr algn="ctr" defTabSz="457040">
                <a:defRPr/>
              </a:pPr>
              <a:r>
                <a:rPr lang="en-GB" sz="1199" b="1" dirty="0">
                  <a:solidFill>
                    <a:srgbClr val="FFFFFF"/>
                  </a:solidFill>
                  <a:latin typeface="Arial"/>
                </a:rPr>
                <a:t>HER2+</a:t>
              </a:r>
            </a:p>
          </p:txBody>
        </p:sp>
        <p:sp>
          <p:nvSpPr>
            <p:cNvPr id="116" name="TextBox 115">
              <a:extLst>
                <a:ext uri="{FF2B5EF4-FFF2-40B4-BE49-F238E27FC236}">
                  <a16:creationId xmlns:a16="http://schemas.microsoft.com/office/drawing/2014/main" id="{D5A55006-F5BE-46D5-A7A1-979C489BDBC4}"/>
                </a:ext>
              </a:extLst>
            </p:cNvPr>
            <p:cNvSpPr txBox="1"/>
            <p:nvPr/>
          </p:nvSpPr>
          <p:spPr>
            <a:xfrm>
              <a:off x="689996" y="4054750"/>
              <a:ext cx="2530217" cy="369275"/>
            </a:xfrm>
            <a:prstGeom prst="rect">
              <a:avLst/>
            </a:prstGeom>
            <a:noFill/>
          </p:spPr>
          <p:txBody>
            <a:bodyPr wrap="square" rtlCol="0">
              <a:spAutoFit/>
            </a:bodyPr>
            <a:lstStyle/>
            <a:p>
              <a:pPr algn="ctr" defTabSz="457040">
                <a:defRPr/>
              </a:pPr>
              <a:r>
                <a:rPr lang="en-GB" sz="1199" b="1">
                  <a:solidFill>
                    <a:srgbClr val="FFFFFF"/>
                  </a:solidFill>
                  <a:latin typeface="Arial"/>
                </a:rPr>
                <a:t>HR+</a:t>
              </a:r>
            </a:p>
          </p:txBody>
        </p:sp>
        <p:sp>
          <p:nvSpPr>
            <p:cNvPr id="117" name="TextBox 116">
              <a:extLst>
                <a:ext uri="{FF2B5EF4-FFF2-40B4-BE49-F238E27FC236}">
                  <a16:creationId xmlns:a16="http://schemas.microsoft.com/office/drawing/2014/main" id="{F1CE3045-0A67-48AB-9220-B2BF38BDA22F}"/>
                </a:ext>
              </a:extLst>
            </p:cNvPr>
            <p:cNvSpPr txBox="1"/>
            <p:nvPr/>
          </p:nvSpPr>
          <p:spPr>
            <a:xfrm>
              <a:off x="612633" y="5779161"/>
              <a:ext cx="2598392" cy="369275"/>
            </a:xfrm>
            <a:prstGeom prst="rect">
              <a:avLst/>
            </a:prstGeom>
            <a:noFill/>
          </p:spPr>
          <p:txBody>
            <a:bodyPr wrap="square" rtlCol="0">
              <a:spAutoFit/>
            </a:bodyPr>
            <a:lstStyle/>
            <a:p>
              <a:pPr algn="ctr" defTabSz="457040">
                <a:defRPr/>
              </a:pPr>
              <a:r>
                <a:rPr lang="en-GB" sz="1199" b="1">
                  <a:solidFill>
                    <a:srgbClr val="FFFFFF"/>
                  </a:solidFill>
                  <a:latin typeface="Arial"/>
                </a:rPr>
                <a:t>“TNBC”</a:t>
              </a:r>
            </a:p>
          </p:txBody>
        </p:sp>
      </p:grpSp>
      <p:grpSp>
        <p:nvGrpSpPr>
          <p:cNvPr id="5" name="Group 4">
            <a:extLst>
              <a:ext uri="{FF2B5EF4-FFF2-40B4-BE49-F238E27FC236}">
                <a16:creationId xmlns:a16="http://schemas.microsoft.com/office/drawing/2014/main" id="{7CA1D4EB-B236-F147-9E44-973F6E4B8868}"/>
              </a:ext>
            </a:extLst>
          </p:cNvPr>
          <p:cNvGrpSpPr/>
          <p:nvPr/>
        </p:nvGrpSpPr>
        <p:grpSpPr>
          <a:xfrm>
            <a:off x="3975032" y="1222237"/>
            <a:ext cx="5189852" cy="3203251"/>
            <a:chOff x="3316936" y="2238626"/>
            <a:chExt cx="6921938" cy="4272320"/>
          </a:xfrm>
        </p:grpSpPr>
        <p:sp>
          <p:nvSpPr>
            <p:cNvPr id="70" name="TextBox 69">
              <a:extLst>
                <a:ext uri="{FF2B5EF4-FFF2-40B4-BE49-F238E27FC236}">
                  <a16:creationId xmlns:a16="http://schemas.microsoft.com/office/drawing/2014/main" id="{9F14295E-096E-43D9-9A69-70E38315AD63}"/>
                </a:ext>
              </a:extLst>
            </p:cNvPr>
            <p:cNvSpPr txBox="1"/>
            <p:nvPr/>
          </p:nvSpPr>
          <p:spPr>
            <a:xfrm>
              <a:off x="7253608" y="3659770"/>
              <a:ext cx="2985266" cy="307871"/>
            </a:xfrm>
            <a:prstGeom prst="rect">
              <a:avLst/>
            </a:prstGeom>
            <a:noFill/>
          </p:spPr>
          <p:txBody>
            <a:bodyPr wrap="square" rtlCol="0">
              <a:spAutoFit/>
            </a:bodyPr>
            <a:lstStyle/>
            <a:p>
              <a:pPr defTabSz="457040">
                <a:defRPr/>
              </a:pPr>
              <a:r>
                <a:rPr lang="en-GB" sz="900" b="1" i="1" dirty="0">
                  <a:latin typeface="Arial"/>
                </a:rPr>
                <a:t>PIK3CA/AKT1/PTEN</a:t>
              </a:r>
              <a:r>
                <a:rPr lang="en-GB" sz="900" b="1" dirty="0">
                  <a:latin typeface="Arial"/>
                </a:rPr>
                <a:t>-alt </a:t>
              </a:r>
              <a:endParaRPr lang="en-GB" sz="900" dirty="0">
                <a:latin typeface="Arial"/>
              </a:endParaRPr>
            </a:p>
          </p:txBody>
        </p:sp>
        <p:grpSp>
          <p:nvGrpSpPr>
            <p:cNvPr id="4" name="Group 3">
              <a:extLst>
                <a:ext uri="{FF2B5EF4-FFF2-40B4-BE49-F238E27FC236}">
                  <a16:creationId xmlns:a16="http://schemas.microsoft.com/office/drawing/2014/main" id="{1F78B5A8-6675-BB44-9DFE-A07B725BD284}"/>
                </a:ext>
              </a:extLst>
            </p:cNvPr>
            <p:cNvGrpSpPr/>
            <p:nvPr/>
          </p:nvGrpSpPr>
          <p:grpSpPr>
            <a:xfrm>
              <a:off x="3316936" y="2238626"/>
              <a:ext cx="6609846" cy="4272320"/>
              <a:chOff x="3316936" y="2238626"/>
              <a:chExt cx="6609846" cy="4272320"/>
            </a:xfrm>
          </p:grpSpPr>
          <p:sp>
            <p:nvSpPr>
              <p:cNvPr id="69" name="TextBox 68">
                <a:extLst>
                  <a:ext uri="{FF2B5EF4-FFF2-40B4-BE49-F238E27FC236}">
                    <a16:creationId xmlns:a16="http://schemas.microsoft.com/office/drawing/2014/main" id="{949DBD04-BB60-4B0A-A6B7-CEF484290582}"/>
                  </a:ext>
                </a:extLst>
              </p:cNvPr>
              <p:cNvSpPr txBox="1"/>
              <p:nvPr/>
            </p:nvSpPr>
            <p:spPr>
              <a:xfrm>
                <a:off x="7253608" y="2245794"/>
                <a:ext cx="2062842" cy="307871"/>
              </a:xfrm>
              <a:prstGeom prst="rect">
                <a:avLst/>
              </a:prstGeom>
              <a:noFill/>
            </p:spPr>
            <p:txBody>
              <a:bodyPr wrap="square" rtlCol="0">
                <a:spAutoFit/>
              </a:bodyPr>
              <a:lstStyle/>
              <a:p>
                <a:pPr defTabSz="457040">
                  <a:defRPr/>
                </a:pPr>
                <a:r>
                  <a:rPr lang="en-GB" sz="900" b="1" dirty="0">
                    <a:latin typeface="Arial"/>
                  </a:rPr>
                  <a:t>PD-L1+ </a:t>
                </a:r>
                <a:endParaRPr lang="en-GB" sz="900" dirty="0">
                  <a:latin typeface="Arial"/>
                </a:endParaRPr>
              </a:p>
            </p:txBody>
          </p:sp>
          <p:sp>
            <p:nvSpPr>
              <p:cNvPr id="71" name="TextBox 70">
                <a:extLst>
                  <a:ext uri="{FF2B5EF4-FFF2-40B4-BE49-F238E27FC236}">
                    <a16:creationId xmlns:a16="http://schemas.microsoft.com/office/drawing/2014/main" id="{5F99FFAF-B6B4-41FC-8A56-54751476B81A}"/>
                  </a:ext>
                </a:extLst>
              </p:cNvPr>
              <p:cNvSpPr txBox="1"/>
              <p:nvPr/>
            </p:nvSpPr>
            <p:spPr>
              <a:xfrm>
                <a:off x="5263867" y="3230830"/>
                <a:ext cx="2045158" cy="307871"/>
              </a:xfrm>
              <a:prstGeom prst="rect">
                <a:avLst/>
              </a:prstGeom>
              <a:noFill/>
            </p:spPr>
            <p:txBody>
              <a:bodyPr wrap="square" rtlCol="0">
                <a:spAutoFit/>
              </a:bodyPr>
              <a:lstStyle/>
              <a:p>
                <a:pPr defTabSz="457040">
                  <a:defRPr/>
                </a:pPr>
                <a:r>
                  <a:rPr lang="en-GB" sz="900" b="1" dirty="0">
                    <a:latin typeface="Arial"/>
                  </a:rPr>
                  <a:t>HER2 low </a:t>
                </a:r>
                <a:endParaRPr lang="en-GB" sz="900" dirty="0">
                  <a:latin typeface="Arial"/>
                </a:endParaRPr>
              </a:p>
            </p:txBody>
          </p:sp>
          <p:sp>
            <p:nvSpPr>
              <p:cNvPr id="72" name="TextBox 71">
                <a:extLst>
                  <a:ext uri="{FF2B5EF4-FFF2-40B4-BE49-F238E27FC236}">
                    <a16:creationId xmlns:a16="http://schemas.microsoft.com/office/drawing/2014/main" id="{3AF0D2A4-BFBF-4D19-BC9F-E88381BD01AF}"/>
                  </a:ext>
                </a:extLst>
              </p:cNvPr>
              <p:cNvSpPr txBox="1"/>
              <p:nvPr/>
            </p:nvSpPr>
            <p:spPr>
              <a:xfrm>
                <a:off x="7253608" y="4573696"/>
                <a:ext cx="2062842" cy="307871"/>
              </a:xfrm>
              <a:prstGeom prst="rect">
                <a:avLst/>
              </a:prstGeom>
              <a:noFill/>
            </p:spPr>
            <p:txBody>
              <a:bodyPr wrap="square" rtlCol="0">
                <a:spAutoFit/>
              </a:bodyPr>
              <a:lstStyle/>
              <a:p>
                <a:pPr defTabSz="457040">
                  <a:defRPr/>
                </a:pPr>
                <a:r>
                  <a:rPr lang="en-GB" sz="900" b="1" dirty="0">
                    <a:latin typeface="Arial"/>
                  </a:rPr>
                  <a:t>TROP-2+ </a:t>
                </a:r>
                <a:endParaRPr lang="en-GB" sz="900" dirty="0">
                  <a:latin typeface="Arial"/>
                </a:endParaRPr>
              </a:p>
            </p:txBody>
          </p:sp>
          <p:sp>
            <p:nvSpPr>
              <p:cNvPr id="73" name="TextBox 72">
                <a:extLst>
                  <a:ext uri="{FF2B5EF4-FFF2-40B4-BE49-F238E27FC236}">
                    <a16:creationId xmlns:a16="http://schemas.microsoft.com/office/drawing/2014/main" id="{C912CB8E-2CE8-4BFC-988F-931E199B32C9}"/>
                  </a:ext>
                </a:extLst>
              </p:cNvPr>
              <p:cNvSpPr txBox="1"/>
              <p:nvPr/>
            </p:nvSpPr>
            <p:spPr>
              <a:xfrm>
                <a:off x="7253608" y="5286792"/>
                <a:ext cx="2062842" cy="307871"/>
              </a:xfrm>
              <a:prstGeom prst="rect">
                <a:avLst/>
              </a:prstGeom>
              <a:noFill/>
            </p:spPr>
            <p:txBody>
              <a:bodyPr wrap="square" rtlCol="0">
                <a:spAutoFit/>
              </a:bodyPr>
              <a:lstStyle/>
              <a:p>
                <a:pPr defTabSz="457040">
                  <a:defRPr/>
                </a:pPr>
                <a:r>
                  <a:rPr lang="en-GB" sz="900" b="1" dirty="0" err="1">
                    <a:latin typeface="Arial"/>
                  </a:rPr>
                  <a:t>g</a:t>
                </a:r>
                <a:r>
                  <a:rPr lang="en-GB" sz="900" b="1" i="1" dirty="0" err="1">
                    <a:latin typeface="Arial"/>
                  </a:rPr>
                  <a:t>BRCA</a:t>
                </a:r>
                <a:r>
                  <a:rPr lang="en-GB" sz="900" b="1" dirty="0">
                    <a:latin typeface="Arial"/>
                  </a:rPr>
                  <a:t> </a:t>
                </a:r>
                <a:endParaRPr lang="en-GB" sz="900" dirty="0">
                  <a:latin typeface="Arial"/>
                </a:endParaRPr>
              </a:p>
            </p:txBody>
          </p:sp>
          <p:sp>
            <p:nvSpPr>
              <p:cNvPr id="74" name="TextBox 73">
                <a:extLst>
                  <a:ext uri="{FF2B5EF4-FFF2-40B4-BE49-F238E27FC236}">
                    <a16:creationId xmlns:a16="http://schemas.microsoft.com/office/drawing/2014/main" id="{3858A60D-6A95-4E8C-8347-7E320DA4E6D1}"/>
                  </a:ext>
                </a:extLst>
              </p:cNvPr>
              <p:cNvSpPr txBox="1"/>
              <p:nvPr/>
            </p:nvSpPr>
            <p:spPr>
              <a:xfrm>
                <a:off x="7253608" y="5734359"/>
                <a:ext cx="2673174" cy="307871"/>
              </a:xfrm>
              <a:prstGeom prst="rect">
                <a:avLst/>
              </a:prstGeom>
              <a:noFill/>
            </p:spPr>
            <p:txBody>
              <a:bodyPr wrap="square" rtlCol="0">
                <a:spAutoFit/>
              </a:bodyPr>
              <a:lstStyle/>
              <a:p>
                <a:pPr defTabSz="457040">
                  <a:defRPr/>
                </a:pPr>
                <a:r>
                  <a:rPr lang="en-GB" sz="900" b="1" i="1" dirty="0">
                    <a:latin typeface="Arial"/>
                  </a:rPr>
                  <a:t>PIK3CA/AKT1/PTEN</a:t>
                </a:r>
                <a:r>
                  <a:rPr lang="en-GB" sz="900" b="1" dirty="0">
                    <a:latin typeface="Arial"/>
                  </a:rPr>
                  <a:t>-alt</a:t>
                </a:r>
                <a:endParaRPr lang="en-GB" sz="900" dirty="0">
                  <a:latin typeface="Arial"/>
                </a:endParaRPr>
              </a:p>
            </p:txBody>
          </p:sp>
          <p:sp>
            <p:nvSpPr>
              <p:cNvPr id="75" name="TextBox 74">
                <a:extLst>
                  <a:ext uri="{FF2B5EF4-FFF2-40B4-BE49-F238E27FC236}">
                    <a16:creationId xmlns:a16="http://schemas.microsoft.com/office/drawing/2014/main" id="{C45E6DFF-C146-4A7F-82A9-E790AC2BC8A1}"/>
                  </a:ext>
                </a:extLst>
              </p:cNvPr>
              <p:cNvSpPr txBox="1"/>
              <p:nvPr/>
            </p:nvSpPr>
            <p:spPr>
              <a:xfrm>
                <a:off x="5263867" y="6203075"/>
                <a:ext cx="1869125" cy="307871"/>
              </a:xfrm>
              <a:prstGeom prst="rect">
                <a:avLst/>
              </a:prstGeom>
              <a:noFill/>
            </p:spPr>
            <p:txBody>
              <a:bodyPr wrap="square" rtlCol="0">
                <a:spAutoFit/>
              </a:bodyPr>
              <a:lstStyle/>
              <a:p>
                <a:pPr defTabSz="457040">
                  <a:defRPr/>
                </a:pPr>
                <a:r>
                  <a:rPr lang="en-GB" sz="900" b="1" dirty="0">
                    <a:latin typeface="Arial"/>
                  </a:rPr>
                  <a:t>PD-L1+ </a:t>
                </a:r>
                <a:endParaRPr lang="en-GB" sz="900" dirty="0">
                  <a:latin typeface="Arial"/>
                </a:endParaRPr>
              </a:p>
            </p:txBody>
          </p:sp>
          <p:sp>
            <p:nvSpPr>
              <p:cNvPr id="80" name="Freeform: Shape 19">
                <a:extLst>
                  <a:ext uri="{FF2B5EF4-FFF2-40B4-BE49-F238E27FC236}">
                    <a16:creationId xmlns:a16="http://schemas.microsoft.com/office/drawing/2014/main" id="{415D832E-1A92-4987-B27F-39F6F369520D}"/>
                  </a:ext>
                </a:extLst>
              </p:cNvPr>
              <p:cNvSpPr/>
              <p:nvPr/>
            </p:nvSpPr>
            <p:spPr>
              <a:xfrm>
                <a:off x="3326122" y="3504077"/>
                <a:ext cx="1799495" cy="213635"/>
              </a:xfrm>
              <a:custGeom>
                <a:avLst/>
                <a:gdLst>
                  <a:gd name="connsiteX0" fmla="*/ 0 w 2434590"/>
                  <a:gd name="connsiteY0" fmla="*/ 172110 h 171450"/>
                  <a:gd name="connsiteX1" fmla="*/ 2434590 w 2434590"/>
                  <a:gd name="connsiteY1" fmla="*/ 0 h 171450"/>
                </a:gdLst>
                <a:ahLst/>
                <a:cxnLst>
                  <a:cxn ang="0">
                    <a:pos x="connsiteX0" y="connsiteY0"/>
                  </a:cxn>
                  <a:cxn ang="0">
                    <a:pos x="connsiteX1" y="connsiteY1"/>
                  </a:cxn>
                </a:cxnLst>
                <a:rect l="l" t="t" r="r" b="b"/>
                <a:pathLst>
                  <a:path w="2434590" h="171450">
                    <a:moveTo>
                      <a:pt x="0" y="172110"/>
                    </a:moveTo>
                    <a:cubicBezTo>
                      <a:pt x="1217295" y="172110"/>
                      <a:pt x="1217295" y="0"/>
                      <a:pt x="2434590" y="0"/>
                    </a:cubicBezTo>
                  </a:path>
                </a:pathLst>
              </a:custGeom>
              <a:noFill/>
              <a:ln w="746125" cap="flat">
                <a:solidFill>
                  <a:srgbClr val="3F4444">
                    <a:alpha val="60000"/>
                  </a:srgbClr>
                </a:solidFill>
                <a:prstDash val="solid"/>
                <a:miter/>
              </a:ln>
            </p:spPr>
            <p:txBody>
              <a:bodyPr rtlCol="0" anchor="ctr"/>
              <a:lstStyle/>
              <a:p>
                <a:pPr defTabSz="457040">
                  <a:defRPr/>
                </a:pPr>
                <a:endParaRPr lang="en-GB" sz="900" kern="0">
                  <a:latin typeface="Arial"/>
                </a:endParaRPr>
              </a:p>
            </p:txBody>
          </p:sp>
          <p:sp>
            <p:nvSpPr>
              <p:cNvPr id="81" name="Freeform: Shape 20">
                <a:extLst>
                  <a:ext uri="{FF2B5EF4-FFF2-40B4-BE49-F238E27FC236}">
                    <a16:creationId xmlns:a16="http://schemas.microsoft.com/office/drawing/2014/main" id="{1F01AB11-87B5-4ACE-8C5B-FBFF18E91B63}"/>
                  </a:ext>
                </a:extLst>
              </p:cNvPr>
              <p:cNvSpPr/>
              <p:nvPr/>
            </p:nvSpPr>
            <p:spPr>
              <a:xfrm>
                <a:off x="3326121" y="3811937"/>
                <a:ext cx="3799810" cy="121011"/>
              </a:xfrm>
              <a:custGeom>
                <a:avLst/>
                <a:gdLst>
                  <a:gd name="connsiteX0" fmla="*/ 0 w 2434590"/>
                  <a:gd name="connsiteY0" fmla="*/ 94958 h 94297"/>
                  <a:gd name="connsiteX1" fmla="*/ 2434590 w 2434590"/>
                  <a:gd name="connsiteY1" fmla="*/ 0 h 94297"/>
                </a:gdLst>
                <a:ahLst/>
                <a:cxnLst>
                  <a:cxn ang="0">
                    <a:pos x="connsiteX0" y="connsiteY0"/>
                  </a:cxn>
                  <a:cxn ang="0">
                    <a:pos x="connsiteX1" y="connsiteY1"/>
                  </a:cxn>
                </a:cxnLst>
                <a:rect l="l" t="t" r="r" b="b"/>
                <a:pathLst>
                  <a:path w="2434590" h="94297">
                    <a:moveTo>
                      <a:pt x="0" y="94958"/>
                    </a:moveTo>
                    <a:cubicBezTo>
                      <a:pt x="1217295" y="94958"/>
                      <a:pt x="1217295" y="0"/>
                      <a:pt x="2434590" y="0"/>
                    </a:cubicBezTo>
                  </a:path>
                </a:pathLst>
              </a:custGeom>
              <a:noFill/>
              <a:ln w="571500" cap="flat">
                <a:solidFill>
                  <a:srgbClr val="004477">
                    <a:alpha val="60000"/>
                  </a:srgbClr>
                </a:solidFill>
                <a:prstDash val="solid"/>
                <a:miter/>
              </a:ln>
            </p:spPr>
            <p:txBody>
              <a:bodyPr rtlCol="0" anchor="ctr"/>
              <a:lstStyle/>
              <a:p>
                <a:pPr defTabSz="457040">
                  <a:defRPr/>
                </a:pPr>
                <a:endParaRPr lang="en-GB" sz="900">
                  <a:latin typeface="Arial"/>
                </a:endParaRPr>
              </a:p>
            </p:txBody>
          </p:sp>
          <p:sp>
            <p:nvSpPr>
              <p:cNvPr id="82" name="Freeform: Shape 22">
                <a:extLst>
                  <a:ext uri="{FF2B5EF4-FFF2-40B4-BE49-F238E27FC236}">
                    <a16:creationId xmlns:a16="http://schemas.microsoft.com/office/drawing/2014/main" id="{435A9139-F3CB-4447-8220-5CCBF6C3461F}"/>
                  </a:ext>
                </a:extLst>
              </p:cNvPr>
              <p:cNvSpPr/>
              <p:nvPr/>
            </p:nvSpPr>
            <p:spPr>
              <a:xfrm>
                <a:off x="3326122" y="4676425"/>
                <a:ext cx="3836115" cy="64091"/>
              </a:xfrm>
              <a:custGeom>
                <a:avLst/>
                <a:gdLst>
                  <a:gd name="connsiteX0" fmla="*/ 0 w 2434590"/>
                  <a:gd name="connsiteY0" fmla="*/ 0 h 51435"/>
                  <a:gd name="connsiteX1" fmla="*/ 2434590 w 2434590"/>
                  <a:gd name="connsiteY1" fmla="*/ 59347 h 51435"/>
                </a:gdLst>
                <a:ahLst/>
                <a:cxnLst>
                  <a:cxn ang="0">
                    <a:pos x="connsiteX0" y="connsiteY0"/>
                  </a:cxn>
                  <a:cxn ang="0">
                    <a:pos x="connsiteX1" y="connsiteY1"/>
                  </a:cxn>
                </a:cxnLst>
                <a:rect l="l" t="t" r="r" b="b"/>
                <a:pathLst>
                  <a:path w="2434590" h="51435">
                    <a:moveTo>
                      <a:pt x="0" y="0"/>
                    </a:moveTo>
                    <a:cubicBezTo>
                      <a:pt x="1217295" y="0"/>
                      <a:pt x="1217295" y="59347"/>
                      <a:pt x="2434590" y="59347"/>
                    </a:cubicBezTo>
                  </a:path>
                </a:pathLst>
              </a:custGeom>
              <a:noFill/>
              <a:ln w="762000" cap="flat">
                <a:solidFill>
                  <a:srgbClr val="F0AB00">
                    <a:alpha val="60000"/>
                  </a:srgbClr>
                </a:solidFill>
                <a:prstDash val="solid"/>
                <a:miter/>
              </a:ln>
            </p:spPr>
            <p:txBody>
              <a:bodyPr rtlCol="0" anchor="ctr"/>
              <a:lstStyle/>
              <a:p>
                <a:pPr defTabSz="457040">
                  <a:defRPr/>
                </a:pPr>
                <a:endParaRPr lang="en-GB" sz="900">
                  <a:latin typeface="Arial"/>
                </a:endParaRPr>
              </a:p>
            </p:txBody>
          </p:sp>
          <p:sp>
            <p:nvSpPr>
              <p:cNvPr id="83" name="Freeform: Shape 23">
                <a:extLst>
                  <a:ext uri="{FF2B5EF4-FFF2-40B4-BE49-F238E27FC236}">
                    <a16:creationId xmlns:a16="http://schemas.microsoft.com/office/drawing/2014/main" id="{52E13979-16B3-4BD9-BB62-6B88C115FF59}"/>
                  </a:ext>
                </a:extLst>
              </p:cNvPr>
              <p:cNvSpPr/>
              <p:nvPr/>
            </p:nvSpPr>
            <p:spPr>
              <a:xfrm>
                <a:off x="3329381" y="4909103"/>
                <a:ext cx="1796236" cy="160228"/>
              </a:xfrm>
              <a:custGeom>
                <a:avLst/>
                <a:gdLst>
                  <a:gd name="connsiteX0" fmla="*/ 0 w 2434590"/>
                  <a:gd name="connsiteY0" fmla="*/ 0 h 128587"/>
                  <a:gd name="connsiteX1" fmla="*/ 2434590 w 2434590"/>
                  <a:gd name="connsiteY1" fmla="*/ 136500 h 128587"/>
                </a:gdLst>
                <a:ahLst/>
                <a:cxnLst>
                  <a:cxn ang="0">
                    <a:pos x="connsiteX0" y="connsiteY0"/>
                  </a:cxn>
                  <a:cxn ang="0">
                    <a:pos x="connsiteX1" y="connsiteY1"/>
                  </a:cxn>
                </a:cxnLst>
                <a:rect l="l" t="t" r="r" b="b"/>
                <a:pathLst>
                  <a:path w="2434590" h="128587">
                    <a:moveTo>
                      <a:pt x="0" y="0"/>
                    </a:moveTo>
                    <a:cubicBezTo>
                      <a:pt x="1217295" y="0"/>
                      <a:pt x="1217295" y="136500"/>
                      <a:pt x="2434590" y="136500"/>
                    </a:cubicBezTo>
                  </a:path>
                </a:pathLst>
              </a:custGeom>
              <a:noFill/>
              <a:ln w="508000" cap="flat">
                <a:solidFill>
                  <a:srgbClr val="830051">
                    <a:lumMod val="40000"/>
                    <a:lumOff val="60000"/>
                    <a:alpha val="60000"/>
                  </a:srgbClr>
                </a:solidFill>
                <a:prstDash val="solid"/>
                <a:miter/>
              </a:ln>
            </p:spPr>
            <p:txBody>
              <a:bodyPr rtlCol="0" anchor="ctr"/>
              <a:lstStyle/>
              <a:p>
                <a:pPr defTabSz="457040">
                  <a:defRPr/>
                </a:pPr>
                <a:endParaRPr lang="en-GB" sz="900" kern="0">
                  <a:latin typeface="Arial"/>
                </a:endParaRPr>
              </a:p>
            </p:txBody>
          </p:sp>
          <p:sp>
            <p:nvSpPr>
              <p:cNvPr id="84" name="Freeform: Shape 24">
                <a:extLst>
                  <a:ext uri="{FF2B5EF4-FFF2-40B4-BE49-F238E27FC236}">
                    <a16:creationId xmlns:a16="http://schemas.microsoft.com/office/drawing/2014/main" id="{70D88083-A4AC-4145-A7C4-ECA9AD8F0472}"/>
                  </a:ext>
                </a:extLst>
              </p:cNvPr>
              <p:cNvSpPr/>
              <p:nvPr/>
            </p:nvSpPr>
            <p:spPr>
              <a:xfrm>
                <a:off x="3326122" y="2389774"/>
                <a:ext cx="3804151" cy="42726"/>
              </a:xfrm>
              <a:custGeom>
                <a:avLst/>
                <a:gdLst>
                  <a:gd name="connsiteX0" fmla="*/ 0 w 2434590"/>
                  <a:gd name="connsiteY0" fmla="*/ 38576 h 34290"/>
                  <a:gd name="connsiteX1" fmla="*/ 2434590 w 2434590"/>
                  <a:gd name="connsiteY1" fmla="*/ 0 h 34290"/>
                </a:gdLst>
                <a:ahLst/>
                <a:cxnLst>
                  <a:cxn ang="0">
                    <a:pos x="connsiteX0" y="connsiteY0"/>
                  </a:cxn>
                  <a:cxn ang="0">
                    <a:pos x="connsiteX1" y="connsiteY1"/>
                  </a:cxn>
                </a:cxnLst>
                <a:rect l="l" t="t" r="r" b="b"/>
                <a:pathLst>
                  <a:path w="2434590" h="34290">
                    <a:moveTo>
                      <a:pt x="0" y="38576"/>
                    </a:moveTo>
                    <a:cubicBezTo>
                      <a:pt x="1217295" y="38576"/>
                      <a:pt x="1217295" y="0"/>
                      <a:pt x="2434590" y="0"/>
                    </a:cubicBezTo>
                  </a:path>
                </a:pathLst>
              </a:custGeom>
              <a:noFill/>
              <a:ln w="242602" cap="flat">
                <a:solidFill>
                  <a:srgbClr val="68D2DF"/>
                </a:solidFill>
                <a:prstDash val="solid"/>
                <a:miter/>
              </a:ln>
            </p:spPr>
            <p:txBody>
              <a:bodyPr rtlCol="0" anchor="ctr"/>
              <a:lstStyle/>
              <a:p>
                <a:pPr defTabSz="457040">
                  <a:defRPr/>
                </a:pPr>
                <a:endParaRPr lang="en-GB" sz="900">
                  <a:latin typeface="Arial"/>
                </a:endParaRPr>
              </a:p>
            </p:txBody>
          </p:sp>
          <p:sp>
            <p:nvSpPr>
              <p:cNvPr id="85" name="Freeform: Shape 26">
                <a:extLst>
                  <a:ext uri="{FF2B5EF4-FFF2-40B4-BE49-F238E27FC236}">
                    <a16:creationId xmlns:a16="http://schemas.microsoft.com/office/drawing/2014/main" id="{E5881C90-0F96-4D19-AF2C-2E5EB3EECC82}"/>
                  </a:ext>
                </a:extLst>
              </p:cNvPr>
              <p:cNvSpPr/>
              <p:nvPr/>
            </p:nvSpPr>
            <p:spPr>
              <a:xfrm>
                <a:off x="3326122" y="5139284"/>
                <a:ext cx="3836115" cy="256363"/>
              </a:xfrm>
              <a:custGeom>
                <a:avLst/>
                <a:gdLst>
                  <a:gd name="connsiteX0" fmla="*/ 0 w 2434590"/>
                  <a:gd name="connsiteY0" fmla="*/ 0 h 205740"/>
                  <a:gd name="connsiteX1" fmla="*/ 2434590 w 2434590"/>
                  <a:gd name="connsiteY1" fmla="*/ 213652 h 205740"/>
                </a:gdLst>
                <a:ahLst/>
                <a:cxnLst>
                  <a:cxn ang="0">
                    <a:pos x="connsiteX0" y="connsiteY0"/>
                  </a:cxn>
                  <a:cxn ang="0">
                    <a:pos x="connsiteX1" y="connsiteY1"/>
                  </a:cxn>
                </a:cxnLst>
                <a:rect l="l" t="t" r="r" b="b"/>
                <a:pathLst>
                  <a:path w="2434590" h="205740">
                    <a:moveTo>
                      <a:pt x="0" y="0"/>
                    </a:moveTo>
                    <a:cubicBezTo>
                      <a:pt x="1217295" y="0"/>
                      <a:pt x="1217295" y="213652"/>
                      <a:pt x="2434590" y="213652"/>
                    </a:cubicBezTo>
                  </a:path>
                </a:pathLst>
              </a:custGeom>
              <a:noFill/>
              <a:ln w="121301" cap="flat">
                <a:solidFill>
                  <a:srgbClr val="3C1053">
                    <a:alpha val="60000"/>
                  </a:srgbClr>
                </a:solidFill>
                <a:prstDash val="solid"/>
                <a:miter/>
              </a:ln>
            </p:spPr>
            <p:txBody>
              <a:bodyPr rtlCol="0" anchor="ctr"/>
              <a:lstStyle/>
              <a:p>
                <a:pPr defTabSz="457040">
                  <a:defRPr/>
                </a:pPr>
                <a:endParaRPr lang="en-GB" sz="900">
                  <a:latin typeface="Arial"/>
                </a:endParaRPr>
              </a:p>
            </p:txBody>
          </p:sp>
          <p:sp>
            <p:nvSpPr>
              <p:cNvPr id="86" name="Freeform: Shape 27">
                <a:extLst>
                  <a:ext uri="{FF2B5EF4-FFF2-40B4-BE49-F238E27FC236}">
                    <a16:creationId xmlns:a16="http://schemas.microsoft.com/office/drawing/2014/main" id="{51456936-8926-411A-B96F-39EE73E2A84E}"/>
                  </a:ext>
                </a:extLst>
              </p:cNvPr>
              <p:cNvSpPr/>
              <p:nvPr/>
            </p:nvSpPr>
            <p:spPr>
              <a:xfrm>
                <a:off x="3326122" y="5771245"/>
                <a:ext cx="1796236" cy="128181"/>
              </a:xfrm>
              <a:custGeom>
                <a:avLst/>
                <a:gdLst>
                  <a:gd name="connsiteX0" fmla="*/ 0 w 2434590"/>
                  <a:gd name="connsiteY0" fmla="*/ 108014 h 102870"/>
                  <a:gd name="connsiteX1" fmla="*/ 2434590 w 2434590"/>
                  <a:gd name="connsiteY1" fmla="*/ 0 h 102870"/>
                </a:gdLst>
                <a:ahLst/>
                <a:cxnLst>
                  <a:cxn ang="0">
                    <a:pos x="connsiteX0" y="connsiteY0"/>
                  </a:cxn>
                  <a:cxn ang="0">
                    <a:pos x="connsiteX1" y="connsiteY1"/>
                  </a:cxn>
                </a:cxnLst>
                <a:rect l="l" t="t" r="r" b="b"/>
                <a:pathLst>
                  <a:path w="2434590" h="102870">
                    <a:moveTo>
                      <a:pt x="0" y="108014"/>
                    </a:moveTo>
                    <a:cubicBezTo>
                      <a:pt x="1217295" y="108014"/>
                      <a:pt x="1217295" y="0"/>
                      <a:pt x="2434590" y="0"/>
                    </a:cubicBezTo>
                  </a:path>
                </a:pathLst>
              </a:custGeom>
              <a:noFill/>
              <a:ln w="254000" cap="flat">
                <a:solidFill>
                  <a:srgbClr val="3F4444">
                    <a:alpha val="60000"/>
                  </a:srgbClr>
                </a:solidFill>
                <a:prstDash val="solid"/>
                <a:miter/>
              </a:ln>
            </p:spPr>
            <p:txBody>
              <a:bodyPr rtlCol="0" anchor="ctr"/>
              <a:lstStyle/>
              <a:p>
                <a:pPr defTabSz="457040">
                  <a:defRPr/>
                </a:pPr>
                <a:endParaRPr lang="en-GB" sz="900" kern="0">
                  <a:latin typeface="Arial"/>
                </a:endParaRPr>
              </a:p>
            </p:txBody>
          </p:sp>
          <p:sp>
            <p:nvSpPr>
              <p:cNvPr id="87" name="Freeform: Shape 28">
                <a:extLst>
                  <a:ext uri="{FF2B5EF4-FFF2-40B4-BE49-F238E27FC236}">
                    <a16:creationId xmlns:a16="http://schemas.microsoft.com/office/drawing/2014/main" id="{4CA8FE07-B011-4ACF-BD0C-8ABA6BBC274F}"/>
                  </a:ext>
                </a:extLst>
              </p:cNvPr>
              <p:cNvSpPr/>
              <p:nvPr/>
            </p:nvSpPr>
            <p:spPr>
              <a:xfrm>
                <a:off x="3326122" y="5871032"/>
                <a:ext cx="3836115" cy="32046"/>
              </a:xfrm>
              <a:custGeom>
                <a:avLst/>
                <a:gdLst>
                  <a:gd name="connsiteX0" fmla="*/ 0 w 2434590"/>
                  <a:gd name="connsiteY0" fmla="*/ 30861 h 25717"/>
                  <a:gd name="connsiteX1" fmla="*/ 2434590 w 2434590"/>
                  <a:gd name="connsiteY1" fmla="*/ 0 h 25717"/>
                </a:gdLst>
                <a:ahLst/>
                <a:cxnLst>
                  <a:cxn ang="0">
                    <a:pos x="connsiteX0" y="connsiteY0"/>
                  </a:cxn>
                  <a:cxn ang="0">
                    <a:pos x="connsiteX1" y="connsiteY1"/>
                  </a:cxn>
                </a:cxnLst>
                <a:rect l="l" t="t" r="r" b="b"/>
                <a:pathLst>
                  <a:path w="2434590" h="25717">
                    <a:moveTo>
                      <a:pt x="0" y="30861"/>
                    </a:moveTo>
                    <a:cubicBezTo>
                      <a:pt x="1217295" y="30861"/>
                      <a:pt x="1217295" y="0"/>
                      <a:pt x="2434590" y="0"/>
                    </a:cubicBezTo>
                  </a:path>
                </a:pathLst>
              </a:custGeom>
              <a:noFill/>
              <a:ln w="152400" cap="flat">
                <a:solidFill>
                  <a:srgbClr val="004477">
                    <a:alpha val="60000"/>
                  </a:srgbClr>
                </a:solidFill>
                <a:prstDash val="solid"/>
                <a:miter/>
              </a:ln>
            </p:spPr>
            <p:txBody>
              <a:bodyPr rtlCol="0" anchor="ctr"/>
              <a:lstStyle/>
              <a:p>
                <a:pPr defTabSz="457040">
                  <a:defRPr/>
                </a:pPr>
                <a:endParaRPr lang="en-GB" sz="900">
                  <a:latin typeface="Arial"/>
                </a:endParaRPr>
              </a:p>
            </p:txBody>
          </p:sp>
          <p:sp>
            <p:nvSpPr>
              <p:cNvPr id="88" name="Freeform: Shape 29">
                <a:extLst>
                  <a:ext uri="{FF2B5EF4-FFF2-40B4-BE49-F238E27FC236}">
                    <a16:creationId xmlns:a16="http://schemas.microsoft.com/office/drawing/2014/main" id="{7B89D27B-E2FA-463B-8ED8-00CC923FE1D8}"/>
                  </a:ext>
                </a:extLst>
              </p:cNvPr>
              <p:cNvSpPr/>
              <p:nvPr/>
            </p:nvSpPr>
            <p:spPr>
              <a:xfrm>
                <a:off x="3326122" y="6000176"/>
                <a:ext cx="1796236" cy="53410"/>
              </a:xfrm>
              <a:custGeom>
                <a:avLst/>
                <a:gdLst>
                  <a:gd name="connsiteX0" fmla="*/ 0 w 2434590"/>
                  <a:gd name="connsiteY0" fmla="*/ 0 h 42862"/>
                  <a:gd name="connsiteX1" fmla="*/ 2434590 w 2434590"/>
                  <a:gd name="connsiteY1" fmla="*/ 46291 h 42862"/>
                </a:gdLst>
                <a:ahLst/>
                <a:cxnLst>
                  <a:cxn ang="0">
                    <a:pos x="connsiteX0" y="connsiteY0"/>
                  </a:cxn>
                  <a:cxn ang="0">
                    <a:pos x="connsiteX1" y="connsiteY1"/>
                  </a:cxn>
                </a:cxnLst>
                <a:rect l="l" t="t" r="r" b="b"/>
                <a:pathLst>
                  <a:path w="2434590" h="42862">
                    <a:moveTo>
                      <a:pt x="0" y="0"/>
                    </a:moveTo>
                    <a:cubicBezTo>
                      <a:pt x="1217295" y="0"/>
                      <a:pt x="1217295" y="46291"/>
                      <a:pt x="2434590" y="46291"/>
                    </a:cubicBezTo>
                  </a:path>
                </a:pathLst>
              </a:custGeom>
              <a:noFill/>
              <a:ln w="317500" cap="flat">
                <a:solidFill>
                  <a:srgbClr val="FFC000">
                    <a:alpha val="60000"/>
                  </a:srgbClr>
                </a:solidFill>
                <a:prstDash val="solid"/>
                <a:miter/>
              </a:ln>
            </p:spPr>
            <p:txBody>
              <a:bodyPr rtlCol="0" anchor="ctr"/>
              <a:lstStyle/>
              <a:p>
                <a:pPr defTabSz="457040">
                  <a:defRPr/>
                </a:pPr>
                <a:endParaRPr lang="en-GB" sz="900" kern="0">
                  <a:latin typeface="Arial"/>
                </a:endParaRPr>
              </a:p>
            </p:txBody>
          </p:sp>
          <p:sp>
            <p:nvSpPr>
              <p:cNvPr id="89" name="Freeform: Shape 30">
                <a:extLst>
                  <a:ext uri="{FF2B5EF4-FFF2-40B4-BE49-F238E27FC236}">
                    <a16:creationId xmlns:a16="http://schemas.microsoft.com/office/drawing/2014/main" id="{92D33869-DBBA-47AF-A6D5-31B59ED69571}"/>
                  </a:ext>
                </a:extLst>
              </p:cNvPr>
              <p:cNvSpPr/>
              <p:nvPr/>
            </p:nvSpPr>
            <p:spPr>
              <a:xfrm>
                <a:off x="3326122" y="5512499"/>
                <a:ext cx="3836115" cy="224318"/>
              </a:xfrm>
              <a:custGeom>
                <a:avLst/>
                <a:gdLst>
                  <a:gd name="connsiteX0" fmla="*/ 0 w 2434590"/>
                  <a:gd name="connsiteY0" fmla="*/ 185166 h 180022"/>
                  <a:gd name="connsiteX1" fmla="*/ 2434590 w 2434590"/>
                  <a:gd name="connsiteY1" fmla="*/ 0 h 180022"/>
                </a:gdLst>
                <a:ahLst/>
                <a:cxnLst>
                  <a:cxn ang="0">
                    <a:pos x="connsiteX0" y="connsiteY0"/>
                  </a:cxn>
                  <a:cxn ang="0">
                    <a:pos x="connsiteX1" y="connsiteY1"/>
                  </a:cxn>
                </a:cxnLst>
                <a:rect l="l" t="t" r="r" b="b"/>
                <a:pathLst>
                  <a:path w="2434590" h="180022">
                    <a:moveTo>
                      <a:pt x="0" y="185166"/>
                    </a:moveTo>
                    <a:cubicBezTo>
                      <a:pt x="1217295" y="185166"/>
                      <a:pt x="1217295" y="0"/>
                      <a:pt x="2434590" y="0"/>
                    </a:cubicBezTo>
                  </a:path>
                </a:pathLst>
              </a:custGeom>
              <a:noFill/>
              <a:ln w="48520" cap="flat">
                <a:solidFill>
                  <a:srgbClr val="3C1053">
                    <a:alpha val="60000"/>
                  </a:srgbClr>
                </a:solidFill>
                <a:prstDash val="solid"/>
                <a:miter/>
              </a:ln>
            </p:spPr>
            <p:txBody>
              <a:bodyPr rtlCol="0" anchor="ctr"/>
              <a:lstStyle/>
              <a:p>
                <a:pPr defTabSz="457040">
                  <a:defRPr/>
                </a:pPr>
                <a:endParaRPr lang="en-GB" sz="900">
                  <a:latin typeface="Arial"/>
                </a:endParaRPr>
              </a:p>
            </p:txBody>
          </p:sp>
          <p:sp>
            <p:nvSpPr>
              <p:cNvPr id="90" name="Freeform: Shape 31">
                <a:extLst>
                  <a:ext uri="{FF2B5EF4-FFF2-40B4-BE49-F238E27FC236}">
                    <a16:creationId xmlns:a16="http://schemas.microsoft.com/office/drawing/2014/main" id="{0A8640E4-BBFA-4720-83F6-F7EBA7D5A6D1}"/>
                  </a:ext>
                </a:extLst>
              </p:cNvPr>
              <p:cNvSpPr/>
              <p:nvPr/>
            </p:nvSpPr>
            <p:spPr>
              <a:xfrm>
                <a:off x="3326122" y="6075749"/>
                <a:ext cx="3836115" cy="149545"/>
              </a:xfrm>
              <a:custGeom>
                <a:avLst/>
                <a:gdLst>
                  <a:gd name="connsiteX0" fmla="*/ 0 w 2434590"/>
                  <a:gd name="connsiteY0" fmla="*/ 0 h 120015"/>
                  <a:gd name="connsiteX1" fmla="*/ 2434590 w 2434590"/>
                  <a:gd name="connsiteY1" fmla="*/ 123444 h 120015"/>
                </a:gdLst>
                <a:ahLst/>
                <a:cxnLst>
                  <a:cxn ang="0">
                    <a:pos x="connsiteX0" y="connsiteY0"/>
                  </a:cxn>
                  <a:cxn ang="0">
                    <a:pos x="connsiteX1" y="connsiteY1"/>
                  </a:cxn>
                </a:cxnLst>
                <a:rect l="l" t="t" r="r" b="b"/>
                <a:pathLst>
                  <a:path w="2434590" h="120015">
                    <a:moveTo>
                      <a:pt x="0" y="0"/>
                    </a:moveTo>
                    <a:cubicBezTo>
                      <a:pt x="1217295" y="0"/>
                      <a:pt x="1217295" y="123444"/>
                      <a:pt x="2434590" y="123444"/>
                    </a:cubicBezTo>
                  </a:path>
                </a:pathLst>
              </a:custGeom>
              <a:noFill/>
              <a:ln w="127000" cap="flat">
                <a:solidFill>
                  <a:srgbClr val="830051">
                    <a:lumMod val="40000"/>
                    <a:lumOff val="60000"/>
                    <a:alpha val="60000"/>
                  </a:srgbClr>
                </a:solidFill>
                <a:prstDash val="solid"/>
                <a:miter/>
              </a:ln>
            </p:spPr>
            <p:txBody>
              <a:bodyPr rtlCol="0" anchor="ctr"/>
              <a:lstStyle/>
              <a:p>
                <a:pPr defTabSz="457040">
                  <a:defRPr/>
                </a:pPr>
                <a:endParaRPr lang="en-GB" sz="900" kern="0">
                  <a:latin typeface="Arial"/>
                </a:endParaRPr>
              </a:p>
            </p:txBody>
          </p:sp>
          <p:sp>
            <p:nvSpPr>
              <p:cNvPr id="91" name="Freeform: Shape 32">
                <a:extLst>
                  <a:ext uri="{FF2B5EF4-FFF2-40B4-BE49-F238E27FC236}">
                    <a16:creationId xmlns:a16="http://schemas.microsoft.com/office/drawing/2014/main" id="{7E3EAAF7-6473-4D6B-9327-B41DCDDDE709}"/>
                  </a:ext>
                </a:extLst>
              </p:cNvPr>
              <p:cNvSpPr/>
              <p:nvPr/>
            </p:nvSpPr>
            <p:spPr>
              <a:xfrm>
                <a:off x="3326122" y="6088733"/>
                <a:ext cx="1796236" cy="245682"/>
              </a:xfrm>
              <a:custGeom>
                <a:avLst/>
                <a:gdLst>
                  <a:gd name="connsiteX0" fmla="*/ 0 w 2434590"/>
                  <a:gd name="connsiteY0" fmla="*/ 0 h 197167"/>
                  <a:gd name="connsiteX1" fmla="*/ 2434590 w 2434590"/>
                  <a:gd name="connsiteY1" fmla="*/ 200597 h 197167"/>
                </a:gdLst>
                <a:ahLst/>
                <a:cxnLst>
                  <a:cxn ang="0">
                    <a:pos x="connsiteX0" y="connsiteY0"/>
                  </a:cxn>
                  <a:cxn ang="0">
                    <a:pos x="connsiteX1" y="connsiteY1"/>
                  </a:cxn>
                </a:cxnLst>
                <a:rect l="l" t="t" r="r" b="b"/>
                <a:pathLst>
                  <a:path w="2434590" h="197167">
                    <a:moveTo>
                      <a:pt x="0" y="0"/>
                    </a:moveTo>
                    <a:cubicBezTo>
                      <a:pt x="1217295" y="0"/>
                      <a:pt x="1217295" y="200597"/>
                      <a:pt x="2434590" y="200597"/>
                    </a:cubicBezTo>
                  </a:path>
                </a:pathLst>
              </a:custGeom>
              <a:noFill/>
              <a:ln w="152400" cap="flat">
                <a:solidFill>
                  <a:srgbClr val="68D2DF">
                    <a:alpha val="60000"/>
                  </a:srgbClr>
                </a:solidFill>
                <a:prstDash val="solid"/>
                <a:miter/>
              </a:ln>
            </p:spPr>
            <p:txBody>
              <a:bodyPr rtlCol="0" anchor="ctr"/>
              <a:lstStyle/>
              <a:p>
                <a:pPr defTabSz="457040">
                  <a:defRPr/>
                </a:pPr>
                <a:endParaRPr lang="en-GB" sz="900" kern="0">
                  <a:latin typeface="Arial"/>
                </a:endParaRPr>
              </a:p>
            </p:txBody>
          </p:sp>
          <p:sp>
            <p:nvSpPr>
              <p:cNvPr id="94" name="Freeform: Shape 35">
                <a:extLst>
                  <a:ext uri="{FF2B5EF4-FFF2-40B4-BE49-F238E27FC236}">
                    <a16:creationId xmlns:a16="http://schemas.microsoft.com/office/drawing/2014/main" id="{437F6350-3219-4A54-A429-25F3C8CF29DC}"/>
                  </a:ext>
                </a:extLst>
              </p:cNvPr>
              <p:cNvSpPr/>
              <p:nvPr/>
            </p:nvSpPr>
            <p:spPr>
              <a:xfrm>
                <a:off x="7130273" y="2238626"/>
                <a:ext cx="105910" cy="299090"/>
              </a:xfrm>
              <a:custGeom>
                <a:avLst/>
                <a:gdLst>
                  <a:gd name="connsiteX0" fmla="*/ 0 w 85725"/>
                  <a:gd name="connsiteY0" fmla="*/ 0 h 240030"/>
                  <a:gd name="connsiteX1" fmla="*/ 85725 w 85725"/>
                  <a:gd name="connsiteY1" fmla="*/ 0 h 240030"/>
                  <a:gd name="connsiteX2" fmla="*/ 85725 w 85725"/>
                  <a:gd name="connsiteY2" fmla="*/ 242602 h 240030"/>
                  <a:gd name="connsiteX3" fmla="*/ 0 w 85725"/>
                  <a:gd name="connsiteY3" fmla="*/ 242602 h 240030"/>
                </a:gdLst>
                <a:ahLst/>
                <a:cxnLst>
                  <a:cxn ang="0">
                    <a:pos x="connsiteX0" y="connsiteY0"/>
                  </a:cxn>
                  <a:cxn ang="0">
                    <a:pos x="connsiteX1" y="connsiteY1"/>
                  </a:cxn>
                  <a:cxn ang="0">
                    <a:pos x="connsiteX2" y="connsiteY2"/>
                  </a:cxn>
                  <a:cxn ang="0">
                    <a:pos x="connsiteX3" y="connsiteY3"/>
                  </a:cxn>
                </a:cxnLst>
                <a:rect l="l" t="t" r="r" b="b"/>
                <a:pathLst>
                  <a:path w="85725" h="240030">
                    <a:moveTo>
                      <a:pt x="0" y="0"/>
                    </a:moveTo>
                    <a:lnTo>
                      <a:pt x="85725" y="0"/>
                    </a:lnTo>
                    <a:lnTo>
                      <a:pt x="85725" y="242602"/>
                    </a:lnTo>
                    <a:lnTo>
                      <a:pt x="0" y="242602"/>
                    </a:lnTo>
                    <a:close/>
                  </a:path>
                </a:pathLst>
              </a:custGeom>
              <a:solidFill>
                <a:srgbClr val="68D2DF"/>
              </a:solidFill>
              <a:ln w="0" cap="flat">
                <a:noFill/>
                <a:prstDash val="solid"/>
                <a:miter/>
              </a:ln>
            </p:spPr>
            <p:txBody>
              <a:bodyPr rtlCol="0" anchor="ctr"/>
              <a:lstStyle/>
              <a:p>
                <a:pPr defTabSz="457040">
                  <a:defRPr/>
                </a:pPr>
                <a:endParaRPr lang="en-GB" sz="900" kern="0">
                  <a:latin typeface="Arial"/>
                </a:endParaRPr>
              </a:p>
            </p:txBody>
          </p:sp>
          <p:sp>
            <p:nvSpPr>
              <p:cNvPr id="97" name="Freeform: Shape 39">
                <a:extLst>
                  <a:ext uri="{FF2B5EF4-FFF2-40B4-BE49-F238E27FC236}">
                    <a16:creationId xmlns:a16="http://schemas.microsoft.com/office/drawing/2014/main" id="{8429D305-BA5D-4074-A44E-513909B82980}"/>
                  </a:ext>
                </a:extLst>
              </p:cNvPr>
              <p:cNvSpPr/>
              <p:nvPr/>
            </p:nvSpPr>
            <p:spPr>
              <a:xfrm>
                <a:off x="5118100" y="3038974"/>
                <a:ext cx="109728" cy="914292"/>
              </a:xfrm>
              <a:custGeom>
                <a:avLst/>
                <a:gdLst>
                  <a:gd name="connsiteX0" fmla="*/ 0 w 85725"/>
                  <a:gd name="connsiteY0" fmla="*/ 0 h 282892"/>
                  <a:gd name="connsiteX1" fmla="*/ 85725 w 85725"/>
                  <a:gd name="connsiteY1" fmla="*/ 0 h 282892"/>
                  <a:gd name="connsiteX2" fmla="*/ 85725 w 85725"/>
                  <a:gd name="connsiteY2" fmla="*/ 291122 h 282892"/>
                  <a:gd name="connsiteX3" fmla="*/ 0 w 85725"/>
                  <a:gd name="connsiteY3" fmla="*/ 291122 h 282892"/>
                </a:gdLst>
                <a:ahLst/>
                <a:cxnLst>
                  <a:cxn ang="0">
                    <a:pos x="connsiteX0" y="connsiteY0"/>
                  </a:cxn>
                  <a:cxn ang="0">
                    <a:pos x="connsiteX1" y="connsiteY1"/>
                  </a:cxn>
                  <a:cxn ang="0">
                    <a:pos x="connsiteX2" y="connsiteY2"/>
                  </a:cxn>
                  <a:cxn ang="0">
                    <a:pos x="connsiteX3" y="connsiteY3"/>
                  </a:cxn>
                </a:cxnLst>
                <a:rect l="l" t="t" r="r" b="b"/>
                <a:pathLst>
                  <a:path w="85725" h="282892">
                    <a:moveTo>
                      <a:pt x="0" y="0"/>
                    </a:moveTo>
                    <a:lnTo>
                      <a:pt x="85725" y="0"/>
                    </a:lnTo>
                    <a:lnTo>
                      <a:pt x="85725" y="291122"/>
                    </a:lnTo>
                    <a:lnTo>
                      <a:pt x="0" y="291122"/>
                    </a:lnTo>
                    <a:close/>
                  </a:path>
                </a:pathLst>
              </a:custGeom>
              <a:solidFill>
                <a:srgbClr val="3F4444"/>
              </a:solidFill>
              <a:ln w="0" cap="flat">
                <a:solidFill>
                  <a:srgbClr val="00213A"/>
                </a:solidFill>
                <a:prstDash val="solid"/>
                <a:miter/>
              </a:ln>
            </p:spPr>
            <p:txBody>
              <a:bodyPr rtlCol="0" anchor="ctr"/>
              <a:lstStyle/>
              <a:p>
                <a:pPr defTabSz="457040">
                  <a:defRPr/>
                </a:pPr>
                <a:endParaRPr lang="en-GB" sz="900" kern="0">
                  <a:latin typeface="Arial"/>
                </a:endParaRPr>
              </a:p>
            </p:txBody>
          </p:sp>
          <p:sp>
            <p:nvSpPr>
              <p:cNvPr id="98" name="Freeform: Shape 40">
                <a:extLst>
                  <a:ext uri="{FF2B5EF4-FFF2-40B4-BE49-F238E27FC236}">
                    <a16:creationId xmlns:a16="http://schemas.microsoft.com/office/drawing/2014/main" id="{0921C010-329D-4DB6-BBCD-6B9879B956B7}"/>
                  </a:ext>
                </a:extLst>
              </p:cNvPr>
              <p:cNvSpPr/>
              <p:nvPr/>
            </p:nvSpPr>
            <p:spPr>
              <a:xfrm>
                <a:off x="7130273" y="3463807"/>
                <a:ext cx="105910" cy="699703"/>
              </a:xfrm>
              <a:custGeom>
                <a:avLst/>
                <a:gdLst>
                  <a:gd name="connsiteX0" fmla="*/ 0 w 85725"/>
                  <a:gd name="connsiteY0" fmla="*/ 0 h 282892"/>
                  <a:gd name="connsiteX1" fmla="*/ 85725 w 85725"/>
                  <a:gd name="connsiteY1" fmla="*/ 0 h 282892"/>
                  <a:gd name="connsiteX2" fmla="*/ 85725 w 85725"/>
                  <a:gd name="connsiteY2" fmla="*/ 291122 h 282892"/>
                  <a:gd name="connsiteX3" fmla="*/ 0 w 85725"/>
                  <a:gd name="connsiteY3" fmla="*/ 291122 h 282892"/>
                </a:gdLst>
                <a:ahLst/>
                <a:cxnLst>
                  <a:cxn ang="0">
                    <a:pos x="connsiteX0" y="connsiteY0"/>
                  </a:cxn>
                  <a:cxn ang="0">
                    <a:pos x="connsiteX1" y="connsiteY1"/>
                  </a:cxn>
                  <a:cxn ang="0">
                    <a:pos x="connsiteX2" y="connsiteY2"/>
                  </a:cxn>
                  <a:cxn ang="0">
                    <a:pos x="connsiteX3" y="connsiteY3"/>
                  </a:cxn>
                </a:cxnLst>
                <a:rect l="l" t="t" r="r" b="b"/>
                <a:pathLst>
                  <a:path w="85725" h="282892">
                    <a:moveTo>
                      <a:pt x="0" y="0"/>
                    </a:moveTo>
                    <a:lnTo>
                      <a:pt x="85725" y="0"/>
                    </a:lnTo>
                    <a:lnTo>
                      <a:pt x="85725" y="291122"/>
                    </a:lnTo>
                    <a:lnTo>
                      <a:pt x="0" y="291122"/>
                    </a:lnTo>
                    <a:close/>
                  </a:path>
                </a:pathLst>
              </a:custGeom>
              <a:solidFill>
                <a:srgbClr val="01587D"/>
              </a:solidFill>
              <a:ln w="0" cap="flat">
                <a:noFill/>
                <a:prstDash val="solid"/>
                <a:miter/>
              </a:ln>
            </p:spPr>
            <p:txBody>
              <a:bodyPr rtlCol="0" anchor="ctr"/>
              <a:lstStyle/>
              <a:p>
                <a:pPr defTabSz="457040">
                  <a:defRPr/>
                </a:pPr>
                <a:endParaRPr lang="en-GB" sz="900" kern="0">
                  <a:latin typeface="Arial"/>
                </a:endParaRPr>
              </a:p>
            </p:txBody>
          </p:sp>
          <p:sp>
            <p:nvSpPr>
              <p:cNvPr id="99" name="Freeform: Shape 41">
                <a:extLst>
                  <a:ext uri="{FF2B5EF4-FFF2-40B4-BE49-F238E27FC236}">
                    <a16:creationId xmlns:a16="http://schemas.microsoft.com/office/drawing/2014/main" id="{F018E176-8F77-4D74-846D-2DA36F5EB41B}"/>
                  </a:ext>
                </a:extLst>
              </p:cNvPr>
              <p:cNvSpPr/>
              <p:nvPr/>
            </p:nvSpPr>
            <p:spPr>
              <a:xfrm>
                <a:off x="5118100" y="4085269"/>
                <a:ext cx="109728" cy="516093"/>
              </a:xfrm>
              <a:custGeom>
                <a:avLst/>
                <a:gdLst>
                  <a:gd name="connsiteX0" fmla="*/ 0 w 85725"/>
                  <a:gd name="connsiteY0" fmla="*/ 0 h 282892"/>
                  <a:gd name="connsiteX1" fmla="*/ 85725 w 85725"/>
                  <a:gd name="connsiteY1" fmla="*/ 0 h 282892"/>
                  <a:gd name="connsiteX2" fmla="*/ 85725 w 85725"/>
                  <a:gd name="connsiteY2" fmla="*/ 291122 h 282892"/>
                  <a:gd name="connsiteX3" fmla="*/ 0 w 85725"/>
                  <a:gd name="connsiteY3" fmla="*/ 291122 h 282892"/>
                </a:gdLst>
                <a:ahLst/>
                <a:cxnLst>
                  <a:cxn ang="0">
                    <a:pos x="connsiteX0" y="connsiteY0"/>
                  </a:cxn>
                  <a:cxn ang="0">
                    <a:pos x="connsiteX1" y="connsiteY1"/>
                  </a:cxn>
                  <a:cxn ang="0">
                    <a:pos x="connsiteX2" y="connsiteY2"/>
                  </a:cxn>
                  <a:cxn ang="0">
                    <a:pos x="connsiteX3" y="connsiteY3"/>
                  </a:cxn>
                </a:cxnLst>
                <a:rect l="l" t="t" r="r" b="b"/>
                <a:pathLst>
                  <a:path w="85725" h="282892">
                    <a:moveTo>
                      <a:pt x="0" y="0"/>
                    </a:moveTo>
                    <a:lnTo>
                      <a:pt x="85725" y="0"/>
                    </a:lnTo>
                    <a:lnTo>
                      <a:pt x="85725" y="291122"/>
                    </a:lnTo>
                    <a:lnTo>
                      <a:pt x="0" y="291122"/>
                    </a:lnTo>
                    <a:close/>
                  </a:path>
                </a:pathLst>
              </a:custGeom>
              <a:solidFill>
                <a:srgbClr val="B2CF01"/>
              </a:solidFill>
              <a:ln w="0" cap="flat">
                <a:solidFill>
                  <a:srgbClr val="00213A"/>
                </a:solidFill>
                <a:prstDash val="solid"/>
                <a:miter/>
              </a:ln>
            </p:spPr>
            <p:txBody>
              <a:bodyPr rtlCol="0" anchor="ctr"/>
              <a:lstStyle/>
              <a:p>
                <a:pPr defTabSz="457040">
                  <a:defRPr/>
                </a:pPr>
                <a:endParaRPr lang="en-GB" sz="900" kern="0">
                  <a:latin typeface="Arial"/>
                </a:endParaRPr>
              </a:p>
            </p:txBody>
          </p:sp>
          <p:sp>
            <p:nvSpPr>
              <p:cNvPr id="100" name="Freeform: Shape 42">
                <a:extLst>
                  <a:ext uri="{FF2B5EF4-FFF2-40B4-BE49-F238E27FC236}">
                    <a16:creationId xmlns:a16="http://schemas.microsoft.com/office/drawing/2014/main" id="{BE857E2C-328F-44FB-BB85-0ACB1474CA0E}"/>
                  </a:ext>
                </a:extLst>
              </p:cNvPr>
              <p:cNvSpPr/>
              <p:nvPr/>
            </p:nvSpPr>
            <p:spPr>
              <a:xfrm>
                <a:off x="7130273" y="4270438"/>
                <a:ext cx="105910" cy="914292"/>
              </a:xfrm>
              <a:custGeom>
                <a:avLst/>
                <a:gdLst>
                  <a:gd name="connsiteX0" fmla="*/ 0 w 85725"/>
                  <a:gd name="connsiteY0" fmla="*/ 0 h 282892"/>
                  <a:gd name="connsiteX1" fmla="*/ 85725 w 85725"/>
                  <a:gd name="connsiteY1" fmla="*/ 0 h 282892"/>
                  <a:gd name="connsiteX2" fmla="*/ 85725 w 85725"/>
                  <a:gd name="connsiteY2" fmla="*/ 291122 h 282892"/>
                  <a:gd name="connsiteX3" fmla="*/ 0 w 85725"/>
                  <a:gd name="connsiteY3" fmla="*/ 291122 h 282892"/>
                </a:gdLst>
                <a:ahLst/>
                <a:cxnLst>
                  <a:cxn ang="0">
                    <a:pos x="connsiteX0" y="connsiteY0"/>
                  </a:cxn>
                  <a:cxn ang="0">
                    <a:pos x="connsiteX1" y="connsiteY1"/>
                  </a:cxn>
                  <a:cxn ang="0">
                    <a:pos x="connsiteX2" y="connsiteY2"/>
                  </a:cxn>
                  <a:cxn ang="0">
                    <a:pos x="connsiteX3" y="connsiteY3"/>
                  </a:cxn>
                </a:cxnLst>
                <a:rect l="l" t="t" r="r" b="b"/>
                <a:pathLst>
                  <a:path w="85725" h="282892">
                    <a:moveTo>
                      <a:pt x="0" y="0"/>
                    </a:moveTo>
                    <a:lnTo>
                      <a:pt x="85725" y="0"/>
                    </a:lnTo>
                    <a:lnTo>
                      <a:pt x="85725" y="291122"/>
                    </a:lnTo>
                    <a:lnTo>
                      <a:pt x="0" y="291122"/>
                    </a:lnTo>
                    <a:close/>
                  </a:path>
                </a:pathLst>
              </a:custGeom>
              <a:solidFill>
                <a:srgbClr val="F0AB00"/>
              </a:solidFill>
              <a:ln w="0" cap="flat">
                <a:noFill/>
                <a:prstDash val="solid"/>
                <a:miter/>
              </a:ln>
            </p:spPr>
            <p:txBody>
              <a:bodyPr rtlCol="0" anchor="ctr"/>
              <a:lstStyle/>
              <a:p>
                <a:pPr defTabSz="457040">
                  <a:defRPr/>
                </a:pPr>
                <a:endParaRPr lang="en-GB" sz="900" kern="0">
                  <a:latin typeface="Arial"/>
                </a:endParaRPr>
              </a:p>
            </p:txBody>
          </p:sp>
          <p:sp>
            <p:nvSpPr>
              <p:cNvPr id="101" name="Freeform: Shape 43">
                <a:extLst>
                  <a:ext uri="{FF2B5EF4-FFF2-40B4-BE49-F238E27FC236}">
                    <a16:creationId xmlns:a16="http://schemas.microsoft.com/office/drawing/2014/main" id="{BB26AC31-4AAC-4772-995D-6316FAD986BA}"/>
                  </a:ext>
                </a:extLst>
              </p:cNvPr>
              <p:cNvSpPr/>
              <p:nvPr/>
            </p:nvSpPr>
            <p:spPr>
              <a:xfrm>
                <a:off x="5118100" y="4752995"/>
                <a:ext cx="109728" cy="624473"/>
              </a:xfrm>
              <a:custGeom>
                <a:avLst/>
                <a:gdLst>
                  <a:gd name="connsiteX0" fmla="*/ 0 w 85725"/>
                  <a:gd name="connsiteY0" fmla="*/ 0 h 282892"/>
                  <a:gd name="connsiteX1" fmla="*/ 85725 w 85725"/>
                  <a:gd name="connsiteY1" fmla="*/ 0 h 282892"/>
                  <a:gd name="connsiteX2" fmla="*/ 85725 w 85725"/>
                  <a:gd name="connsiteY2" fmla="*/ 291122 h 282892"/>
                  <a:gd name="connsiteX3" fmla="*/ 0 w 85725"/>
                  <a:gd name="connsiteY3" fmla="*/ 291122 h 282892"/>
                </a:gdLst>
                <a:ahLst/>
                <a:cxnLst>
                  <a:cxn ang="0">
                    <a:pos x="connsiteX0" y="connsiteY0"/>
                  </a:cxn>
                  <a:cxn ang="0">
                    <a:pos x="connsiteX1" y="connsiteY1"/>
                  </a:cxn>
                  <a:cxn ang="0">
                    <a:pos x="connsiteX2" y="connsiteY2"/>
                  </a:cxn>
                  <a:cxn ang="0">
                    <a:pos x="connsiteX3" y="connsiteY3"/>
                  </a:cxn>
                </a:cxnLst>
                <a:rect l="l" t="t" r="r" b="b"/>
                <a:pathLst>
                  <a:path w="85725" h="282892">
                    <a:moveTo>
                      <a:pt x="0" y="0"/>
                    </a:moveTo>
                    <a:lnTo>
                      <a:pt x="85725" y="0"/>
                    </a:lnTo>
                    <a:lnTo>
                      <a:pt x="85725" y="291122"/>
                    </a:lnTo>
                    <a:lnTo>
                      <a:pt x="0" y="291122"/>
                    </a:lnTo>
                    <a:close/>
                  </a:path>
                </a:pathLst>
              </a:custGeom>
              <a:solidFill>
                <a:schemeClr val="accent2"/>
              </a:solidFill>
              <a:ln w="0" cap="flat">
                <a:solidFill>
                  <a:srgbClr val="00213A"/>
                </a:solidFill>
                <a:prstDash val="solid"/>
                <a:miter/>
              </a:ln>
            </p:spPr>
            <p:txBody>
              <a:bodyPr rtlCol="0" anchor="ctr"/>
              <a:lstStyle/>
              <a:p>
                <a:pPr defTabSz="457040">
                  <a:defRPr/>
                </a:pPr>
                <a:endParaRPr lang="en-GB" sz="900" kern="0">
                  <a:latin typeface="Arial"/>
                </a:endParaRPr>
              </a:p>
            </p:txBody>
          </p:sp>
          <p:sp>
            <p:nvSpPr>
              <p:cNvPr id="102" name="Freeform: Shape 44">
                <a:extLst>
                  <a:ext uri="{FF2B5EF4-FFF2-40B4-BE49-F238E27FC236}">
                    <a16:creationId xmlns:a16="http://schemas.microsoft.com/office/drawing/2014/main" id="{903A70D9-DCC8-4F93-826F-CC3FA2018D20}"/>
                  </a:ext>
                </a:extLst>
              </p:cNvPr>
              <p:cNvSpPr/>
              <p:nvPr/>
            </p:nvSpPr>
            <p:spPr>
              <a:xfrm>
                <a:off x="7130273" y="5321132"/>
                <a:ext cx="105910" cy="218950"/>
              </a:xfrm>
              <a:custGeom>
                <a:avLst/>
                <a:gdLst>
                  <a:gd name="connsiteX0" fmla="*/ 0 w 85725"/>
                  <a:gd name="connsiteY0" fmla="*/ 0 h 120015"/>
                  <a:gd name="connsiteX1" fmla="*/ 85725 w 85725"/>
                  <a:gd name="connsiteY1" fmla="*/ 0 h 120015"/>
                  <a:gd name="connsiteX2" fmla="*/ 85725 w 85725"/>
                  <a:gd name="connsiteY2" fmla="*/ 121301 h 120015"/>
                  <a:gd name="connsiteX3" fmla="*/ 0 w 85725"/>
                  <a:gd name="connsiteY3" fmla="*/ 121301 h 120015"/>
                </a:gdLst>
                <a:ahLst/>
                <a:cxnLst>
                  <a:cxn ang="0">
                    <a:pos x="connsiteX0" y="connsiteY0"/>
                  </a:cxn>
                  <a:cxn ang="0">
                    <a:pos x="connsiteX1" y="connsiteY1"/>
                  </a:cxn>
                  <a:cxn ang="0">
                    <a:pos x="connsiteX2" y="connsiteY2"/>
                  </a:cxn>
                  <a:cxn ang="0">
                    <a:pos x="connsiteX3" y="connsiteY3"/>
                  </a:cxn>
                </a:cxnLst>
                <a:rect l="l" t="t" r="r" b="b"/>
                <a:pathLst>
                  <a:path w="85725" h="120015">
                    <a:moveTo>
                      <a:pt x="0" y="0"/>
                    </a:moveTo>
                    <a:lnTo>
                      <a:pt x="85725" y="0"/>
                    </a:lnTo>
                    <a:lnTo>
                      <a:pt x="85725" y="121301"/>
                    </a:lnTo>
                    <a:lnTo>
                      <a:pt x="0" y="121301"/>
                    </a:lnTo>
                    <a:close/>
                  </a:path>
                </a:pathLst>
              </a:custGeom>
              <a:solidFill>
                <a:srgbClr val="7030A0"/>
              </a:solidFill>
              <a:ln w="0" cap="flat">
                <a:noFill/>
                <a:prstDash val="solid"/>
                <a:miter/>
              </a:ln>
            </p:spPr>
            <p:txBody>
              <a:bodyPr rtlCol="0" anchor="ctr"/>
              <a:lstStyle/>
              <a:p>
                <a:pPr defTabSz="457040">
                  <a:defRPr/>
                </a:pPr>
                <a:endParaRPr lang="en-GB" sz="900" kern="0">
                  <a:latin typeface="Arial"/>
                </a:endParaRPr>
              </a:p>
            </p:txBody>
          </p:sp>
          <p:sp>
            <p:nvSpPr>
              <p:cNvPr id="105" name="Freeform: Shape 47">
                <a:extLst>
                  <a:ext uri="{FF2B5EF4-FFF2-40B4-BE49-F238E27FC236}">
                    <a16:creationId xmlns:a16="http://schemas.microsoft.com/office/drawing/2014/main" id="{472803A9-64FF-49CF-9B18-5CF35BB7FA5B}"/>
                  </a:ext>
                </a:extLst>
              </p:cNvPr>
              <p:cNvSpPr/>
              <p:nvPr/>
            </p:nvSpPr>
            <p:spPr>
              <a:xfrm>
                <a:off x="5118100" y="5618369"/>
                <a:ext cx="109728" cy="284693"/>
              </a:xfrm>
              <a:custGeom>
                <a:avLst/>
                <a:gdLst>
                  <a:gd name="connsiteX0" fmla="*/ 0 w 85725"/>
                  <a:gd name="connsiteY0" fmla="*/ 0 h 68580"/>
                  <a:gd name="connsiteX1" fmla="*/ 85725 w 85725"/>
                  <a:gd name="connsiteY1" fmla="*/ 0 h 68580"/>
                  <a:gd name="connsiteX2" fmla="*/ 85725 w 85725"/>
                  <a:gd name="connsiteY2" fmla="*/ 72781 h 68580"/>
                  <a:gd name="connsiteX3" fmla="*/ 0 w 85725"/>
                  <a:gd name="connsiteY3" fmla="*/ 72781 h 68580"/>
                </a:gdLst>
                <a:ahLst/>
                <a:cxnLst>
                  <a:cxn ang="0">
                    <a:pos x="connsiteX0" y="connsiteY0"/>
                  </a:cxn>
                  <a:cxn ang="0">
                    <a:pos x="connsiteX1" y="connsiteY1"/>
                  </a:cxn>
                  <a:cxn ang="0">
                    <a:pos x="connsiteX2" y="connsiteY2"/>
                  </a:cxn>
                  <a:cxn ang="0">
                    <a:pos x="connsiteX3" y="connsiteY3"/>
                  </a:cxn>
                </a:cxnLst>
                <a:rect l="l" t="t" r="r" b="b"/>
                <a:pathLst>
                  <a:path w="85725" h="68580">
                    <a:moveTo>
                      <a:pt x="0" y="0"/>
                    </a:moveTo>
                    <a:lnTo>
                      <a:pt x="85725" y="0"/>
                    </a:lnTo>
                    <a:lnTo>
                      <a:pt x="85725" y="72781"/>
                    </a:lnTo>
                    <a:lnTo>
                      <a:pt x="0" y="72781"/>
                    </a:lnTo>
                    <a:close/>
                  </a:path>
                </a:pathLst>
              </a:custGeom>
              <a:solidFill>
                <a:srgbClr val="3F4444"/>
              </a:solidFill>
              <a:ln w="0" cap="flat">
                <a:solidFill>
                  <a:srgbClr val="00213A"/>
                </a:solidFill>
                <a:prstDash val="solid"/>
                <a:miter/>
              </a:ln>
            </p:spPr>
            <p:txBody>
              <a:bodyPr rtlCol="0" anchor="ctr"/>
              <a:lstStyle/>
              <a:p>
                <a:pPr defTabSz="457040">
                  <a:defRPr/>
                </a:pPr>
                <a:endParaRPr lang="en-GB" sz="900" kern="0">
                  <a:latin typeface="Arial"/>
                </a:endParaRPr>
              </a:p>
            </p:txBody>
          </p:sp>
          <p:sp>
            <p:nvSpPr>
              <p:cNvPr id="106" name="Freeform: Shape 48">
                <a:extLst>
                  <a:ext uri="{FF2B5EF4-FFF2-40B4-BE49-F238E27FC236}">
                    <a16:creationId xmlns:a16="http://schemas.microsoft.com/office/drawing/2014/main" id="{5B152EC3-5A39-44F7-B833-A39E7F64968B}"/>
                  </a:ext>
                </a:extLst>
              </p:cNvPr>
              <p:cNvSpPr/>
              <p:nvPr/>
            </p:nvSpPr>
            <p:spPr>
              <a:xfrm>
                <a:off x="7130273" y="5784054"/>
                <a:ext cx="105910" cy="152902"/>
              </a:xfrm>
              <a:custGeom>
                <a:avLst/>
                <a:gdLst>
                  <a:gd name="connsiteX0" fmla="*/ 0 w 85725"/>
                  <a:gd name="connsiteY0" fmla="*/ 0 h 68580"/>
                  <a:gd name="connsiteX1" fmla="*/ 85725 w 85725"/>
                  <a:gd name="connsiteY1" fmla="*/ 0 h 68580"/>
                  <a:gd name="connsiteX2" fmla="*/ 85725 w 85725"/>
                  <a:gd name="connsiteY2" fmla="*/ 72781 h 68580"/>
                  <a:gd name="connsiteX3" fmla="*/ 0 w 85725"/>
                  <a:gd name="connsiteY3" fmla="*/ 72781 h 68580"/>
                </a:gdLst>
                <a:ahLst/>
                <a:cxnLst>
                  <a:cxn ang="0">
                    <a:pos x="connsiteX0" y="connsiteY0"/>
                  </a:cxn>
                  <a:cxn ang="0">
                    <a:pos x="connsiteX1" y="connsiteY1"/>
                  </a:cxn>
                  <a:cxn ang="0">
                    <a:pos x="connsiteX2" y="connsiteY2"/>
                  </a:cxn>
                  <a:cxn ang="0">
                    <a:pos x="connsiteX3" y="connsiteY3"/>
                  </a:cxn>
                </a:cxnLst>
                <a:rect l="l" t="t" r="r" b="b"/>
                <a:pathLst>
                  <a:path w="85725" h="68580">
                    <a:moveTo>
                      <a:pt x="0" y="0"/>
                    </a:moveTo>
                    <a:lnTo>
                      <a:pt x="85725" y="0"/>
                    </a:lnTo>
                    <a:lnTo>
                      <a:pt x="85725" y="72781"/>
                    </a:lnTo>
                    <a:lnTo>
                      <a:pt x="0" y="72781"/>
                    </a:lnTo>
                    <a:close/>
                  </a:path>
                </a:pathLst>
              </a:custGeom>
              <a:solidFill>
                <a:srgbClr val="01587D"/>
              </a:solidFill>
              <a:ln w="0" cap="flat">
                <a:noFill/>
                <a:prstDash val="solid"/>
                <a:miter/>
              </a:ln>
            </p:spPr>
            <p:txBody>
              <a:bodyPr rtlCol="0" anchor="ctr"/>
              <a:lstStyle/>
              <a:p>
                <a:pPr defTabSz="457040">
                  <a:defRPr/>
                </a:pPr>
                <a:endParaRPr lang="en-GB" sz="900" kern="0">
                  <a:latin typeface="Arial"/>
                </a:endParaRPr>
              </a:p>
            </p:txBody>
          </p:sp>
          <p:sp>
            <p:nvSpPr>
              <p:cNvPr id="107" name="Freeform: Shape 49">
                <a:extLst>
                  <a:ext uri="{FF2B5EF4-FFF2-40B4-BE49-F238E27FC236}">
                    <a16:creationId xmlns:a16="http://schemas.microsoft.com/office/drawing/2014/main" id="{74100B09-8961-4630-A17D-3725D4636279}"/>
                  </a:ext>
                </a:extLst>
              </p:cNvPr>
              <p:cNvSpPr/>
              <p:nvPr/>
            </p:nvSpPr>
            <p:spPr>
              <a:xfrm>
                <a:off x="5118100" y="5876758"/>
                <a:ext cx="109728" cy="356964"/>
              </a:xfrm>
              <a:custGeom>
                <a:avLst/>
                <a:gdLst>
                  <a:gd name="connsiteX0" fmla="*/ 0 w 85725"/>
                  <a:gd name="connsiteY0" fmla="*/ 0 h 68580"/>
                  <a:gd name="connsiteX1" fmla="*/ 85725 w 85725"/>
                  <a:gd name="connsiteY1" fmla="*/ 0 h 68580"/>
                  <a:gd name="connsiteX2" fmla="*/ 85725 w 85725"/>
                  <a:gd name="connsiteY2" fmla="*/ 72781 h 68580"/>
                  <a:gd name="connsiteX3" fmla="*/ 0 w 85725"/>
                  <a:gd name="connsiteY3" fmla="*/ 72781 h 68580"/>
                </a:gdLst>
                <a:ahLst/>
                <a:cxnLst>
                  <a:cxn ang="0">
                    <a:pos x="connsiteX0" y="connsiteY0"/>
                  </a:cxn>
                  <a:cxn ang="0">
                    <a:pos x="connsiteX1" y="connsiteY1"/>
                  </a:cxn>
                  <a:cxn ang="0">
                    <a:pos x="connsiteX2" y="connsiteY2"/>
                  </a:cxn>
                  <a:cxn ang="0">
                    <a:pos x="connsiteX3" y="connsiteY3"/>
                  </a:cxn>
                </a:cxnLst>
                <a:rect l="l" t="t" r="r" b="b"/>
                <a:pathLst>
                  <a:path w="85725" h="68580">
                    <a:moveTo>
                      <a:pt x="0" y="0"/>
                    </a:moveTo>
                    <a:lnTo>
                      <a:pt x="85725" y="0"/>
                    </a:lnTo>
                    <a:lnTo>
                      <a:pt x="85725" y="72781"/>
                    </a:lnTo>
                    <a:lnTo>
                      <a:pt x="0" y="72781"/>
                    </a:lnTo>
                    <a:close/>
                  </a:path>
                </a:pathLst>
              </a:custGeom>
              <a:solidFill>
                <a:srgbClr val="F0AB00"/>
              </a:solidFill>
              <a:ln w="0" cap="flat">
                <a:solidFill>
                  <a:srgbClr val="00213A"/>
                </a:solidFill>
                <a:prstDash val="solid"/>
                <a:miter/>
              </a:ln>
            </p:spPr>
            <p:txBody>
              <a:bodyPr rtlCol="0" anchor="ctr"/>
              <a:lstStyle/>
              <a:p>
                <a:pPr defTabSz="457040">
                  <a:defRPr/>
                </a:pPr>
                <a:endParaRPr lang="en-GB" sz="900" kern="0">
                  <a:latin typeface="Arial"/>
                </a:endParaRPr>
              </a:p>
            </p:txBody>
          </p:sp>
          <p:sp>
            <p:nvSpPr>
              <p:cNvPr id="108" name="Freeform: Shape 50">
                <a:extLst>
                  <a:ext uri="{FF2B5EF4-FFF2-40B4-BE49-F238E27FC236}">
                    <a16:creationId xmlns:a16="http://schemas.microsoft.com/office/drawing/2014/main" id="{273E5539-6B4C-4626-9A6E-9A912FBC2BD4}"/>
                  </a:ext>
                </a:extLst>
              </p:cNvPr>
              <p:cNvSpPr/>
              <p:nvPr/>
            </p:nvSpPr>
            <p:spPr>
              <a:xfrm>
                <a:off x="7130273" y="6161524"/>
                <a:ext cx="105910" cy="125936"/>
              </a:xfrm>
              <a:custGeom>
                <a:avLst/>
                <a:gdLst>
                  <a:gd name="connsiteX0" fmla="*/ 0 w 85725"/>
                  <a:gd name="connsiteY0" fmla="*/ 0 h 42862"/>
                  <a:gd name="connsiteX1" fmla="*/ 85725 w 85725"/>
                  <a:gd name="connsiteY1" fmla="*/ 0 h 42862"/>
                  <a:gd name="connsiteX2" fmla="*/ 85725 w 85725"/>
                  <a:gd name="connsiteY2" fmla="*/ 48520 h 42862"/>
                  <a:gd name="connsiteX3" fmla="*/ 0 w 85725"/>
                  <a:gd name="connsiteY3" fmla="*/ 48520 h 42862"/>
                </a:gdLst>
                <a:ahLst/>
                <a:cxnLst>
                  <a:cxn ang="0">
                    <a:pos x="connsiteX0" y="connsiteY0"/>
                  </a:cxn>
                  <a:cxn ang="0">
                    <a:pos x="connsiteX1" y="connsiteY1"/>
                  </a:cxn>
                  <a:cxn ang="0">
                    <a:pos x="connsiteX2" y="connsiteY2"/>
                  </a:cxn>
                  <a:cxn ang="0">
                    <a:pos x="connsiteX3" y="connsiteY3"/>
                  </a:cxn>
                </a:cxnLst>
                <a:rect l="l" t="t" r="r" b="b"/>
                <a:pathLst>
                  <a:path w="85725" h="42862">
                    <a:moveTo>
                      <a:pt x="0" y="0"/>
                    </a:moveTo>
                    <a:lnTo>
                      <a:pt x="85725" y="0"/>
                    </a:lnTo>
                    <a:lnTo>
                      <a:pt x="85725" y="48520"/>
                    </a:lnTo>
                    <a:lnTo>
                      <a:pt x="0" y="48520"/>
                    </a:lnTo>
                    <a:close/>
                  </a:path>
                </a:pathLst>
              </a:custGeom>
              <a:solidFill>
                <a:srgbClr val="830051">
                  <a:lumMod val="60000"/>
                  <a:lumOff val="40000"/>
                </a:srgbClr>
              </a:solidFill>
              <a:ln w="0" cap="flat">
                <a:noFill/>
                <a:prstDash val="solid"/>
                <a:miter/>
              </a:ln>
            </p:spPr>
            <p:txBody>
              <a:bodyPr rtlCol="0" anchor="ctr"/>
              <a:lstStyle/>
              <a:p>
                <a:pPr defTabSz="457040">
                  <a:defRPr/>
                </a:pPr>
                <a:endParaRPr lang="en-GB" sz="900" kern="0">
                  <a:latin typeface="Arial"/>
                </a:endParaRPr>
              </a:p>
            </p:txBody>
          </p:sp>
          <p:sp>
            <p:nvSpPr>
              <p:cNvPr id="109" name="Freeform: Shape 51">
                <a:extLst>
                  <a:ext uri="{FF2B5EF4-FFF2-40B4-BE49-F238E27FC236}">
                    <a16:creationId xmlns:a16="http://schemas.microsoft.com/office/drawing/2014/main" id="{5B2122E2-A73C-40BC-92F1-7B7E2E308A52}"/>
                  </a:ext>
                </a:extLst>
              </p:cNvPr>
              <p:cNvSpPr/>
              <p:nvPr/>
            </p:nvSpPr>
            <p:spPr>
              <a:xfrm>
                <a:off x="5118100" y="6253004"/>
                <a:ext cx="109728" cy="164318"/>
              </a:xfrm>
              <a:custGeom>
                <a:avLst/>
                <a:gdLst>
                  <a:gd name="connsiteX0" fmla="*/ 0 w 85725"/>
                  <a:gd name="connsiteY0" fmla="*/ 0 h 42862"/>
                  <a:gd name="connsiteX1" fmla="*/ 85725 w 85725"/>
                  <a:gd name="connsiteY1" fmla="*/ 0 h 42862"/>
                  <a:gd name="connsiteX2" fmla="*/ 85725 w 85725"/>
                  <a:gd name="connsiteY2" fmla="*/ 48520 h 42862"/>
                  <a:gd name="connsiteX3" fmla="*/ 0 w 85725"/>
                  <a:gd name="connsiteY3" fmla="*/ 48520 h 42862"/>
                </a:gdLst>
                <a:ahLst/>
                <a:cxnLst>
                  <a:cxn ang="0">
                    <a:pos x="connsiteX0" y="connsiteY0"/>
                  </a:cxn>
                  <a:cxn ang="0">
                    <a:pos x="connsiteX1" y="connsiteY1"/>
                  </a:cxn>
                  <a:cxn ang="0">
                    <a:pos x="connsiteX2" y="connsiteY2"/>
                  </a:cxn>
                  <a:cxn ang="0">
                    <a:pos x="connsiteX3" y="connsiteY3"/>
                  </a:cxn>
                </a:cxnLst>
                <a:rect l="l" t="t" r="r" b="b"/>
                <a:pathLst>
                  <a:path w="85725" h="42862">
                    <a:moveTo>
                      <a:pt x="0" y="0"/>
                    </a:moveTo>
                    <a:lnTo>
                      <a:pt x="85725" y="0"/>
                    </a:lnTo>
                    <a:lnTo>
                      <a:pt x="85725" y="48520"/>
                    </a:lnTo>
                    <a:lnTo>
                      <a:pt x="0" y="48520"/>
                    </a:lnTo>
                    <a:close/>
                  </a:path>
                </a:pathLst>
              </a:custGeom>
              <a:solidFill>
                <a:srgbClr val="68D2DF"/>
              </a:solidFill>
              <a:ln w="0" cap="flat">
                <a:solidFill>
                  <a:srgbClr val="00213A"/>
                </a:solidFill>
                <a:prstDash val="solid"/>
                <a:miter/>
              </a:ln>
            </p:spPr>
            <p:txBody>
              <a:bodyPr rtlCol="0" anchor="ctr"/>
              <a:lstStyle/>
              <a:p>
                <a:pPr defTabSz="457040">
                  <a:defRPr/>
                </a:pPr>
                <a:endParaRPr lang="en-GB" sz="900" kern="0">
                  <a:latin typeface="Arial"/>
                </a:endParaRPr>
              </a:p>
            </p:txBody>
          </p:sp>
          <p:sp>
            <p:nvSpPr>
              <p:cNvPr id="110" name="TextBox 109">
                <a:extLst>
                  <a:ext uri="{FF2B5EF4-FFF2-40B4-BE49-F238E27FC236}">
                    <a16:creationId xmlns:a16="http://schemas.microsoft.com/office/drawing/2014/main" id="{FE3ED0F6-91A0-424B-9F1D-6D8695DD1664}"/>
                  </a:ext>
                </a:extLst>
              </p:cNvPr>
              <p:cNvSpPr txBox="1"/>
              <p:nvPr/>
            </p:nvSpPr>
            <p:spPr>
              <a:xfrm>
                <a:off x="5263869" y="5895892"/>
                <a:ext cx="1862063" cy="307871"/>
              </a:xfrm>
              <a:prstGeom prst="rect">
                <a:avLst/>
              </a:prstGeom>
              <a:noFill/>
            </p:spPr>
            <p:txBody>
              <a:bodyPr wrap="square" rtlCol="0">
                <a:spAutoFit/>
              </a:bodyPr>
              <a:lstStyle/>
              <a:p>
                <a:pPr defTabSz="457040">
                  <a:defRPr/>
                </a:pPr>
                <a:r>
                  <a:rPr lang="en-GB" sz="900" b="1" dirty="0">
                    <a:latin typeface="Arial"/>
                  </a:rPr>
                  <a:t>TROP-2+ </a:t>
                </a:r>
                <a:endParaRPr lang="en-GB" sz="900" dirty="0">
                  <a:latin typeface="Arial"/>
                </a:endParaRPr>
              </a:p>
            </p:txBody>
          </p:sp>
          <p:sp>
            <p:nvSpPr>
              <p:cNvPr id="111" name="TextBox 110">
                <a:extLst>
                  <a:ext uri="{FF2B5EF4-FFF2-40B4-BE49-F238E27FC236}">
                    <a16:creationId xmlns:a16="http://schemas.microsoft.com/office/drawing/2014/main" id="{EBC9086A-C087-47BF-992B-229C37D2B7F5}"/>
                  </a:ext>
                </a:extLst>
              </p:cNvPr>
              <p:cNvSpPr txBox="1"/>
              <p:nvPr/>
            </p:nvSpPr>
            <p:spPr>
              <a:xfrm>
                <a:off x="7253607" y="6106364"/>
                <a:ext cx="1982496" cy="307871"/>
              </a:xfrm>
              <a:prstGeom prst="rect">
                <a:avLst/>
              </a:prstGeom>
              <a:noFill/>
            </p:spPr>
            <p:txBody>
              <a:bodyPr wrap="square" rtlCol="0">
                <a:spAutoFit/>
              </a:bodyPr>
              <a:lstStyle/>
              <a:p>
                <a:pPr defTabSz="457040">
                  <a:defRPr/>
                </a:pPr>
                <a:r>
                  <a:rPr lang="en-GB" sz="900" b="1">
                    <a:latin typeface="Arial"/>
                  </a:rPr>
                  <a:t>HER3+ </a:t>
                </a:r>
                <a:endParaRPr lang="en-GB" sz="900">
                  <a:latin typeface="Arial"/>
                </a:endParaRPr>
              </a:p>
            </p:txBody>
          </p:sp>
          <p:sp>
            <p:nvSpPr>
              <p:cNvPr id="120" name="Freeform: Shape 72">
                <a:extLst>
                  <a:ext uri="{FF2B5EF4-FFF2-40B4-BE49-F238E27FC236}">
                    <a16:creationId xmlns:a16="http://schemas.microsoft.com/office/drawing/2014/main" id="{6BD83BAE-6910-4FAC-872E-09598B4697B4}"/>
                  </a:ext>
                </a:extLst>
              </p:cNvPr>
              <p:cNvSpPr/>
              <p:nvPr/>
            </p:nvSpPr>
            <p:spPr>
              <a:xfrm>
                <a:off x="3326121" y="2779365"/>
                <a:ext cx="3806870" cy="71212"/>
              </a:xfrm>
              <a:custGeom>
                <a:avLst/>
                <a:gdLst>
                  <a:gd name="connsiteX0" fmla="*/ 0 w 2434590"/>
                  <a:gd name="connsiteY0" fmla="*/ 0 h 34290"/>
                  <a:gd name="connsiteX1" fmla="*/ 2434590 w 2434590"/>
                  <a:gd name="connsiteY1" fmla="*/ 38576 h 34290"/>
                </a:gdLst>
                <a:ahLst/>
                <a:cxnLst>
                  <a:cxn ang="0">
                    <a:pos x="connsiteX0" y="connsiteY0"/>
                  </a:cxn>
                  <a:cxn ang="0">
                    <a:pos x="connsiteX1" y="connsiteY1"/>
                  </a:cxn>
                </a:cxnLst>
                <a:rect l="l" t="t" r="r" b="b"/>
                <a:pathLst>
                  <a:path w="2434590" h="34290">
                    <a:moveTo>
                      <a:pt x="0" y="0"/>
                    </a:moveTo>
                    <a:cubicBezTo>
                      <a:pt x="1217295" y="0"/>
                      <a:pt x="1217295" y="38576"/>
                      <a:pt x="2434590" y="38576"/>
                    </a:cubicBezTo>
                  </a:path>
                </a:pathLst>
              </a:custGeom>
              <a:noFill/>
              <a:ln w="136525" cap="flat">
                <a:solidFill>
                  <a:srgbClr val="D0006F">
                    <a:alpha val="61000"/>
                  </a:srgbClr>
                </a:solidFill>
                <a:prstDash val="solid"/>
                <a:miter/>
              </a:ln>
            </p:spPr>
            <p:txBody>
              <a:bodyPr rtlCol="0" anchor="ctr"/>
              <a:lstStyle/>
              <a:p>
                <a:pPr defTabSz="457040">
                  <a:defRPr/>
                </a:pPr>
                <a:endParaRPr lang="en-GB" sz="900" kern="0">
                  <a:latin typeface="Arial"/>
                </a:endParaRPr>
              </a:p>
            </p:txBody>
          </p:sp>
          <p:sp>
            <p:nvSpPr>
              <p:cNvPr id="121" name="Freeform: Shape 73">
                <a:extLst>
                  <a:ext uri="{FF2B5EF4-FFF2-40B4-BE49-F238E27FC236}">
                    <a16:creationId xmlns:a16="http://schemas.microsoft.com/office/drawing/2014/main" id="{B64D9D1D-BAA5-42C8-A296-42ED422D685F}"/>
                  </a:ext>
                </a:extLst>
              </p:cNvPr>
              <p:cNvSpPr/>
              <p:nvPr/>
            </p:nvSpPr>
            <p:spPr>
              <a:xfrm>
                <a:off x="7130273" y="2755414"/>
                <a:ext cx="105910" cy="185711"/>
              </a:xfrm>
              <a:custGeom>
                <a:avLst/>
                <a:gdLst>
                  <a:gd name="connsiteX0" fmla="*/ 0 w 85725"/>
                  <a:gd name="connsiteY0" fmla="*/ 0 h 240030"/>
                  <a:gd name="connsiteX1" fmla="*/ 85725 w 85725"/>
                  <a:gd name="connsiteY1" fmla="*/ 0 h 240030"/>
                  <a:gd name="connsiteX2" fmla="*/ 85725 w 85725"/>
                  <a:gd name="connsiteY2" fmla="*/ 242602 h 240030"/>
                  <a:gd name="connsiteX3" fmla="*/ 0 w 85725"/>
                  <a:gd name="connsiteY3" fmla="*/ 242602 h 240030"/>
                </a:gdLst>
                <a:ahLst/>
                <a:cxnLst>
                  <a:cxn ang="0">
                    <a:pos x="connsiteX0" y="connsiteY0"/>
                  </a:cxn>
                  <a:cxn ang="0">
                    <a:pos x="connsiteX1" y="connsiteY1"/>
                  </a:cxn>
                  <a:cxn ang="0">
                    <a:pos x="connsiteX2" y="connsiteY2"/>
                  </a:cxn>
                  <a:cxn ang="0">
                    <a:pos x="connsiteX3" y="connsiteY3"/>
                  </a:cxn>
                </a:cxnLst>
                <a:rect l="l" t="t" r="r" b="b"/>
                <a:pathLst>
                  <a:path w="85725" h="240030">
                    <a:moveTo>
                      <a:pt x="0" y="0"/>
                    </a:moveTo>
                    <a:lnTo>
                      <a:pt x="85725" y="0"/>
                    </a:lnTo>
                    <a:lnTo>
                      <a:pt x="85725" y="242602"/>
                    </a:lnTo>
                    <a:lnTo>
                      <a:pt x="0" y="242602"/>
                    </a:lnTo>
                    <a:close/>
                  </a:path>
                </a:pathLst>
              </a:custGeom>
              <a:solidFill>
                <a:srgbClr val="D0006F"/>
              </a:solidFill>
              <a:ln w="0" cap="flat">
                <a:noFill/>
                <a:prstDash val="solid"/>
                <a:miter/>
              </a:ln>
            </p:spPr>
            <p:txBody>
              <a:bodyPr rtlCol="0" anchor="ctr"/>
              <a:lstStyle/>
              <a:p>
                <a:pPr defTabSz="457040">
                  <a:defRPr/>
                </a:pPr>
                <a:endParaRPr lang="en-GB" sz="900" kern="0">
                  <a:latin typeface="Arial"/>
                </a:endParaRPr>
              </a:p>
            </p:txBody>
          </p:sp>
          <p:sp>
            <p:nvSpPr>
              <p:cNvPr id="122" name="Freeform: Shape 76">
                <a:extLst>
                  <a:ext uri="{FF2B5EF4-FFF2-40B4-BE49-F238E27FC236}">
                    <a16:creationId xmlns:a16="http://schemas.microsoft.com/office/drawing/2014/main" id="{743BBB55-DA91-421C-9BD3-37AD9265D6A1}"/>
                  </a:ext>
                </a:extLst>
              </p:cNvPr>
              <p:cNvSpPr/>
              <p:nvPr/>
            </p:nvSpPr>
            <p:spPr>
              <a:xfrm>
                <a:off x="3323637" y="2589659"/>
                <a:ext cx="1801980" cy="42726"/>
              </a:xfrm>
              <a:custGeom>
                <a:avLst/>
                <a:gdLst>
                  <a:gd name="connsiteX0" fmla="*/ 0 w 2434590"/>
                  <a:gd name="connsiteY0" fmla="*/ 17805 h 17145"/>
                  <a:gd name="connsiteX1" fmla="*/ 2434590 w 2434590"/>
                  <a:gd name="connsiteY1" fmla="*/ 0 h 17145"/>
                </a:gdLst>
                <a:ahLst/>
                <a:cxnLst>
                  <a:cxn ang="0">
                    <a:pos x="connsiteX0" y="connsiteY0"/>
                  </a:cxn>
                  <a:cxn ang="0">
                    <a:pos x="connsiteX1" y="connsiteY1"/>
                  </a:cxn>
                </a:cxnLst>
                <a:rect l="l" t="t" r="r" b="b"/>
                <a:pathLst>
                  <a:path w="2434590" h="17145">
                    <a:moveTo>
                      <a:pt x="0" y="17805"/>
                    </a:moveTo>
                    <a:cubicBezTo>
                      <a:pt x="1217295" y="17805"/>
                      <a:pt x="1217295" y="0"/>
                      <a:pt x="2434590" y="0"/>
                    </a:cubicBezTo>
                  </a:path>
                </a:pathLst>
              </a:custGeom>
              <a:noFill/>
              <a:ln w="177800" cap="flat">
                <a:solidFill>
                  <a:srgbClr val="004477">
                    <a:alpha val="60000"/>
                  </a:srgbClr>
                </a:solidFill>
                <a:prstDash val="solid"/>
                <a:miter/>
              </a:ln>
            </p:spPr>
            <p:txBody>
              <a:bodyPr rtlCol="0" anchor="ctr"/>
              <a:lstStyle/>
              <a:p>
                <a:pPr defTabSz="457040">
                  <a:defRPr/>
                </a:pPr>
                <a:endParaRPr lang="en-GB" sz="900">
                  <a:latin typeface="Arial"/>
                </a:endParaRPr>
              </a:p>
            </p:txBody>
          </p:sp>
          <p:sp>
            <p:nvSpPr>
              <p:cNvPr id="123" name="Freeform: Shape 77">
                <a:extLst>
                  <a:ext uri="{FF2B5EF4-FFF2-40B4-BE49-F238E27FC236}">
                    <a16:creationId xmlns:a16="http://schemas.microsoft.com/office/drawing/2014/main" id="{4C2AF615-518D-4F8E-AF2D-FB13D4787479}"/>
                  </a:ext>
                </a:extLst>
              </p:cNvPr>
              <p:cNvSpPr/>
              <p:nvPr/>
            </p:nvSpPr>
            <p:spPr>
              <a:xfrm>
                <a:off x="5125617" y="2475095"/>
                <a:ext cx="105910" cy="218874"/>
              </a:xfrm>
              <a:custGeom>
                <a:avLst/>
                <a:gdLst>
                  <a:gd name="connsiteX0" fmla="*/ 0 w 85725"/>
                  <a:gd name="connsiteY0" fmla="*/ 0 h 282892"/>
                  <a:gd name="connsiteX1" fmla="*/ 85725 w 85725"/>
                  <a:gd name="connsiteY1" fmla="*/ 0 h 282892"/>
                  <a:gd name="connsiteX2" fmla="*/ 85725 w 85725"/>
                  <a:gd name="connsiteY2" fmla="*/ 291122 h 282892"/>
                  <a:gd name="connsiteX3" fmla="*/ 0 w 85725"/>
                  <a:gd name="connsiteY3" fmla="*/ 291122 h 282892"/>
                </a:gdLst>
                <a:ahLst/>
                <a:cxnLst>
                  <a:cxn ang="0">
                    <a:pos x="connsiteX0" y="connsiteY0"/>
                  </a:cxn>
                  <a:cxn ang="0">
                    <a:pos x="connsiteX1" y="connsiteY1"/>
                  </a:cxn>
                  <a:cxn ang="0">
                    <a:pos x="connsiteX2" y="connsiteY2"/>
                  </a:cxn>
                  <a:cxn ang="0">
                    <a:pos x="connsiteX3" y="connsiteY3"/>
                  </a:cxn>
                </a:cxnLst>
                <a:rect l="l" t="t" r="r" b="b"/>
                <a:pathLst>
                  <a:path w="85725" h="282892">
                    <a:moveTo>
                      <a:pt x="0" y="0"/>
                    </a:moveTo>
                    <a:lnTo>
                      <a:pt x="85725" y="0"/>
                    </a:lnTo>
                    <a:lnTo>
                      <a:pt x="85725" y="291122"/>
                    </a:lnTo>
                    <a:lnTo>
                      <a:pt x="0" y="291122"/>
                    </a:lnTo>
                    <a:close/>
                  </a:path>
                </a:pathLst>
              </a:custGeom>
              <a:solidFill>
                <a:srgbClr val="003865"/>
              </a:solidFill>
              <a:ln w="0" cap="flat">
                <a:solidFill>
                  <a:srgbClr val="00213A"/>
                </a:solidFill>
                <a:prstDash val="solid"/>
                <a:miter/>
              </a:ln>
            </p:spPr>
            <p:txBody>
              <a:bodyPr rtlCol="0" anchor="ctr"/>
              <a:lstStyle/>
              <a:p>
                <a:pPr defTabSz="457040">
                  <a:defRPr/>
                </a:pPr>
                <a:endParaRPr lang="en-GB" sz="900">
                  <a:latin typeface="Arial"/>
                </a:endParaRPr>
              </a:p>
            </p:txBody>
          </p:sp>
          <p:sp>
            <p:nvSpPr>
              <p:cNvPr id="124" name="TextBox 123">
                <a:extLst>
                  <a:ext uri="{FF2B5EF4-FFF2-40B4-BE49-F238E27FC236}">
                    <a16:creationId xmlns:a16="http://schemas.microsoft.com/office/drawing/2014/main" id="{E6F29693-9AEC-4C66-B2BA-0DBB63DC2670}"/>
                  </a:ext>
                </a:extLst>
              </p:cNvPr>
              <p:cNvSpPr txBox="1"/>
              <p:nvPr/>
            </p:nvSpPr>
            <p:spPr>
              <a:xfrm>
                <a:off x="5263869" y="2482725"/>
                <a:ext cx="1869123" cy="307871"/>
              </a:xfrm>
              <a:prstGeom prst="rect">
                <a:avLst/>
              </a:prstGeom>
              <a:noFill/>
            </p:spPr>
            <p:txBody>
              <a:bodyPr wrap="square" rtlCol="0">
                <a:spAutoFit/>
              </a:bodyPr>
              <a:lstStyle/>
              <a:p>
                <a:pPr defTabSz="457040">
                  <a:defRPr/>
                </a:pPr>
                <a:r>
                  <a:rPr lang="en-GB" sz="900" b="1" dirty="0">
                    <a:latin typeface="Arial"/>
                  </a:rPr>
                  <a:t>PIK3CAm </a:t>
                </a:r>
                <a:endParaRPr lang="en-GB" sz="900" dirty="0">
                  <a:latin typeface="Arial"/>
                </a:endParaRPr>
              </a:p>
            </p:txBody>
          </p:sp>
          <p:sp>
            <p:nvSpPr>
              <p:cNvPr id="125" name="TextBox 124">
                <a:extLst>
                  <a:ext uri="{FF2B5EF4-FFF2-40B4-BE49-F238E27FC236}">
                    <a16:creationId xmlns:a16="http://schemas.microsoft.com/office/drawing/2014/main" id="{97A17424-0903-4137-804B-5EEFC423ACC2}"/>
                  </a:ext>
                </a:extLst>
              </p:cNvPr>
              <p:cNvSpPr txBox="1"/>
              <p:nvPr/>
            </p:nvSpPr>
            <p:spPr>
              <a:xfrm>
                <a:off x="7253607" y="2701922"/>
                <a:ext cx="2062842" cy="307871"/>
              </a:xfrm>
              <a:prstGeom prst="rect">
                <a:avLst/>
              </a:prstGeom>
              <a:noFill/>
            </p:spPr>
            <p:txBody>
              <a:bodyPr wrap="square" rtlCol="0">
                <a:spAutoFit/>
              </a:bodyPr>
              <a:lstStyle/>
              <a:p>
                <a:pPr defTabSz="457040">
                  <a:defRPr/>
                </a:pPr>
                <a:r>
                  <a:rPr lang="en-GB" sz="900">
                    <a:latin typeface="Arial"/>
                  </a:rPr>
                  <a:t>Other BM(s)</a:t>
                </a:r>
              </a:p>
            </p:txBody>
          </p:sp>
          <p:sp>
            <p:nvSpPr>
              <p:cNvPr id="126" name="TextBox 125">
                <a:extLst>
                  <a:ext uri="{FF2B5EF4-FFF2-40B4-BE49-F238E27FC236}">
                    <a16:creationId xmlns:a16="http://schemas.microsoft.com/office/drawing/2014/main" id="{A90B54E6-9117-40C7-B24D-D65D88020DFD}"/>
                  </a:ext>
                </a:extLst>
              </p:cNvPr>
              <p:cNvSpPr txBox="1"/>
              <p:nvPr/>
            </p:nvSpPr>
            <p:spPr>
              <a:xfrm>
                <a:off x="5263869" y="4106637"/>
                <a:ext cx="1862063" cy="307871"/>
              </a:xfrm>
              <a:prstGeom prst="rect">
                <a:avLst/>
              </a:prstGeom>
              <a:noFill/>
            </p:spPr>
            <p:txBody>
              <a:bodyPr wrap="square" rtlCol="0">
                <a:spAutoFit/>
              </a:bodyPr>
              <a:lstStyle/>
              <a:p>
                <a:pPr defTabSz="457040">
                  <a:defRPr/>
                </a:pPr>
                <a:r>
                  <a:rPr lang="en-GB" sz="900" b="1">
                    <a:latin typeface="Arial"/>
                  </a:rPr>
                  <a:t>ESR1m </a:t>
                </a:r>
                <a:endParaRPr lang="en-GB" sz="900">
                  <a:latin typeface="Arial"/>
                </a:endParaRPr>
              </a:p>
            </p:txBody>
          </p:sp>
          <p:sp>
            <p:nvSpPr>
              <p:cNvPr id="127" name="TextBox 126">
                <a:extLst>
                  <a:ext uri="{FF2B5EF4-FFF2-40B4-BE49-F238E27FC236}">
                    <a16:creationId xmlns:a16="http://schemas.microsoft.com/office/drawing/2014/main" id="{FCDA0F86-5539-4088-ABCD-DB41999D2BF2}"/>
                  </a:ext>
                </a:extLst>
              </p:cNvPr>
              <p:cNvSpPr txBox="1"/>
              <p:nvPr/>
            </p:nvSpPr>
            <p:spPr>
              <a:xfrm>
                <a:off x="5263867" y="4812925"/>
                <a:ext cx="1862064" cy="307871"/>
              </a:xfrm>
              <a:prstGeom prst="rect">
                <a:avLst/>
              </a:prstGeom>
              <a:noFill/>
            </p:spPr>
            <p:txBody>
              <a:bodyPr wrap="square" rtlCol="0">
                <a:spAutoFit/>
              </a:bodyPr>
              <a:lstStyle/>
              <a:p>
                <a:pPr defTabSz="457040">
                  <a:defRPr/>
                </a:pPr>
                <a:r>
                  <a:rPr lang="en-GB" sz="900" b="1">
                    <a:latin typeface="Arial"/>
                  </a:rPr>
                  <a:t>HER3+ </a:t>
                </a:r>
                <a:endParaRPr lang="en-GB" sz="900">
                  <a:latin typeface="Arial"/>
                </a:endParaRPr>
              </a:p>
            </p:txBody>
          </p:sp>
          <p:sp>
            <p:nvSpPr>
              <p:cNvPr id="128" name="TextBox 127">
                <a:extLst>
                  <a:ext uri="{FF2B5EF4-FFF2-40B4-BE49-F238E27FC236}">
                    <a16:creationId xmlns:a16="http://schemas.microsoft.com/office/drawing/2014/main" id="{0DAC09F1-2580-4029-B90F-E25CF48C1DD6}"/>
                  </a:ext>
                </a:extLst>
              </p:cNvPr>
              <p:cNvSpPr txBox="1"/>
              <p:nvPr/>
            </p:nvSpPr>
            <p:spPr>
              <a:xfrm>
                <a:off x="5263867" y="5572254"/>
                <a:ext cx="1862063" cy="307871"/>
              </a:xfrm>
              <a:prstGeom prst="rect">
                <a:avLst/>
              </a:prstGeom>
              <a:noFill/>
            </p:spPr>
            <p:txBody>
              <a:bodyPr wrap="square" rtlCol="0">
                <a:spAutoFit/>
              </a:bodyPr>
              <a:lstStyle/>
              <a:p>
                <a:pPr defTabSz="457040">
                  <a:defRPr/>
                </a:pPr>
                <a:r>
                  <a:rPr lang="en-GB" sz="900" b="1" dirty="0">
                    <a:latin typeface="Arial"/>
                  </a:rPr>
                  <a:t>HER2 low </a:t>
                </a:r>
                <a:endParaRPr lang="en-GB" sz="900" dirty="0">
                  <a:latin typeface="Arial"/>
                </a:endParaRPr>
              </a:p>
            </p:txBody>
          </p:sp>
          <p:sp>
            <p:nvSpPr>
              <p:cNvPr id="130" name="Isosceles Triangle 15">
                <a:extLst>
                  <a:ext uri="{FF2B5EF4-FFF2-40B4-BE49-F238E27FC236}">
                    <a16:creationId xmlns:a16="http://schemas.microsoft.com/office/drawing/2014/main" id="{F5206AE9-CE2F-434C-B552-70F14EA77A8C}"/>
                  </a:ext>
                </a:extLst>
              </p:cNvPr>
              <p:cNvSpPr/>
              <p:nvPr/>
            </p:nvSpPr>
            <p:spPr>
              <a:xfrm rot="16200000">
                <a:off x="3968467" y="3462219"/>
                <a:ext cx="536428" cy="1796237"/>
              </a:xfrm>
              <a:prstGeom prst="triangle">
                <a:avLst/>
              </a:prstGeom>
              <a:solidFill>
                <a:srgbClr val="C4D600">
                  <a:alpha val="60000"/>
                </a:srgbClr>
              </a:solidFill>
              <a:ln w="6350" cap="flat" cmpd="sng" algn="ctr">
                <a:noFill/>
                <a:prstDash val="solid"/>
                <a:miter lim="800000"/>
              </a:ln>
              <a:effectLst/>
            </p:spPr>
            <p:txBody>
              <a:bodyPr rtlCol="0" anchor="ctr"/>
              <a:lstStyle/>
              <a:p>
                <a:pPr algn="ctr" defTabSz="457040">
                  <a:defRPr/>
                </a:pPr>
                <a:endParaRPr lang="en-GB" sz="900" kern="0">
                  <a:latin typeface="Arial"/>
                </a:endParaRPr>
              </a:p>
            </p:txBody>
          </p:sp>
          <p:sp>
            <p:nvSpPr>
              <p:cNvPr id="131" name="Freeform: Shape 76">
                <a:extLst>
                  <a:ext uri="{FF2B5EF4-FFF2-40B4-BE49-F238E27FC236}">
                    <a16:creationId xmlns:a16="http://schemas.microsoft.com/office/drawing/2014/main" id="{E84AF5C6-338B-4597-80BC-18429AF75FD6}"/>
                  </a:ext>
                </a:extLst>
              </p:cNvPr>
              <p:cNvSpPr/>
              <p:nvPr/>
            </p:nvSpPr>
            <p:spPr>
              <a:xfrm>
                <a:off x="3316936" y="2585976"/>
                <a:ext cx="1801980" cy="42726"/>
              </a:xfrm>
              <a:custGeom>
                <a:avLst/>
                <a:gdLst>
                  <a:gd name="connsiteX0" fmla="*/ 0 w 2434590"/>
                  <a:gd name="connsiteY0" fmla="*/ 17805 h 17145"/>
                  <a:gd name="connsiteX1" fmla="*/ 2434590 w 2434590"/>
                  <a:gd name="connsiteY1" fmla="*/ 0 h 17145"/>
                </a:gdLst>
                <a:ahLst/>
                <a:cxnLst>
                  <a:cxn ang="0">
                    <a:pos x="connsiteX0" y="connsiteY0"/>
                  </a:cxn>
                  <a:cxn ang="0">
                    <a:pos x="connsiteX1" y="connsiteY1"/>
                  </a:cxn>
                </a:cxnLst>
                <a:rect l="l" t="t" r="r" b="b"/>
                <a:pathLst>
                  <a:path w="2434590" h="17145">
                    <a:moveTo>
                      <a:pt x="0" y="17805"/>
                    </a:moveTo>
                    <a:cubicBezTo>
                      <a:pt x="1217295" y="17805"/>
                      <a:pt x="1217295" y="0"/>
                      <a:pt x="2434590" y="0"/>
                    </a:cubicBezTo>
                  </a:path>
                </a:pathLst>
              </a:custGeom>
              <a:noFill/>
              <a:ln w="177800" cap="flat">
                <a:solidFill>
                  <a:srgbClr val="004477">
                    <a:alpha val="60000"/>
                  </a:srgbClr>
                </a:solidFill>
                <a:prstDash val="solid"/>
                <a:miter/>
              </a:ln>
            </p:spPr>
            <p:txBody>
              <a:bodyPr rtlCol="0" anchor="ctr"/>
              <a:lstStyle/>
              <a:p>
                <a:pPr defTabSz="457040">
                  <a:defRPr/>
                </a:pPr>
                <a:endParaRPr lang="en-GB" sz="900">
                  <a:latin typeface="Arial"/>
                </a:endParaRPr>
              </a:p>
            </p:txBody>
          </p:sp>
        </p:grpSp>
      </p:grpSp>
      <p:sp>
        <p:nvSpPr>
          <p:cNvPr id="114" name="Rectangle 113">
            <a:extLst>
              <a:ext uri="{FF2B5EF4-FFF2-40B4-BE49-F238E27FC236}">
                <a16:creationId xmlns:a16="http://schemas.microsoft.com/office/drawing/2014/main" id="{7588A3A0-FCFD-46BE-B289-5D03708D3A59}"/>
              </a:ext>
            </a:extLst>
          </p:cNvPr>
          <p:cNvSpPr/>
          <p:nvPr/>
        </p:nvSpPr>
        <p:spPr>
          <a:xfrm>
            <a:off x="344205" y="790261"/>
            <a:ext cx="3272616" cy="456200"/>
          </a:xfrm>
          <a:prstGeom prst="rect">
            <a:avLst/>
          </a:prstGeom>
          <a:noFill/>
        </p:spPr>
        <p:txBody>
          <a:bodyPr wrap="square" anchor="ctr" anchorCtr="0">
            <a:noAutofit/>
          </a:bodyPr>
          <a:lstStyle/>
          <a:p>
            <a:pPr algn="ctr" defTabSz="514132">
              <a:lnSpc>
                <a:spcPct val="90000"/>
              </a:lnSpc>
              <a:spcBef>
                <a:spcPct val="0"/>
              </a:spcBef>
              <a:defRPr/>
            </a:pPr>
            <a:r>
              <a:rPr lang="en-US" sz="1199" b="1" dirty="0">
                <a:latin typeface="Arial"/>
                <a:cs typeface="Arial" panose="020B0604020202020204" pitchFamily="34" charset="0"/>
              </a:rPr>
              <a:t>Original paradigm</a:t>
            </a:r>
          </a:p>
        </p:txBody>
      </p:sp>
      <p:sp>
        <p:nvSpPr>
          <p:cNvPr id="132" name="Rectangle 131">
            <a:extLst>
              <a:ext uri="{FF2B5EF4-FFF2-40B4-BE49-F238E27FC236}">
                <a16:creationId xmlns:a16="http://schemas.microsoft.com/office/drawing/2014/main" id="{93A20170-1E9A-4E57-819A-CEF31B97700E}"/>
              </a:ext>
            </a:extLst>
          </p:cNvPr>
          <p:cNvSpPr/>
          <p:nvPr/>
        </p:nvSpPr>
        <p:spPr>
          <a:xfrm>
            <a:off x="3975032" y="785861"/>
            <a:ext cx="4716005" cy="452619"/>
          </a:xfrm>
          <a:prstGeom prst="rect">
            <a:avLst/>
          </a:prstGeom>
          <a:noFill/>
        </p:spPr>
        <p:txBody>
          <a:bodyPr wrap="square" anchor="ctr" anchorCtr="0">
            <a:noAutofit/>
          </a:bodyPr>
          <a:lstStyle/>
          <a:p>
            <a:pPr algn="ctr" defTabSz="514132">
              <a:lnSpc>
                <a:spcPct val="90000"/>
              </a:lnSpc>
              <a:spcBef>
                <a:spcPct val="0"/>
              </a:spcBef>
              <a:defRPr/>
            </a:pPr>
            <a:r>
              <a:rPr lang="en-US" sz="1199" b="1" dirty="0">
                <a:latin typeface="Arial"/>
                <a:cs typeface="Arial" panose="020B0604020202020204" pitchFamily="34" charset="0"/>
              </a:rPr>
              <a:t>Future: personalised treatment based on multiple biomarkers</a:t>
            </a:r>
          </a:p>
        </p:txBody>
      </p:sp>
      <p:sp>
        <p:nvSpPr>
          <p:cNvPr id="13" name="Triangle 12">
            <a:extLst>
              <a:ext uri="{FF2B5EF4-FFF2-40B4-BE49-F238E27FC236}">
                <a16:creationId xmlns:a16="http://schemas.microsoft.com/office/drawing/2014/main" id="{540E0D43-1851-8B4F-85BC-3709A04DD225}"/>
              </a:ext>
            </a:extLst>
          </p:cNvPr>
          <p:cNvSpPr/>
          <p:nvPr/>
        </p:nvSpPr>
        <p:spPr>
          <a:xfrm rot="5400000">
            <a:off x="3720256" y="921671"/>
            <a:ext cx="212045" cy="18279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40">
              <a:lnSpc>
                <a:spcPct val="90000"/>
              </a:lnSpc>
              <a:spcAft>
                <a:spcPts val="450"/>
              </a:spcAft>
              <a:defRPr/>
            </a:pPr>
            <a:endParaRPr lang="en-US" sz="1799">
              <a:solidFill>
                <a:srgbClr val="FFFFFF"/>
              </a:solidFill>
              <a:latin typeface="Arial"/>
            </a:endParaRPr>
          </a:p>
        </p:txBody>
      </p:sp>
      <p:sp>
        <p:nvSpPr>
          <p:cNvPr id="113" name="Triangle 112">
            <a:extLst>
              <a:ext uri="{FF2B5EF4-FFF2-40B4-BE49-F238E27FC236}">
                <a16:creationId xmlns:a16="http://schemas.microsoft.com/office/drawing/2014/main" id="{612CC6FB-5420-B840-8731-EC4377931B39}"/>
              </a:ext>
            </a:extLst>
          </p:cNvPr>
          <p:cNvSpPr/>
          <p:nvPr/>
        </p:nvSpPr>
        <p:spPr>
          <a:xfrm rot="5400000">
            <a:off x="3720256" y="1388487"/>
            <a:ext cx="212045" cy="182798"/>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40">
              <a:lnSpc>
                <a:spcPct val="90000"/>
              </a:lnSpc>
              <a:spcAft>
                <a:spcPts val="450"/>
              </a:spcAft>
              <a:defRPr/>
            </a:pPr>
            <a:endParaRPr lang="en-US" sz="1799">
              <a:solidFill>
                <a:srgbClr val="FFFFFF"/>
              </a:solidFill>
              <a:latin typeface="Arial"/>
            </a:endParaRPr>
          </a:p>
        </p:txBody>
      </p:sp>
      <p:sp>
        <p:nvSpPr>
          <p:cNvPr id="118" name="Triangle 117">
            <a:extLst>
              <a:ext uri="{FF2B5EF4-FFF2-40B4-BE49-F238E27FC236}">
                <a16:creationId xmlns:a16="http://schemas.microsoft.com/office/drawing/2014/main" id="{0C235A8D-4F41-4546-8044-DC73172AAED8}"/>
              </a:ext>
            </a:extLst>
          </p:cNvPr>
          <p:cNvSpPr/>
          <p:nvPr/>
        </p:nvSpPr>
        <p:spPr>
          <a:xfrm rot="5400000">
            <a:off x="3720256" y="2646794"/>
            <a:ext cx="212045" cy="18279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40">
              <a:lnSpc>
                <a:spcPct val="90000"/>
              </a:lnSpc>
              <a:spcAft>
                <a:spcPts val="450"/>
              </a:spcAft>
              <a:defRPr/>
            </a:pPr>
            <a:endParaRPr lang="en-US" sz="1799">
              <a:solidFill>
                <a:srgbClr val="FFFFFF"/>
              </a:solidFill>
              <a:latin typeface="Arial"/>
            </a:endParaRPr>
          </a:p>
        </p:txBody>
      </p:sp>
      <p:sp>
        <p:nvSpPr>
          <p:cNvPr id="133" name="Triangle 132">
            <a:extLst>
              <a:ext uri="{FF2B5EF4-FFF2-40B4-BE49-F238E27FC236}">
                <a16:creationId xmlns:a16="http://schemas.microsoft.com/office/drawing/2014/main" id="{502A11B2-C4F6-564F-A4C4-F6158C50D700}"/>
              </a:ext>
            </a:extLst>
          </p:cNvPr>
          <p:cNvSpPr/>
          <p:nvPr/>
        </p:nvSpPr>
        <p:spPr>
          <a:xfrm rot="5400000">
            <a:off x="3720256" y="3902339"/>
            <a:ext cx="212045" cy="182798"/>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40">
              <a:lnSpc>
                <a:spcPct val="90000"/>
              </a:lnSpc>
              <a:spcAft>
                <a:spcPts val="450"/>
              </a:spcAft>
              <a:defRPr/>
            </a:pPr>
            <a:endParaRPr lang="en-US" sz="1799">
              <a:solidFill>
                <a:srgbClr val="FFFFFF"/>
              </a:solidFill>
              <a:latin typeface="Arial"/>
            </a:endParaRPr>
          </a:p>
        </p:txBody>
      </p:sp>
      <p:sp>
        <p:nvSpPr>
          <p:cNvPr id="119" name="Text Placeholder 3">
            <a:extLst>
              <a:ext uri="{FF2B5EF4-FFF2-40B4-BE49-F238E27FC236}">
                <a16:creationId xmlns:a16="http://schemas.microsoft.com/office/drawing/2014/main" id="{5C9FA78D-6767-4D44-A5CA-809B8ACDEBF8}"/>
              </a:ext>
            </a:extLst>
          </p:cNvPr>
          <p:cNvSpPr txBox="1">
            <a:spLocks/>
          </p:cNvSpPr>
          <p:nvPr/>
        </p:nvSpPr>
        <p:spPr>
          <a:xfrm>
            <a:off x="344205" y="4388559"/>
            <a:ext cx="7541473" cy="754148"/>
          </a:xfrm>
          <a:prstGeom prst="rect">
            <a:avLst/>
          </a:prstGeom>
        </p:spPr>
        <p:txBody>
          <a:bodyPr vert="horz" lIns="68559" tIns="34280" rIns="68559" bIns="34280" rtlCol="0" anchor="b">
            <a:noAutofit/>
          </a:bodyPr>
          <a:lstStyle>
            <a:lvl1pPr marL="0" indent="0" algn="l" defTabSz="914400" rtl="0" eaLnBrk="1" latinLnBrk="0" hangingPunct="1">
              <a:lnSpc>
                <a:spcPct val="90000"/>
              </a:lnSpc>
              <a:spcBef>
                <a:spcPts val="300"/>
              </a:spcBef>
              <a:buClr>
                <a:schemeClr val="accent1"/>
              </a:buClr>
              <a:buFont typeface="Arial" panose="020B0604020202020204" pitchFamily="34" charset="0"/>
              <a:buNone/>
              <a:defRPr sz="1000" kern="1200">
                <a:solidFill>
                  <a:schemeClr val="tx1"/>
                </a:solidFill>
                <a:latin typeface="+mn-lt"/>
                <a:ea typeface="+mn-ea"/>
                <a:cs typeface="+mn-cs"/>
              </a:defRPr>
            </a:lvl1pPr>
            <a:lvl2pPr marL="228600" indent="0" algn="l" defTabSz="914400" rtl="0" eaLnBrk="1" latinLnBrk="0" hangingPunct="1">
              <a:lnSpc>
                <a:spcPct val="90000"/>
              </a:lnSpc>
              <a:spcBef>
                <a:spcPts val="300"/>
              </a:spcBef>
              <a:buClr>
                <a:schemeClr val="tx1"/>
              </a:buClr>
              <a:buFont typeface="Arial" panose="020B0604020202020204" pitchFamily="34" charset="0"/>
              <a:buNone/>
              <a:defRPr sz="1000" kern="1200">
                <a:solidFill>
                  <a:schemeClr val="tx1"/>
                </a:solidFill>
                <a:latin typeface="+mn-lt"/>
                <a:ea typeface="+mn-ea"/>
                <a:cs typeface="+mn-cs"/>
              </a:defRPr>
            </a:lvl2pPr>
            <a:lvl3pPr marL="457200" indent="0" algn="l" defTabSz="914400" rtl="0" eaLnBrk="1" latinLnBrk="0" hangingPunct="1">
              <a:lnSpc>
                <a:spcPct val="90000"/>
              </a:lnSpc>
              <a:spcBef>
                <a:spcPts val="300"/>
              </a:spcBef>
              <a:buClr>
                <a:schemeClr val="accent1"/>
              </a:buClr>
              <a:buFont typeface="Arial" panose="020B0604020202020204" pitchFamily="34" charset="0"/>
              <a:buNone/>
              <a:defRPr sz="1000" kern="1200">
                <a:solidFill>
                  <a:schemeClr val="tx1"/>
                </a:solidFill>
                <a:latin typeface="+mn-lt"/>
                <a:ea typeface="+mn-ea"/>
                <a:cs typeface="+mn-cs"/>
              </a:defRPr>
            </a:lvl3pPr>
            <a:lvl4pPr marL="685800" indent="0" algn="l" defTabSz="914400" rtl="0" eaLnBrk="1" latinLnBrk="0" hangingPunct="1">
              <a:lnSpc>
                <a:spcPct val="90000"/>
              </a:lnSpc>
              <a:spcBef>
                <a:spcPts val="300"/>
              </a:spcBef>
              <a:buClr>
                <a:schemeClr val="tx1"/>
              </a:buClr>
              <a:buFont typeface="Arial" panose="020B0604020202020204" pitchFamily="34" charset="0"/>
              <a:buNone/>
              <a:defRPr sz="1000" kern="1200">
                <a:solidFill>
                  <a:schemeClr val="tx1"/>
                </a:solidFill>
                <a:latin typeface="+mn-lt"/>
                <a:ea typeface="+mn-ea"/>
                <a:cs typeface="+mn-cs"/>
              </a:defRPr>
            </a:lvl4pPr>
            <a:lvl5pPr marL="914400" indent="0" algn="l" defTabSz="914400" rtl="0" eaLnBrk="1" latinLnBrk="0" hangingPunct="1">
              <a:lnSpc>
                <a:spcPct val="90000"/>
              </a:lnSpc>
              <a:spcBef>
                <a:spcPts val="300"/>
              </a:spcBef>
              <a:buClr>
                <a:schemeClr val="accent1"/>
              </a:buClr>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577">
              <a:buClr>
                <a:srgbClr val="7F134C"/>
              </a:buClr>
              <a:defRPr/>
            </a:pPr>
            <a:endParaRPr lang="en-GB" sz="750" dirty="0">
              <a:solidFill>
                <a:srgbClr val="000000"/>
              </a:solidFill>
              <a:latin typeface="Arial" panose="020B0604020202020204"/>
            </a:endParaRPr>
          </a:p>
        </p:txBody>
      </p:sp>
      <p:sp>
        <p:nvSpPr>
          <p:cNvPr id="64" name="Footer Placeholder 4">
            <a:extLst>
              <a:ext uri="{FF2B5EF4-FFF2-40B4-BE49-F238E27FC236}">
                <a16:creationId xmlns:a16="http://schemas.microsoft.com/office/drawing/2014/main" id="{FAA4F17C-5C51-43BF-95C8-8789B7DF9A0B}"/>
              </a:ext>
            </a:extLst>
          </p:cNvPr>
          <p:cNvSpPr txBox="1">
            <a:spLocks/>
          </p:cNvSpPr>
          <p:nvPr/>
        </p:nvSpPr>
        <p:spPr>
          <a:xfrm>
            <a:off x="307448" y="4348296"/>
            <a:ext cx="8353474" cy="599659"/>
          </a:xfrm>
          <a:prstGeom prst="rect">
            <a:avLst/>
          </a:prstGeom>
          <a:noFill/>
        </p:spPr>
        <p:txBody>
          <a:bodyPr vert="horz" lIns="91412" tIns="45706" rIns="91412" bIns="45706" rtlCol="0" anchor="b" anchorCtr="0"/>
          <a:lstStyle>
            <a:defPPr>
              <a:defRPr lang="en-US"/>
            </a:defPPr>
            <a:lvl1pPr marL="0" algn="l" defTabSz="457200" rtl="0" eaLnBrk="1" latinLnBrk="0" hangingPunct="1">
              <a:defRPr sz="600" kern="1200" baseline="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577">
              <a:spcBef>
                <a:spcPts val="225"/>
              </a:spcBef>
              <a:buClr>
                <a:srgbClr val="7F134C"/>
              </a:buClr>
              <a:defRPr/>
            </a:pPr>
            <a:r>
              <a:rPr lang="en-GB" dirty="0">
                <a:latin typeface="Arial" panose="020B0604020202020204"/>
              </a:rPr>
              <a:t>Simplified view: accurate overlap and timing of emergent new clonal ‘lanes’ not shown; prevalence can also vary by stage of disease</a:t>
            </a:r>
          </a:p>
          <a:p>
            <a:pPr defTabSz="685577">
              <a:spcBef>
                <a:spcPts val="225"/>
              </a:spcBef>
              <a:buClr>
                <a:srgbClr val="7F134C"/>
              </a:buClr>
              <a:defRPr/>
            </a:pPr>
            <a:r>
              <a:rPr lang="en-GB" dirty="0"/>
              <a:t>BM=biomarkers; </a:t>
            </a:r>
            <a:r>
              <a:rPr lang="en-GB" dirty="0" err="1"/>
              <a:t>g</a:t>
            </a:r>
            <a:r>
              <a:rPr lang="en-GB" i="1" dirty="0" err="1"/>
              <a:t>BRCA</a:t>
            </a:r>
            <a:r>
              <a:rPr lang="en-GB" dirty="0"/>
              <a:t>=germline </a:t>
            </a:r>
            <a:r>
              <a:rPr lang="en-GB" dirty="0" err="1"/>
              <a:t>BReast</a:t>
            </a:r>
            <a:r>
              <a:rPr lang="en-GB" dirty="0"/>
              <a:t> </a:t>
            </a:r>
            <a:r>
              <a:rPr lang="en-GB" dirty="0" err="1"/>
              <a:t>CAncer</a:t>
            </a:r>
            <a:r>
              <a:rPr lang="en-GB" dirty="0"/>
              <a:t> gene; ESR1m=oestrogen receptor 1 mutation; HER2=human epidermal growth factor 2; HR=hormone receptor; SERD=selective oestrogen receptor degrader; TROP-2=tumour-associated calcium signal transducer 2; PIK3CAm=phosphatidylinositol 3-kinase mutation; PD-L1=programmed death ligand-1; TNBC=triple-negative breast cancer;</a:t>
            </a:r>
          </a:p>
        </p:txBody>
      </p:sp>
    </p:spTree>
    <p:extLst>
      <p:ext uri="{BB962C8B-B14F-4D97-AF65-F5344CB8AC3E}">
        <p14:creationId xmlns:p14="http://schemas.microsoft.com/office/powerpoint/2010/main" val="23264217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TotalTime>
  <Words>1535</Words>
  <Application>Microsoft Office PowerPoint</Application>
  <PresentationFormat>On-screen Show (16:9)</PresentationFormat>
  <Paragraphs>282</Paragraphs>
  <Slides>23</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ApexSans</vt:lpstr>
      <vt:lpstr>Arial</vt:lpstr>
      <vt:lpstr>Arial Black</vt:lpstr>
      <vt:lpstr>Calibri</vt:lpstr>
      <vt:lpstr>Raleway</vt:lpstr>
      <vt:lpstr>Times</vt:lpstr>
      <vt:lpstr>Times New Roman</vt:lpstr>
      <vt:lpstr>Wingdings</vt:lpstr>
      <vt:lpstr>Office Theme</vt:lpstr>
      <vt:lpstr>Advanced Breast Cancer</vt:lpstr>
      <vt:lpstr>        Spectrum of Treatment for the Patient</vt:lpstr>
      <vt:lpstr>        Spectrum of Treatment for the Patient</vt:lpstr>
      <vt:lpstr>Measuring Success in Cancer Treatment</vt:lpstr>
      <vt:lpstr>Treatment Algorithms In Clinical Care</vt:lpstr>
      <vt:lpstr>Advanced Breast Cancer</vt:lpstr>
      <vt:lpstr>Breast Cancer Classification</vt:lpstr>
      <vt:lpstr>PowerPoint Presentation</vt:lpstr>
      <vt:lpstr>Redefining Breast Cancer Biology </vt:lpstr>
      <vt:lpstr>HER2-low: A new targetable entity in mBC</vt:lpstr>
      <vt:lpstr>Treatment Algorithms for Advanced Breast Cancer</vt:lpstr>
      <vt:lpstr>Interplay of standard factors to individualize and tailor sequence of systemic therapies    </vt:lpstr>
      <vt:lpstr>Treatment of Advanced Cancer</vt:lpstr>
      <vt:lpstr>Improving Overall Survival in ER+ Metastatic Breast Cancer</vt:lpstr>
      <vt:lpstr>Four Dedicated 1st-Line Studies CDK 4/6i in ER+, HER2– MBC,consistency of Results – Median PFS 24-25 months</vt:lpstr>
      <vt:lpstr>PowerPoint Presentation</vt:lpstr>
      <vt:lpstr>ADCs: Sacituzumab Govitecan; 3L</vt:lpstr>
      <vt:lpstr>Destiny –Breast 04</vt:lpstr>
      <vt:lpstr>PARPi PFS results in Advanced Breast Cancer </vt:lpstr>
      <vt:lpstr>New Directions – The Future</vt:lpstr>
      <vt:lpstr>PowerPoint Presentation</vt:lpstr>
      <vt:lpstr>Potential of Circulating Tumour DNA</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HER2-negative MBC Is there an optimal sequence of systemic anticancer agents?</dc:title>
  <dc:creator>Prue</dc:creator>
  <cp:lastModifiedBy>Rebecca Armstrong</cp:lastModifiedBy>
  <cp:revision>189</cp:revision>
  <dcterms:created xsi:type="dcterms:W3CDTF">2015-11-06T06:16:36Z</dcterms:created>
  <dcterms:modified xsi:type="dcterms:W3CDTF">2023-11-30T17:21:09Z</dcterms:modified>
</cp:coreProperties>
</file>